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sldIdLst>
    <p:sldId id="256" r:id="rId3"/>
    <p:sldId id="261" r:id="rId4"/>
    <p:sldId id="268" r:id="rId5"/>
    <p:sldId id="265" r:id="rId6"/>
    <p:sldId id="294" r:id="rId7"/>
    <p:sldId id="300" r:id="rId8"/>
    <p:sldId id="301" r:id="rId9"/>
    <p:sldId id="302" r:id="rId10"/>
    <p:sldId id="303"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autoAdjust="0"/>
    <p:restoredTop sz="94694" autoAdjust="0"/>
  </p:normalViewPr>
  <p:slideViewPr>
    <p:cSldViewPr>
      <p:cViewPr varScale="1">
        <p:scale>
          <a:sx n="161" d="100"/>
          <a:sy n="161" d="100"/>
        </p:scale>
        <p:origin x="888" y="20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39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88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68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25241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20777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53341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07515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61391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73316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9180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71455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90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453889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925667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99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30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724678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98012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588407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67752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961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972447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8397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318955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24979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3550424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7358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2.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730"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8" r:id="rId30"/>
    <p:sldLayoutId id="2147483729" r:id="rId3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mographics_of_Toronto"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35896" y="1794902"/>
            <a:ext cx="5292080" cy="1080121"/>
          </a:xfrm>
        </p:spPr>
        <p:txBody>
          <a:bodyPr/>
          <a:lstStyle/>
          <a:p>
            <a:r>
              <a:rPr lang="en-US" b="1" dirty="0"/>
              <a:t>Location for a Chinese       restaurant in Toronto</a:t>
            </a:r>
          </a:p>
        </p:txBody>
      </p:sp>
      <p:sp>
        <p:nvSpPr>
          <p:cNvPr id="4" name="Text Placeholder 3"/>
          <p:cNvSpPr>
            <a:spLocks noGrp="1"/>
          </p:cNvSpPr>
          <p:nvPr>
            <p:ph type="body" sz="quarter" idx="11"/>
          </p:nvPr>
        </p:nvSpPr>
        <p:spPr>
          <a:xfrm>
            <a:off x="3707904" y="2947030"/>
            <a:ext cx="5292080" cy="488816"/>
          </a:xfrm>
        </p:spPr>
        <p:txBody>
          <a:bodyPr/>
          <a:lstStyle/>
          <a:p>
            <a:pPr>
              <a:spcBef>
                <a:spcPts val="0"/>
              </a:spcBef>
              <a:defRPr/>
            </a:pPr>
            <a:r>
              <a:rPr lang="en-US" altLang="ko-KR" dirty="0"/>
              <a:t>Capstone Final Project </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952328"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800" dirty="0">
                <a:cs typeface="Arial" pitchFamily="34" charset="0"/>
              </a:rPr>
              <a:t>This</a:t>
            </a:r>
            <a:r>
              <a:rPr lang="zh-CN" altLang="en-US" sz="1800" dirty="0">
                <a:cs typeface="Arial" pitchFamily="34" charset="0"/>
              </a:rPr>
              <a:t> </a:t>
            </a:r>
            <a:r>
              <a:rPr lang="en-US" altLang="zh-CN" sz="1800" dirty="0">
                <a:cs typeface="Arial" pitchFamily="34" charset="0"/>
              </a:rPr>
              <a:t>project </a:t>
            </a:r>
            <a:r>
              <a:rPr lang="en-US" sz="1800" dirty="0">
                <a:cs typeface="Arial" pitchFamily="34" charset="0"/>
              </a:rPr>
              <a:t>can be divided into four main sections:</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0" name="TextBox 29"/>
          <p:cNvSpPr txBox="1"/>
          <p:nvPr/>
        </p:nvSpPr>
        <p:spPr>
          <a:xfrm>
            <a:off x="3846086" y="1491630"/>
            <a:ext cx="4392567"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Introduction</a:t>
            </a:r>
            <a:endParaRPr lang="ko-KR" altLang="en-US" sz="1600" b="1" dirty="0">
              <a:solidFill>
                <a:schemeClr val="tx1">
                  <a:lumMod val="75000"/>
                  <a:lumOff val="25000"/>
                </a:schemeClr>
              </a:solidFill>
              <a:cs typeface="Arial" pitchFamily="34" charset="0"/>
            </a:endParaRPr>
          </a:p>
        </p:txBody>
      </p:sp>
      <p:sp>
        <p:nvSpPr>
          <p:cNvPr id="37" name="TextBox 36"/>
          <p:cNvSpPr txBox="1"/>
          <p:nvPr/>
        </p:nvSpPr>
        <p:spPr>
          <a:xfrm>
            <a:off x="3851840" y="2408570"/>
            <a:ext cx="4392567"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a:t>
            </a:r>
            <a:r>
              <a:rPr lang="en-US" sz="1400" b="1" dirty="0"/>
              <a:t>Description</a:t>
            </a:r>
          </a:p>
          <a:p>
            <a:endParaRPr lang="ko-KR" altLang="en-US" sz="1400" b="1" dirty="0">
              <a:solidFill>
                <a:schemeClr val="tx1">
                  <a:lumMod val="75000"/>
                  <a:lumOff val="25000"/>
                </a:schemeClr>
              </a:solidFill>
              <a:cs typeface="Arial" pitchFamily="34" charset="0"/>
            </a:endParaRPr>
          </a:p>
        </p:txBody>
      </p:sp>
      <p:sp>
        <p:nvSpPr>
          <p:cNvPr id="40" name="TextBox 39"/>
          <p:cNvSpPr txBox="1"/>
          <p:nvPr/>
        </p:nvSpPr>
        <p:spPr>
          <a:xfrm>
            <a:off x="3851840" y="3272085"/>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Analysis and Visualization</a:t>
            </a:r>
            <a:endParaRPr lang="ko-KR" altLang="en-US" sz="1400" b="1" dirty="0">
              <a:solidFill>
                <a:schemeClr val="tx1">
                  <a:lumMod val="75000"/>
                  <a:lumOff val="25000"/>
                </a:schemeClr>
              </a:solidFill>
              <a:cs typeface="Arial" pitchFamily="34" charset="0"/>
            </a:endParaRPr>
          </a:p>
        </p:txBody>
      </p:sp>
      <p:sp>
        <p:nvSpPr>
          <p:cNvPr id="43" name="TextBox 42"/>
          <p:cNvSpPr txBox="1"/>
          <p:nvPr/>
        </p:nvSpPr>
        <p:spPr>
          <a:xfrm>
            <a:off x="3851840" y="415592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Result and Conclusion</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normAutofit fontScale="92500" lnSpcReduction="10000"/>
          </a:bodyPr>
          <a:lstStyle/>
          <a:p>
            <a:r>
              <a:rPr lang="en-US" altLang="ko-KR" dirty="0"/>
              <a:t>Welcome!!</a:t>
            </a:r>
            <a:endParaRPr lang="ko-KR" altLang="en-US" dirty="0"/>
          </a:p>
        </p:txBody>
      </p:sp>
      <p:sp>
        <p:nvSpPr>
          <p:cNvPr id="5" name="TextBox 4"/>
          <p:cNvSpPr txBox="1"/>
          <p:nvPr/>
        </p:nvSpPr>
        <p:spPr>
          <a:xfrm>
            <a:off x="1475656" y="1450399"/>
            <a:ext cx="6192688" cy="1169551"/>
          </a:xfrm>
          <a:prstGeom prst="rect">
            <a:avLst/>
          </a:prstGeom>
          <a:noFill/>
        </p:spPr>
        <p:txBody>
          <a:bodyPr wrap="square" rtlCol="0" anchor="ctr">
            <a:spAutoFit/>
          </a:bodyPr>
          <a:lstStyle/>
          <a:p>
            <a:pPr algn="just"/>
            <a:r>
              <a:rPr lang="en-US" sz="1400" dirty="0"/>
              <a:t>The purpose of this Project is to find a better location for a Chinese restaurant to open in Toronto. Toronto is the capital city of the Canadian province of Ontario. It is the most populous city in Canada and the fourth most populous city in North America. The diverse population of  Toronto</a:t>
            </a:r>
            <a:r>
              <a:rPr lang="en-US" sz="1400" dirty="0">
                <a:solidFill>
                  <a:schemeClr val="tx1">
                    <a:lumMod val="75000"/>
                    <a:lumOff val="25000"/>
                  </a:schemeClr>
                </a:solidFill>
                <a:cs typeface="Arial" pitchFamily="34" charset="0"/>
              </a:rPr>
              <a:t>, and Chinese make up a large part of the population. </a:t>
            </a:r>
            <a:r>
              <a:rPr lang="zh-CN" altLang="en-US" sz="14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So</a:t>
            </a:r>
            <a:r>
              <a:rPr lang="en-US" sz="1400" dirty="0"/>
              <a:t> there are multiple opportunities.</a:t>
            </a:r>
            <a:endParaRPr lang="en-US" altLang="ko-KR" sz="1400" dirty="0">
              <a:solidFill>
                <a:schemeClr val="tx1">
                  <a:lumMod val="75000"/>
                  <a:lumOff val="25000"/>
                </a:schemeClr>
              </a:solidFill>
              <a:cs typeface="Arial" pitchFamily="34" charset="0"/>
            </a:endParaRPr>
          </a:p>
        </p:txBody>
      </p:sp>
      <p:sp>
        <p:nvSpPr>
          <p:cNvPr id="6" name="TextBox 5"/>
          <p:cNvSpPr txBox="1"/>
          <p:nvPr/>
        </p:nvSpPr>
        <p:spPr>
          <a:xfrm>
            <a:off x="899592" y="69954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99009" y="1722170"/>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sp>
        <p:nvSpPr>
          <p:cNvPr id="9" name="TextBox 8"/>
          <p:cNvSpPr txBox="1"/>
          <p:nvPr/>
        </p:nvSpPr>
        <p:spPr>
          <a:xfrm>
            <a:off x="3753433" y="4447356"/>
            <a:ext cx="16561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39502"/>
            <a:ext cx="9144000" cy="576064"/>
          </a:xfrm>
        </p:spPr>
        <p:txBody>
          <a:bodyPr>
            <a:normAutofit fontScale="92500" lnSpcReduction="10000"/>
          </a:bodyPr>
          <a:lstStyle/>
          <a:p>
            <a:r>
              <a:rPr lang="en-US" altLang="ko-KR" dirty="0"/>
              <a:t>Data </a:t>
            </a:r>
            <a:r>
              <a:rPr lang="en-US" dirty="0"/>
              <a:t>Description</a:t>
            </a:r>
            <a:endParaRPr lang="ko-KR" altLang="en-US" dirty="0"/>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6542634" cy="806517"/>
            <a:chOff x="803640" y="3362835"/>
            <a:chExt cx="2059657" cy="806517"/>
          </a:xfrm>
        </p:grpSpPr>
        <p:sp>
          <p:nvSpPr>
            <p:cNvPr id="12" name="TextBox 11"/>
            <p:cNvSpPr txBox="1"/>
            <p:nvPr/>
          </p:nvSpPr>
          <p:spPr>
            <a:xfrm>
              <a:off x="803640" y="3646132"/>
              <a:ext cx="2059657" cy="523220"/>
            </a:xfrm>
            <a:prstGeom prst="rect">
              <a:avLst/>
            </a:prstGeom>
            <a:noFill/>
          </p:spPr>
          <p:txBody>
            <a:bodyPr wrap="square" rtlCol="0">
              <a:spAutoFit/>
            </a:bodyPr>
            <a:lstStyle/>
            <a:p>
              <a:r>
                <a:rPr lang="en-US" sz="1400" dirty="0">
                  <a:solidFill>
                    <a:schemeClr val="bg1"/>
                  </a:solidFill>
                  <a:cs typeface="Arial" pitchFamily="34" charset="0"/>
                </a:rPr>
                <a:t>This page has information about all the neighborhoods that we need:</a:t>
              </a:r>
              <a:endParaRPr lang="en-US" sz="1400" dirty="0">
                <a:solidFill>
                  <a:schemeClr val="bg1"/>
                </a:solidFill>
                <a:cs typeface="Arial" pitchFamily="34" charset="0"/>
                <a:hlinkClick r:id="rId2">
                  <a:extLst>
                    <a:ext uri="{A12FA001-AC4F-418D-AE19-62706E023703}">
                      <ahyp:hlinkClr xmlns:ahyp="http://schemas.microsoft.com/office/drawing/2018/hyperlinkcolor" val="tx"/>
                    </a:ext>
                  </a:extLst>
                </a:hlinkClick>
              </a:endParaRPr>
            </a:p>
            <a:p>
              <a:r>
                <a:rPr lang="en-US" sz="1400" dirty="0">
                  <a:solidFill>
                    <a:schemeClr val="bg1"/>
                  </a:solidFill>
                  <a:cs typeface="Arial" pitchFamily="34" charset="0"/>
                  <a:hlinkClick r:id="rId2">
                    <a:extLst>
                      <a:ext uri="{A12FA001-AC4F-418D-AE19-62706E023703}">
                        <ahyp:hlinkClr xmlns:ahyp="http://schemas.microsoft.com/office/drawing/2018/hyperlinkcolor" val="tx"/>
                      </a:ext>
                    </a:extLst>
                  </a:hlinkClick>
                </a:rPr>
                <a:t>https://en.wikipedia.org/wiki/List_of_postal_codes_of_Canada:_M</a:t>
              </a:r>
              <a:endParaRPr lang="ko-KR" altLang="en-US" sz="14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endParaRPr lang="ko-KR" altLang="en-US" sz="1400" b="1" dirty="0">
                <a:solidFill>
                  <a:schemeClr val="bg1"/>
                </a:solidFill>
                <a:cs typeface="Arial" pitchFamily="34" charset="0"/>
              </a:endParaRPr>
            </a:p>
          </p:txBody>
        </p:sp>
      </p:grpSp>
      <p:sp>
        <p:nvSpPr>
          <p:cNvPr id="15" name="TextBox 14"/>
          <p:cNvSpPr txBox="1"/>
          <p:nvPr/>
        </p:nvSpPr>
        <p:spPr>
          <a:xfrm>
            <a:off x="1300682" y="2822281"/>
            <a:ext cx="4855494" cy="523220"/>
          </a:xfrm>
          <a:prstGeom prst="rect">
            <a:avLst/>
          </a:prstGeom>
          <a:noFill/>
        </p:spPr>
        <p:txBody>
          <a:bodyPr wrap="square" rtlCol="0">
            <a:spAutoFit/>
          </a:bodyPr>
          <a:lstStyle/>
          <a:p>
            <a:r>
              <a:rPr lang="en-US" sz="1400" dirty="0">
                <a:solidFill>
                  <a:schemeClr val="bg1"/>
                </a:solidFill>
                <a:cs typeface="Arial" pitchFamily="34" charset="0"/>
              </a:rPr>
              <a:t>We will also take population distribution into account: </a:t>
            </a:r>
          </a:p>
          <a:p>
            <a:r>
              <a:rPr lang="en-US" sz="1400" dirty="0">
                <a:solidFill>
                  <a:schemeClr val="bg1"/>
                </a:solidFill>
                <a:cs typeface="Arial" pitchFamily="34" charset="0"/>
                <a:hlinkClick r:id="rId3">
                  <a:extLst>
                    <a:ext uri="{A12FA001-AC4F-418D-AE19-62706E023703}">
                      <ahyp:hlinkClr xmlns:ahyp="http://schemas.microsoft.com/office/drawing/2018/hyperlinkcolor" val="tx"/>
                    </a:ext>
                  </a:extLst>
                </a:hlinkClick>
              </a:rPr>
              <a:t>https://en.wikipedia.org/wiki/Demographics_of_Toronto</a:t>
            </a:r>
            <a:endParaRPr lang="ko-KR" altLang="en-US" sz="1400" dirty="0">
              <a:solidFill>
                <a:schemeClr val="bg1"/>
              </a:solidFill>
              <a:cs typeface="Arial" pitchFamily="34" charset="0"/>
            </a:endParaRPr>
          </a:p>
        </p:txBody>
      </p:sp>
      <p:sp>
        <p:nvSpPr>
          <p:cNvPr id="18" name="TextBox 17"/>
          <p:cNvSpPr txBox="1"/>
          <p:nvPr/>
        </p:nvSpPr>
        <p:spPr>
          <a:xfrm>
            <a:off x="1300682" y="3830393"/>
            <a:ext cx="4639469" cy="738664"/>
          </a:xfrm>
          <a:prstGeom prst="rect">
            <a:avLst/>
          </a:prstGeom>
          <a:noFill/>
        </p:spPr>
        <p:txBody>
          <a:bodyPr wrap="square" rtlCol="0">
            <a:spAutoFit/>
          </a:bodyPr>
          <a:lstStyle/>
          <a:p>
            <a:r>
              <a:rPr lang="en-US" sz="1400" dirty="0">
                <a:solidFill>
                  <a:schemeClr val="bg1"/>
                </a:solidFill>
                <a:cs typeface="Arial" pitchFamily="34" charset="0"/>
              </a:rPr>
              <a:t>The data about latitude and longitude of these neighborhoods, we will import a csv file:   </a:t>
            </a:r>
          </a:p>
          <a:p>
            <a:r>
              <a:rPr lang="en-US" sz="1400" dirty="0">
                <a:solidFill>
                  <a:schemeClr val="bg1"/>
                </a:solidFill>
                <a:cs typeface="Arial" pitchFamily="34" charset="0"/>
              </a:rPr>
              <a:t>Geospatial_Coordinates.csv</a:t>
            </a:r>
            <a:endParaRPr lang="ko-KR" altLang="en-US" sz="1400" dirty="0">
              <a:solidFill>
                <a:schemeClr val="bg1"/>
              </a:solidFill>
              <a:cs typeface="Arial" pitchFamily="34" charset="0"/>
            </a:endParaRPr>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964E0153-4564-3542-B34A-425A31894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 y="195487"/>
            <a:ext cx="5942667" cy="1296144"/>
          </a:xfrm>
          <a:prstGeom prst="rect">
            <a:avLst/>
          </a:prstGeom>
        </p:spPr>
      </p:pic>
      <p:pic>
        <p:nvPicPr>
          <p:cNvPr id="18" name="Picture 17" descr="Table&#10;&#10;Description automatically generated">
            <a:extLst>
              <a:ext uri="{FF2B5EF4-FFF2-40B4-BE49-F238E27FC236}">
                <a16:creationId xmlns:a16="http://schemas.microsoft.com/office/drawing/2014/main" id="{FC2A0E3A-1752-954A-9B44-F0BD65C6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3366"/>
            <a:ext cx="3800805" cy="3075806"/>
          </a:xfrm>
          <a:prstGeom prst="rect">
            <a:avLst/>
          </a:prstGeom>
        </p:spPr>
      </p:pic>
      <p:sp>
        <p:nvSpPr>
          <p:cNvPr id="25" name="TextBox 24">
            <a:extLst>
              <a:ext uri="{FF2B5EF4-FFF2-40B4-BE49-F238E27FC236}">
                <a16:creationId xmlns:a16="http://schemas.microsoft.com/office/drawing/2014/main" id="{A6B6C1C8-FC71-FD44-9BCD-D0744209DD56}"/>
              </a:ext>
            </a:extLst>
          </p:cNvPr>
          <p:cNvSpPr txBox="1"/>
          <p:nvPr/>
        </p:nvSpPr>
        <p:spPr>
          <a:xfrm>
            <a:off x="4211960" y="1707654"/>
            <a:ext cx="4821614" cy="954107"/>
          </a:xfrm>
          <a:prstGeom prst="rect">
            <a:avLst/>
          </a:prstGeom>
          <a:noFill/>
        </p:spPr>
        <p:txBody>
          <a:bodyPr wrap="square" rtlCol="0">
            <a:spAutoFit/>
          </a:bodyPr>
          <a:lstStyle/>
          <a:p>
            <a:pPr algn="just"/>
            <a:r>
              <a:rPr lang="en-US" sz="1400" dirty="0"/>
              <a:t>We use the population distribution data of each Borough to check which Borough has the most population of Chinese people. So we focus on Scarborough. This significantly reduced data scope. </a:t>
            </a:r>
          </a:p>
        </p:txBody>
      </p:sp>
    </p:spTree>
    <p:extLst>
      <p:ext uri="{BB962C8B-B14F-4D97-AF65-F5344CB8AC3E}">
        <p14:creationId xmlns:p14="http://schemas.microsoft.com/office/powerpoint/2010/main" val="265215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E6C6C2-F980-BA4B-8193-368270842066}"/>
              </a:ext>
            </a:extLst>
          </p:cNvPr>
          <p:cNvSpPr txBox="1"/>
          <p:nvPr/>
        </p:nvSpPr>
        <p:spPr>
          <a:xfrm>
            <a:off x="503548" y="339502"/>
            <a:ext cx="8136904" cy="1384995"/>
          </a:xfrm>
          <a:prstGeom prst="rect">
            <a:avLst/>
          </a:prstGeom>
          <a:noFill/>
        </p:spPr>
        <p:txBody>
          <a:bodyPr wrap="square" rtlCol="0">
            <a:spAutoFit/>
          </a:bodyPr>
          <a:lstStyle/>
          <a:p>
            <a:pPr algn="just"/>
            <a:r>
              <a:rPr lang="en-US" sz="1400" dirty="0"/>
              <a:t>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just"/>
            <a:r>
              <a:rPr lang="en-US" sz="1400" dirty="0"/>
              <a:t>We found 82 restaurants are already opened in Scarborough.</a:t>
            </a:r>
            <a:r>
              <a:rPr lang="zh-CN" altLang="en-US" sz="1400" dirty="0"/>
              <a:t> </a:t>
            </a:r>
            <a:r>
              <a:rPr lang="en-US" altLang="zh-CN" sz="1400" dirty="0"/>
              <a:t>We can see that there is a strong market for Chinese restaurants.</a:t>
            </a:r>
            <a:endParaRPr lang="en-US" sz="1400" dirty="0"/>
          </a:p>
        </p:txBody>
      </p:sp>
      <p:pic>
        <p:nvPicPr>
          <p:cNvPr id="10" name="Picture 9" descr="Chart&#10;&#10;Description automatically generated">
            <a:extLst>
              <a:ext uri="{FF2B5EF4-FFF2-40B4-BE49-F238E27FC236}">
                <a16:creationId xmlns:a16="http://schemas.microsoft.com/office/drawing/2014/main" id="{6160DEF2-5180-0B4A-91A0-0B39BE8450F8}"/>
              </a:ext>
            </a:extLst>
          </p:cNvPr>
          <p:cNvPicPr/>
          <p:nvPr/>
        </p:nvPicPr>
        <p:blipFill>
          <a:blip r:embed="rId2">
            <a:extLst>
              <a:ext uri="{28A0092B-C50C-407E-A947-70E740481C1C}">
                <a14:useLocalDpi xmlns:a14="http://schemas.microsoft.com/office/drawing/2010/main" val="0"/>
              </a:ext>
            </a:extLst>
          </a:blip>
          <a:stretch>
            <a:fillRect/>
          </a:stretch>
        </p:blipFill>
        <p:spPr>
          <a:xfrm>
            <a:off x="1547664" y="1635646"/>
            <a:ext cx="6048672" cy="3468385"/>
          </a:xfrm>
          <a:prstGeom prst="rect">
            <a:avLst/>
          </a:prstGeom>
        </p:spPr>
      </p:pic>
    </p:spTree>
    <p:extLst>
      <p:ext uri="{BB962C8B-B14F-4D97-AF65-F5344CB8AC3E}">
        <p14:creationId xmlns:p14="http://schemas.microsoft.com/office/powerpoint/2010/main" val="428190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A1A355B2-323D-E74C-BC06-C16C1D8A7786}"/>
              </a:ext>
            </a:extLst>
          </p:cNvPr>
          <p:cNvPicPr/>
          <p:nvPr/>
        </p:nvPicPr>
        <p:blipFill>
          <a:blip r:embed="rId2">
            <a:extLst>
              <a:ext uri="{28A0092B-C50C-407E-A947-70E740481C1C}">
                <a14:useLocalDpi xmlns:a14="http://schemas.microsoft.com/office/drawing/2010/main" val="0"/>
              </a:ext>
            </a:extLst>
          </a:blip>
          <a:stretch>
            <a:fillRect/>
          </a:stretch>
        </p:blipFill>
        <p:spPr>
          <a:xfrm>
            <a:off x="3959424" y="115550"/>
            <a:ext cx="5184576" cy="5027950"/>
          </a:xfrm>
          <a:prstGeom prst="rect">
            <a:avLst/>
          </a:prstGeom>
        </p:spPr>
      </p:pic>
      <p:sp>
        <p:nvSpPr>
          <p:cNvPr id="10" name="TextBox 9">
            <a:extLst>
              <a:ext uri="{FF2B5EF4-FFF2-40B4-BE49-F238E27FC236}">
                <a16:creationId xmlns:a16="http://schemas.microsoft.com/office/drawing/2014/main" id="{26B5D47B-915A-5A40-8DDE-04A1AEE2313F}"/>
              </a:ext>
            </a:extLst>
          </p:cNvPr>
          <p:cNvSpPr txBox="1"/>
          <p:nvPr/>
        </p:nvSpPr>
        <p:spPr>
          <a:xfrm>
            <a:off x="611560" y="915566"/>
            <a:ext cx="3312368" cy="1384995"/>
          </a:xfrm>
          <a:prstGeom prst="rect">
            <a:avLst/>
          </a:prstGeom>
          <a:noFill/>
        </p:spPr>
        <p:txBody>
          <a:bodyPr wrap="square" rtlCol="0">
            <a:spAutoFit/>
          </a:bodyPr>
          <a:lstStyle/>
          <a:p>
            <a:r>
              <a:rPr lang="en-US" sz="1400" dirty="0"/>
              <a:t>Look</a:t>
            </a:r>
            <a:r>
              <a:rPr lang="zh-CN" altLang="en-US" sz="1400" dirty="0"/>
              <a:t> </a:t>
            </a:r>
            <a:r>
              <a:rPr lang="en-US" altLang="zh-CN" sz="1400" dirty="0"/>
              <a:t>at</a:t>
            </a:r>
            <a:r>
              <a:rPr lang="zh-CN" altLang="en-US" sz="1400" dirty="0"/>
              <a:t> </a:t>
            </a:r>
            <a:r>
              <a:rPr lang="en-US" altLang="zh-CN" sz="1400" dirty="0"/>
              <a:t>these</a:t>
            </a:r>
            <a:r>
              <a:rPr lang="en-US" sz="1400" dirty="0"/>
              <a:t> neighborhoods</a:t>
            </a:r>
          </a:p>
          <a:p>
            <a:r>
              <a:rPr lang="en-US" sz="1400" dirty="0"/>
              <a:t>The distribution of the number </a:t>
            </a:r>
          </a:p>
          <a:p>
            <a:r>
              <a:rPr lang="en-US" sz="1400" dirty="0"/>
              <a:t>of restaurants varies greatly from </a:t>
            </a:r>
          </a:p>
          <a:p>
            <a:pPr algn="just"/>
            <a:r>
              <a:rPr lang="en-US" sz="1400" dirty="0"/>
              <a:t>neighborhood to neighborhood, </a:t>
            </a:r>
          </a:p>
          <a:p>
            <a:r>
              <a:rPr lang="en-US" sz="1400" dirty="0"/>
              <a:t>and we need to analyze the top </a:t>
            </a:r>
          </a:p>
          <a:p>
            <a:r>
              <a:rPr lang="en-US" sz="1400" dirty="0"/>
              <a:t>ten cuisines in each neighborhood. </a:t>
            </a:r>
          </a:p>
        </p:txBody>
      </p:sp>
    </p:spTree>
    <p:extLst>
      <p:ext uri="{BB962C8B-B14F-4D97-AF65-F5344CB8AC3E}">
        <p14:creationId xmlns:p14="http://schemas.microsoft.com/office/powerpoint/2010/main" val="21083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p&#10;&#10;Description automatically generated">
            <a:extLst>
              <a:ext uri="{FF2B5EF4-FFF2-40B4-BE49-F238E27FC236}">
                <a16:creationId xmlns:a16="http://schemas.microsoft.com/office/drawing/2014/main" id="{29EF8A81-0656-6D48-A58B-FA264C549AB4}"/>
              </a:ext>
            </a:extLst>
          </p:cNvPr>
          <p:cNvPicPr/>
          <p:nvPr/>
        </p:nvPicPr>
        <p:blipFill>
          <a:blip r:embed="rId2">
            <a:extLst>
              <a:ext uri="{28A0092B-C50C-407E-A947-70E740481C1C}">
                <a14:useLocalDpi xmlns:a14="http://schemas.microsoft.com/office/drawing/2010/main" val="0"/>
              </a:ext>
            </a:extLst>
          </a:blip>
          <a:stretch>
            <a:fillRect/>
          </a:stretch>
        </p:blipFill>
        <p:spPr>
          <a:xfrm>
            <a:off x="3635896" y="761047"/>
            <a:ext cx="5405120" cy="3621405"/>
          </a:xfrm>
          <a:prstGeom prst="rect">
            <a:avLst/>
          </a:prstGeom>
        </p:spPr>
      </p:pic>
      <p:sp>
        <p:nvSpPr>
          <p:cNvPr id="9" name="TextBox 8">
            <a:extLst>
              <a:ext uri="{FF2B5EF4-FFF2-40B4-BE49-F238E27FC236}">
                <a16:creationId xmlns:a16="http://schemas.microsoft.com/office/drawing/2014/main" id="{2144015A-6F68-384D-B4A7-6EF9E00CB60C}"/>
              </a:ext>
            </a:extLst>
          </p:cNvPr>
          <p:cNvSpPr txBox="1"/>
          <p:nvPr/>
        </p:nvSpPr>
        <p:spPr>
          <a:xfrm>
            <a:off x="32188" y="915566"/>
            <a:ext cx="3459692" cy="1600438"/>
          </a:xfrm>
          <a:prstGeom prst="rect">
            <a:avLst/>
          </a:prstGeom>
          <a:noFill/>
        </p:spPr>
        <p:txBody>
          <a:bodyPr wrap="square" rtlCol="0">
            <a:spAutoFit/>
          </a:bodyPr>
          <a:lstStyle/>
          <a:p>
            <a:r>
              <a:rPr lang="en-US" sz="1400" dirty="0"/>
              <a:t>we need to explore, segment them, and group them into clusters to find some similarity. To be able to do that, we need to cluster data which is a form of unsupervised machine learning, so we choose k-means clustering here.</a:t>
            </a:r>
          </a:p>
          <a:p>
            <a:endParaRPr lang="en-US" sz="1400" dirty="0"/>
          </a:p>
        </p:txBody>
      </p:sp>
      <p:sp>
        <p:nvSpPr>
          <p:cNvPr id="11" name="TextBox 10">
            <a:extLst>
              <a:ext uri="{FF2B5EF4-FFF2-40B4-BE49-F238E27FC236}">
                <a16:creationId xmlns:a16="http://schemas.microsoft.com/office/drawing/2014/main" id="{BEA59FCB-1505-EF41-96D7-F0D5D6744899}"/>
              </a:ext>
            </a:extLst>
          </p:cNvPr>
          <p:cNvSpPr txBox="1"/>
          <p:nvPr/>
        </p:nvSpPr>
        <p:spPr>
          <a:xfrm>
            <a:off x="2915816" y="103598"/>
            <a:ext cx="3110826" cy="461665"/>
          </a:xfrm>
          <a:prstGeom prst="rect">
            <a:avLst/>
          </a:prstGeom>
          <a:noFill/>
        </p:spPr>
        <p:txBody>
          <a:bodyPr wrap="square" rtlCol="0">
            <a:spAutoFit/>
          </a:bodyPr>
          <a:lstStyle/>
          <a:p>
            <a:r>
              <a:rPr lang="en-US" sz="2400" dirty="0">
                <a:latin typeface="+mj-lt"/>
              </a:rPr>
              <a:t>k-means</a:t>
            </a:r>
            <a:r>
              <a:rPr lang="en-US" dirty="0">
                <a:latin typeface="+mj-lt"/>
              </a:rPr>
              <a:t> </a:t>
            </a:r>
            <a:r>
              <a:rPr lang="en-US" sz="2400" dirty="0">
                <a:latin typeface="+mj-lt"/>
              </a:rPr>
              <a:t>clustering</a:t>
            </a:r>
          </a:p>
        </p:txBody>
      </p:sp>
    </p:spTree>
    <p:extLst>
      <p:ext uri="{BB962C8B-B14F-4D97-AF65-F5344CB8AC3E}">
        <p14:creationId xmlns:p14="http://schemas.microsoft.com/office/powerpoint/2010/main" val="399988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50329A-A254-7543-91F6-727BF0CAF8E4}"/>
              </a:ext>
            </a:extLst>
          </p:cNvPr>
          <p:cNvSpPr>
            <a:spLocks noGrp="1"/>
          </p:cNvSpPr>
          <p:nvPr>
            <p:ph type="body" sz="quarter" idx="10"/>
          </p:nvPr>
        </p:nvSpPr>
        <p:spPr>
          <a:xfrm>
            <a:off x="-107504" y="195486"/>
            <a:ext cx="9144000" cy="576064"/>
          </a:xfrm>
        </p:spPr>
        <p:txBody>
          <a:bodyPr/>
          <a:lstStyle/>
          <a:p>
            <a:r>
              <a:rPr lang="en-US" dirty="0"/>
              <a:t>Conclusion</a:t>
            </a:r>
          </a:p>
        </p:txBody>
      </p:sp>
      <p:sp>
        <p:nvSpPr>
          <p:cNvPr id="10" name="TextBox 9">
            <a:extLst>
              <a:ext uri="{FF2B5EF4-FFF2-40B4-BE49-F238E27FC236}">
                <a16:creationId xmlns:a16="http://schemas.microsoft.com/office/drawing/2014/main" id="{836328E2-B47B-6B42-A244-5E4A65AA8AC7}"/>
              </a:ext>
            </a:extLst>
          </p:cNvPr>
          <p:cNvSpPr txBox="1"/>
          <p:nvPr/>
        </p:nvSpPr>
        <p:spPr>
          <a:xfrm>
            <a:off x="537713" y="1074877"/>
            <a:ext cx="8071700" cy="861774"/>
          </a:xfrm>
          <a:prstGeom prst="rect">
            <a:avLst/>
          </a:prstGeom>
          <a:noFill/>
        </p:spPr>
        <p:txBody>
          <a:bodyPr wrap="square" rtlCol="0">
            <a:spAutoFit/>
          </a:bodyPr>
          <a:lstStyle/>
          <a:p>
            <a:pPr marL="285750" indent="-285750">
              <a:buFont typeface="Wingdings" pitchFamily="2" charset="2"/>
              <a:buChar char="v"/>
            </a:pPr>
            <a:r>
              <a:rPr lang="en-US" sz="1400" dirty="0"/>
              <a:t>K-means clustering separated the neighborhoods into 3 different clusters. And cluster 4 preform best, so</a:t>
            </a:r>
            <a:r>
              <a:rPr lang="zh-CN" altLang="en-US" sz="1400" dirty="0"/>
              <a:t> </a:t>
            </a:r>
            <a:r>
              <a:rPr lang="en-US" sz="1400" dirty="0"/>
              <a:t>Malvern, Rouge</a:t>
            </a:r>
            <a:r>
              <a:rPr lang="zh-CN" altLang="en-US" sz="1400" dirty="0"/>
              <a:t> </a:t>
            </a:r>
            <a:r>
              <a:rPr lang="en-US" altLang="zh-CN" sz="1400" dirty="0"/>
              <a:t>and</a:t>
            </a:r>
            <a:r>
              <a:rPr lang="en-US" sz="1400" dirty="0"/>
              <a:t> Woburn are</a:t>
            </a:r>
            <a:r>
              <a:rPr lang="zh-CN" altLang="en-US" sz="1400" dirty="0"/>
              <a:t> </a:t>
            </a:r>
            <a:r>
              <a:rPr lang="en-US" sz="1400" dirty="0"/>
              <a:t>look like great locations for a Chinese restaurant.</a:t>
            </a:r>
            <a:r>
              <a:rPr lang="en-US" dirty="0"/>
              <a:t> </a:t>
            </a:r>
            <a:endParaRPr lang="en-US" sz="1400" dirty="0"/>
          </a:p>
          <a:p>
            <a:pPr marL="285750" indent="-285750">
              <a:buFont typeface="Wingdings" pitchFamily="2" charset="2"/>
              <a:buChar char="v"/>
            </a:pPr>
            <a:endParaRPr lang="en-US" dirty="0"/>
          </a:p>
        </p:txBody>
      </p:sp>
      <p:sp>
        <p:nvSpPr>
          <p:cNvPr id="11" name="TextBox 10">
            <a:extLst>
              <a:ext uri="{FF2B5EF4-FFF2-40B4-BE49-F238E27FC236}">
                <a16:creationId xmlns:a16="http://schemas.microsoft.com/office/drawing/2014/main" id="{0F4F0AE7-F571-9044-9131-C330DD012359}"/>
              </a:ext>
            </a:extLst>
          </p:cNvPr>
          <p:cNvSpPr txBox="1"/>
          <p:nvPr/>
        </p:nvSpPr>
        <p:spPr>
          <a:xfrm>
            <a:off x="534587" y="1635646"/>
            <a:ext cx="8071699" cy="523220"/>
          </a:xfrm>
          <a:prstGeom prst="rect">
            <a:avLst/>
          </a:prstGeom>
          <a:noFill/>
        </p:spPr>
        <p:txBody>
          <a:bodyPr wrap="square" rtlCol="0">
            <a:spAutoFit/>
          </a:bodyPr>
          <a:lstStyle/>
          <a:p>
            <a:pPr marL="285750" indent="-285750">
              <a:buFont typeface="Wingdings" pitchFamily="2" charset="2"/>
              <a:buChar char="v"/>
            </a:pPr>
            <a:r>
              <a:rPr lang="en-US" sz="1400" dirty="0"/>
              <a:t>The data analysis and machine learning methods that we used in this project is working, we take population into account and</a:t>
            </a:r>
            <a:r>
              <a:rPr lang="zh-CN" altLang="en-US" sz="1400" dirty="0"/>
              <a:t> </a:t>
            </a:r>
            <a:r>
              <a:rPr lang="en-US" sz="1400" dirty="0"/>
              <a:t>start with the demographic aspect of the analysis.</a:t>
            </a:r>
          </a:p>
        </p:txBody>
      </p:sp>
      <p:sp>
        <p:nvSpPr>
          <p:cNvPr id="13" name="TextBox 12">
            <a:extLst>
              <a:ext uri="{FF2B5EF4-FFF2-40B4-BE49-F238E27FC236}">
                <a16:creationId xmlns:a16="http://schemas.microsoft.com/office/drawing/2014/main" id="{E784A84E-CF84-D04F-B39D-F663AD2AC02E}"/>
              </a:ext>
            </a:extLst>
          </p:cNvPr>
          <p:cNvSpPr txBox="1"/>
          <p:nvPr/>
        </p:nvSpPr>
        <p:spPr>
          <a:xfrm>
            <a:off x="524565" y="2226063"/>
            <a:ext cx="8071699" cy="584775"/>
          </a:xfrm>
          <a:prstGeom prst="rect">
            <a:avLst/>
          </a:prstGeom>
          <a:noFill/>
        </p:spPr>
        <p:txBody>
          <a:bodyPr wrap="square" rtlCol="0">
            <a:spAutoFit/>
          </a:bodyPr>
          <a:lstStyle/>
          <a:p>
            <a:pPr marL="285750" indent="-285750">
              <a:buFont typeface="Wingdings" pitchFamily="2" charset="2"/>
              <a:buChar char="v"/>
            </a:pPr>
            <a:r>
              <a:rPr lang="en-US" sz="1400" dirty="0"/>
              <a:t>In future projects, we can also analyze other perspectives, for example, by taking the ratings of</a:t>
            </a:r>
            <a:r>
              <a:rPr lang="zh-CN" altLang="en-US" sz="1400" dirty="0"/>
              <a:t> </a:t>
            </a:r>
            <a:r>
              <a:rPr lang="en-US" sz="1400" dirty="0"/>
              <a:t> </a:t>
            </a:r>
            <a:r>
              <a:rPr lang="zh-CN" altLang="en-US" sz="1400" dirty="0"/>
              <a:t> </a:t>
            </a:r>
            <a:r>
              <a:rPr lang="en-US" sz="1400" dirty="0"/>
              <a:t>individual restaurants into account through the</a:t>
            </a:r>
            <a:r>
              <a:rPr lang="en-US" b="1" dirty="0"/>
              <a:t> </a:t>
            </a:r>
            <a:r>
              <a:rPr lang="en-US" sz="1400" dirty="0"/>
              <a:t>Foursquare</a:t>
            </a:r>
            <a:r>
              <a:rPr lang="zh-CN" altLang="en-US" sz="1400" dirty="0"/>
              <a:t> </a:t>
            </a:r>
            <a:r>
              <a:rPr lang="en-US" altLang="zh-CN" sz="1400" dirty="0"/>
              <a:t>API</a:t>
            </a:r>
            <a:r>
              <a:rPr lang="en-US" sz="1400" dirty="0"/>
              <a:t>, and the model can be improved.</a:t>
            </a:r>
          </a:p>
        </p:txBody>
      </p:sp>
    </p:spTree>
    <p:extLst>
      <p:ext uri="{BB962C8B-B14F-4D97-AF65-F5344CB8AC3E}">
        <p14:creationId xmlns:p14="http://schemas.microsoft.com/office/powerpoint/2010/main" val="3605479013"/>
      </p:ext>
    </p:extLst>
  </p:cSld>
  <p:clrMapOvr>
    <a:masterClrMapping/>
  </p:clrMapOvr>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492</Words>
  <Application>Microsoft Macintosh PowerPoint</Application>
  <PresentationFormat>On-screen Show (16:9)</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Jianchen Yu</cp:lastModifiedBy>
  <cp:revision>90</cp:revision>
  <dcterms:created xsi:type="dcterms:W3CDTF">2016-12-05T23:26:54Z</dcterms:created>
  <dcterms:modified xsi:type="dcterms:W3CDTF">2020-11-19T21:21:55Z</dcterms:modified>
</cp:coreProperties>
</file>