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3FCF63-3D44-445B-BD44-2AC177EEEF46}">
  <a:tblStyle styleId="{8C3FCF63-3D44-445B-BD44-2AC177EEEF4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a80ad97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3a80ad97d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6ae24430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e6ae244309_2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9fa2bce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39fa2bce9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9fa2bce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39fa2bce95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71b1897a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e71b1897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e71b1897a7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4d55db38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24d55db387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39fa2bce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139fa2bce95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9fa2bce9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139fa2bce95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54a238db5_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54a238db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254a238db5_3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e7181bc7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e7181bc74b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39fa2bce9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139fa2bce95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b82ca7ef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1b82ca7ef6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9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9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0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0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91e4e1c1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g91e4e1c1ab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3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3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3d7f1bfaf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g3d7f1bfaf9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91e4e1c1ab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91e4e1c1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g91e4e1c1ab_0_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4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4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2" name="Google Shape;682;p14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4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00" name="Google Shape;700;p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14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5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5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1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5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1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5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50" name="Google Shape;750;p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15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60" name="Google Shape;760;p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16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70" name="Google Shape;770;p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16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8ec80bfcf5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80" name="Google Shape;780;g8ec80bfc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g8ec80bfcf5_0_1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6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1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6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6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7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7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1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7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7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1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7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1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8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1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8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1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8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1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3da7365ba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g3da7365ba1_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8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1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8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1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9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1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9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1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9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1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9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1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dae97b39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dae97b3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dae97b392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2"/>
          <p:cNvCxnSpPr/>
          <p:nvPr/>
        </p:nvCxnSpPr>
        <p:spPr>
          <a:xfrm>
            <a:off x="228600" y="6400800"/>
            <a:ext cx="86868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2"/>
          <p:cNvCxnSpPr/>
          <p:nvPr/>
        </p:nvCxnSpPr>
        <p:spPr>
          <a:xfrm>
            <a:off x="228600" y="990600"/>
            <a:ext cx="86868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2"/>
          <p:cNvSpPr txBox="1"/>
          <p:nvPr/>
        </p:nvSpPr>
        <p:spPr>
          <a:xfrm>
            <a:off x="76200" y="76200"/>
            <a:ext cx="1447800" cy="8223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Logo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</a:t>
            </a:r>
            <a:endParaRPr/>
          </a:p>
        </p:txBody>
      </p:sp>
      <p:sp>
        <p:nvSpPr>
          <p:cNvPr id="24" name="Google Shape;24;p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2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228600" y="1066800"/>
            <a:ext cx="4267199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2" type="body"/>
          </p:nvPr>
        </p:nvSpPr>
        <p:spPr>
          <a:xfrm>
            <a:off x="4648200" y="1066800"/>
            <a:ext cx="4267199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over Content" type="txOverObj">
  <p:cSld name="TEXT_OVER_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228600" y="1066800"/>
            <a:ext cx="8686800" cy="25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2" type="body"/>
          </p:nvPr>
        </p:nvSpPr>
        <p:spPr>
          <a:xfrm>
            <a:off x="228600" y="3733800"/>
            <a:ext cx="8686800" cy="25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ver Tex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228600" y="1066800"/>
            <a:ext cx="8686800" cy="25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228600" y="3733800"/>
            <a:ext cx="8686800" cy="25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228600" y="1066800"/>
            <a:ext cx="4267199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48200" y="1066800"/>
            <a:ext cx="4267199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228600" y="6400800"/>
            <a:ext cx="86868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228600" y="990600"/>
            <a:ext cx="86868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1"/>
          <p:cNvSpPr txBox="1"/>
          <p:nvPr/>
        </p:nvSpPr>
        <p:spPr>
          <a:xfrm>
            <a:off x="76200" y="76200"/>
            <a:ext cx="1447800" cy="8223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Logo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(If You Want)</a:t>
            </a:r>
            <a:endParaRPr/>
          </a:p>
        </p:txBody>
      </p:sp>
      <p:sp>
        <p:nvSpPr>
          <p:cNvPr id="18" name="Google Shape;18;p1"/>
          <p:cNvSpPr/>
          <p:nvPr/>
        </p:nvSpPr>
        <p:spPr>
          <a:xfrm>
            <a:off x="8153400" y="304800"/>
            <a:ext cx="533399" cy="3047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827715" y="131825"/>
            <a:ext cx="782888" cy="78257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20</a:t>
            </a:r>
            <a:r>
              <a:rPr lang="en-US"/>
              <a:t>23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>
            <p:ph type="ctrTitle"/>
          </p:nvPr>
        </p:nvSpPr>
        <p:spPr>
          <a:xfrm>
            <a:off x="685800" y="2130425"/>
            <a:ext cx="7772400" cy="183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CanSat 20</a:t>
            </a:r>
            <a:r>
              <a:rPr lang="en-US"/>
              <a:t>23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Preliminary Design Review (PDR) Outline </a:t>
            </a:r>
            <a:b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Version 1.</a:t>
            </a:r>
            <a:r>
              <a:rPr i="1" lang="en-US"/>
              <a:t>0</a:t>
            </a:r>
            <a:endParaRPr b="1" i="1" sz="3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Team # Here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Team Name Here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2023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195" name="Google Shape;195;p23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Physical Layout</a:t>
            </a:r>
            <a:endParaRPr/>
          </a:p>
        </p:txBody>
      </p:sp>
      <p:sp>
        <p:nvSpPr>
          <p:cNvPr id="197" name="Google Shape;197;p23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goal is to present the physical idea of what the CanSat will look like for reference prior to getting into details of the CanSat design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Diagram(s)</a:t>
            </a:r>
            <a:r>
              <a:rPr b="0" lang="en-US"/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showing physical layout of selected CanSat configuration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sure to include: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Dimension</a:t>
            </a:r>
            <a:r>
              <a:rPr lang="en-US"/>
              <a:t>ed drawings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Placement of major components</a:t>
            </a:r>
            <a:endParaRPr/>
          </a:p>
          <a:p>
            <a:pPr indent="-101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Sensors, electronics, radio, power, mechanisms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Relevant configurations</a:t>
            </a:r>
            <a:endParaRPr/>
          </a:p>
          <a:p>
            <a: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Payload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launch configuration, deployed configuration.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Can be on separate slides.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205" name="Google Shape;205;p24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4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System Concept of Operations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lide(s) providing overview of CanSat operations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Launch and descent operations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sure to include </a:t>
            </a:r>
            <a:r>
              <a:rPr lang="en-US"/>
              <a:t>Payload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Post-launch recovery and data reduction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 selected configuration CONOPS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 how the CanSat will operate, not what everyone on the team will be doing (to be discussed at CDR)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flow diagrams and cartoons are a good way to present the CONOPS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hand-drawn diagrams</a:t>
            </a:r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215" name="Google Shape;215;p25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5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Launch Vehicle Compatibility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228600" y="15240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a dimensioned drawing that shows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clearances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the </a:t>
            </a:r>
            <a:r>
              <a:rPr lang="en-US" sz="1800"/>
              <a:t>payload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launch configuration (</a:t>
            </a:r>
            <a:r>
              <a:rPr lang="en-US" sz="1800"/>
              <a:t>Container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800"/>
              <a:t>Payload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all descent control apparatus (no sharp protrusions)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PDR this may be allocated dimensions (if this is the case, these should be requirements at the system and subsystem levels)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clearance? (Leave margin to allow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deployment!)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past years there were a large number of CanSats that did not deploy from the payload sections of the rocket because of protrusions or because the CanSat was too wide to fit in the rocket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Lack of sharp protrusions and fit within the Launch Vehicle will also be scored at the Flight Readiness Review</a:t>
            </a:r>
            <a:endParaRPr/>
          </a:p>
        </p:txBody>
      </p:sp>
      <p:sp>
        <p:nvSpPr>
          <p:cNvPr id="218" name="Google Shape;218;p25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219" name="Google Shape;219;p25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225" name="Google Shape;225;p26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Sensor Subsystem Design</a:t>
            </a:r>
            <a:endParaRPr/>
          </a:p>
        </p:txBody>
      </p:sp>
      <p:sp>
        <p:nvSpPr>
          <p:cNvPr id="227" name="Google Shape;227;p26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233" name="Google Shape;233;p27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Sensor Subsystem Overview</a:t>
            </a:r>
            <a:endParaRPr/>
          </a:p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slide providing an overview of the CanSat sensor subsystem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summary of the selected sensors (type &amp; models)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brief discussion of what the sensors are used for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 selected component (not all components trades)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7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8610600" y="76200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243" name="Google Shape;243;p28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8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Air Pressure Sensor 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air pressure sensor trade study and selection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details such as interfaces, resolution, cost, size, weight and any other factors for the trade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different sensors (same for all other slides)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which sensor is selected and reasons for selection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  <p:sp>
        <p:nvSpPr>
          <p:cNvPr id="248" name="Google Shape;248;p28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254" name="Google Shape;254;p29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9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Air Temperature Sensor 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256" name="Google Shape;256;p29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air temperature sensor trade study and selection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details such as interfaces, resolution, cost, size, weight and any other factors for the trade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different sensors (same for all other slides)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which sensor is selected and reasons for selection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258" name="Google Shape;258;p29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</a:t>
            </a:r>
            <a:r>
              <a:rPr lang="en-US"/>
              <a:t>2023</a:t>
            </a:r>
            <a:r>
              <a:rPr lang="en-US"/>
              <a:t>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265" name="Google Shape;265;p30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0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lang="en-US"/>
              <a:t> Battery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Voltage Sensor 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267" name="Google Shape;267;p30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</a:t>
            </a: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battery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voltage sensor trade study and selection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details such as interfaces, resolution, cost, size, weight and any other factors for the trade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different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(same for all other slides)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which </a:t>
            </a:r>
            <a:r>
              <a:rPr lang="en-US"/>
              <a:t>battery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selected and reasons for selection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0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276" name="Google Shape;276;p31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1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Tilt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Sensor 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278" name="Google Shape;278;p31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</a:t>
            </a:r>
            <a:r>
              <a:rPr lang="en-US"/>
              <a:t>trade study and selection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sensors </a:t>
            </a:r>
            <a:r>
              <a:rPr lang="en-US"/>
              <a:t>used to measure payload tilt (to be used for leveling after landing)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details such as interfaces, resolution, cost, size, weight and any other factors for the trade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different sensors (same for all other slides)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which sensor is selected and reasons for selection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280" name="Google Shape;280;p31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1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287" name="Google Shape;287;p32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2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GPS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Sensor 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289" name="Google Shape;289;p32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</a:t>
            </a:r>
            <a:r>
              <a:rPr lang="en-US"/>
              <a:t>trade study and selection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/>
              <a:t>GPS receiver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details such as interfaces, resolution, cost, size, weight and any other factors for the trade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different sensors (same for all other slides)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which sensor is selected and reasons for selection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2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291" name="Google Shape;291;p32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2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2023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Presentation Outline</a:t>
            </a:r>
            <a:endParaRPr/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228600" y="1066800"/>
            <a:ext cx="86868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a simple outline of the presentation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ndicate the team member(s) who will be presenting each section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Terms:</a:t>
            </a:r>
            <a:endParaRPr/>
          </a:p>
          <a:p>
            <a:pPr indent="-2476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1" lang="en-US" sz="1800"/>
              <a:t>CanSat</a:t>
            </a:r>
            <a:r>
              <a:rPr i="1" lang="en-US" sz="1800"/>
              <a:t> </a:t>
            </a:r>
            <a:r>
              <a:rPr lang="en-US" sz="1800"/>
              <a:t>refers to the complete system containing both the </a:t>
            </a:r>
            <a:r>
              <a:rPr b="1" i="1" lang="en-US" sz="1800"/>
              <a:t>Container</a:t>
            </a:r>
            <a:r>
              <a:rPr lang="en-US" sz="1800"/>
              <a:t> and the </a:t>
            </a:r>
            <a:r>
              <a:rPr b="1" i="1" lang="en-US" sz="1800"/>
              <a:t>Payload</a:t>
            </a:r>
            <a:endParaRPr b="1" i="1" sz="1800"/>
          </a:p>
          <a:p>
            <a:pPr indent="-2476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1" lang="en-US" sz="1800"/>
              <a:t>Container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refers to the </a:t>
            </a:r>
            <a:r>
              <a:rPr b="1" i="1" lang="en-US" sz="1800"/>
              <a:t>container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 of the CanSat</a:t>
            </a:r>
            <a:endParaRPr sz="1800"/>
          </a:p>
          <a:p>
            <a:pPr indent="-2476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1" lang="en-US" sz="1800"/>
              <a:t>Payload(s)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refers to the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Science Payloads </a:t>
            </a:r>
            <a:r>
              <a:rPr b="1" i="1" lang="en-US" sz="1800"/>
              <a:t>or probe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 of the CanSat</a:t>
            </a:r>
            <a:endParaRPr sz="1800"/>
          </a:p>
        </p:txBody>
      </p:sp>
      <p:sp>
        <p:nvSpPr>
          <p:cNvPr id="116" name="Google Shape;116;p15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5"/>
          <p:cNvCxnSpPr/>
          <p:nvPr/>
        </p:nvCxnSpPr>
        <p:spPr>
          <a:xfrm flipH="1" rot="10800000">
            <a:off x="8686800" y="517499"/>
            <a:ext cx="152400" cy="3902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19" name="Google Shape;119;p15"/>
          <p:cNvSpPr/>
          <p:nvPr/>
        </p:nvSpPr>
        <p:spPr>
          <a:xfrm>
            <a:off x="228600" y="4331250"/>
            <a:ext cx="8686800" cy="19932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IMPORTANT PRESENTATION GUIDELINE: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Teams should only present </a:t>
            </a:r>
            <a:r>
              <a:rPr b="1" lang="en-US" sz="1800">
                <a:solidFill>
                  <a:srgbClr val="0C1C1D"/>
                </a:solidFill>
              </a:rPr>
              <a:t>slides</a:t>
            </a:r>
            <a:r>
              <a:rPr b="1" i="0" lang="en-US" sz="1800" u="none" cap="none" strike="noStrik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 with this star icon.</a:t>
            </a:r>
            <a:endParaRPr b="1" i="0" sz="1800" u="none" cap="none" strike="noStrike">
              <a:solidFill>
                <a:srgbClr val="0C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  Other </a:t>
            </a:r>
            <a:r>
              <a:rPr b="1" lang="en-US" sz="1800">
                <a:solidFill>
                  <a:srgbClr val="0C1C1D"/>
                </a:solidFill>
              </a:rPr>
              <a:t>slides</a:t>
            </a:r>
            <a:r>
              <a:rPr b="1" i="0" lang="en-US" sz="1800" u="none" cap="none" strike="noStrik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 should be skipped to save time; they will be reviewed by the judges off line. </a:t>
            </a:r>
            <a:r>
              <a:rPr b="1" lang="en-US" sz="1800">
                <a:solidFill>
                  <a:srgbClr val="0C1C1D"/>
                </a:solidFill>
              </a:rPr>
              <a:t>However, be sure to have all slides in the version presented.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Presentations are to be 30 minutes in length.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Going over 30 minutes </a:t>
            </a:r>
            <a:r>
              <a:rPr b="1" lang="en-US" sz="1800">
                <a:solidFill>
                  <a:srgbClr val="0C1C1D"/>
                </a:solidFill>
              </a:rPr>
              <a:t>will</a:t>
            </a:r>
            <a:r>
              <a:rPr b="1" i="0" lang="en-US" sz="1800" u="none" cap="none" strike="noStrik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 result in points lost</a:t>
            </a:r>
            <a:r>
              <a:rPr b="1" lang="en-US" sz="1800">
                <a:solidFill>
                  <a:srgbClr val="0C1C1D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298" name="Google Shape;298;p33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3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Camera Trade &amp; Selection</a:t>
            </a:r>
            <a:endParaRPr/>
          </a:p>
        </p:txBody>
      </p:sp>
      <p:sp>
        <p:nvSpPr>
          <p:cNvPr id="300" name="Google Shape;300;p33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camera trade study and selection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details such as interfaces, resolution, cost, size, weight and any other factors for the trade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different sensors (same for all other slides)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which sensor is selected and reasons for selection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3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302" name="Google Shape;302;p33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3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Bonus Camera Trade and Selection</a:t>
            </a:r>
            <a:endParaRPr/>
          </a:p>
        </p:txBody>
      </p:sp>
      <p:sp>
        <p:nvSpPr>
          <p:cNvPr id="310" name="Google Shape;310;p34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Summary of camera trade study and selection</a:t>
            </a:r>
            <a:endParaRPr/>
          </a:p>
          <a:p>
            <a:pPr indent="-13335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Include details such as interfaces, resolution, cost, size, weight and any other factors for the trade</a:t>
            </a:r>
            <a:endParaRPr/>
          </a:p>
          <a:p>
            <a:pPr indent="-13335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Show at least two different sensors (same for all other slides)</a:t>
            </a:r>
            <a:endParaRPr/>
          </a:p>
          <a:p>
            <a:pPr indent="-13335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Indicate which sensor is selected and reasons for selection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4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p34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313" name="Google Shape;313;p34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319" name="Google Shape;319;p35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5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Descent Control Design</a:t>
            </a:r>
            <a:endParaRPr/>
          </a:p>
        </p:txBody>
      </p:sp>
      <p:sp>
        <p:nvSpPr>
          <p:cNvPr id="321" name="Google Shape;321;p35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327" name="Google Shape;327;p36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6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Descent Control Overview</a:t>
            </a:r>
            <a:endParaRPr/>
          </a:p>
        </p:txBody>
      </p:sp>
      <p:sp>
        <p:nvSpPr>
          <p:cNvPr id="329" name="Google Shape;329;p36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slide providing an overview of the </a:t>
            </a: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science </a:t>
            </a: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descent control system(s)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overview of the selected configuration and components necessary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diagrams outlining descent control strategy for various flight altitude ranges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331" name="Google Shape;331;p36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337" name="Google Shape;337;p37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7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Descent Control Strategy Selection and Trade</a:t>
            </a:r>
            <a:endParaRPr/>
          </a:p>
        </p:txBody>
      </p:sp>
      <p:sp>
        <p:nvSpPr>
          <p:cNvPr id="339" name="Google Shape;339;p37"/>
          <p:cNvSpPr txBox="1"/>
          <p:nvPr>
            <p:ph idx="1" type="body"/>
          </p:nvPr>
        </p:nvSpPr>
        <p:spPr>
          <a:xfrm>
            <a:off x="228600" y="1066800"/>
            <a:ext cx="8686800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</a:t>
            </a: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DCS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strategy trade studies and selection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details on </a:t>
            </a:r>
            <a:r>
              <a:rPr lang="en-US"/>
              <a:t>container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desc</a:t>
            </a:r>
            <a:r>
              <a:rPr lang="en-US"/>
              <a:t>ent design and operation</a:t>
            </a:r>
            <a:endParaRPr/>
          </a:p>
          <a:p>
            <a:pPr indent="-2603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designs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selection and provide reasons for selection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7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341" name="Google Shape;341;p37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7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348" name="Google Shape;348;p38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8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 Aerobraking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Descent Control Strategy Selection and Trade</a:t>
            </a:r>
            <a:endParaRPr/>
          </a:p>
        </p:txBody>
      </p:sp>
      <p:sp>
        <p:nvSpPr>
          <p:cNvPr id="350" name="Google Shape;350;p38"/>
          <p:cNvSpPr txBox="1"/>
          <p:nvPr>
            <p:ph idx="1" type="body"/>
          </p:nvPr>
        </p:nvSpPr>
        <p:spPr>
          <a:xfrm>
            <a:off x="228600" y="1066800"/>
            <a:ext cx="8686800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</a:t>
            </a: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DCS strategy trade studies and selection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details on </a:t>
            </a:r>
            <a:r>
              <a:rPr lang="en-US"/>
              <a:t>payload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desc</a:t>
            </a:r>
            <a:r>
              <a:rPr lang="en-US"/>
              <a:t>ent design and operation</a:t>
            </a:r>
            <a:endParaRPr/>
          </a:p>
          <a:p>
            <a:pPr indent="-2603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designs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selection and provide reasons for selection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8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8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359" name="Google Shape;359;p39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9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 Aerobraking Descent </a:t>
            </a:r>
            <a:r>
              <a:rPr lang="en-US"/>
              <a:t>Stability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Control Strategy Selection and Trade</a:t>
            </a:r>
            <a:endParaRPr/>
          </a:p>
        </p:txBody>
      </p:sp>
      <p:sp>
        <p:nvSpPr>
          <p:cNvPr id="361" name="Google Shape;361;p39"/>
          <p:cNvSpPr txBox="1"/>
          <p:nvPr>
            <p:ph idx="1" type="body"/>
          </p:nvPr>
        </p:nvSpPr>
        <p:spPr>
          <a:xfrm>
            <a:off x="228600" y="1066800"/>
            <a:ext cx="8686800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</a:t>
            </a:r>
            <a:r>
              <a:rPr lang="en-US"/>
              <a:t>descent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stability control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strategy trade studies and selection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Show details on active stability control or passive control</a:t>
            </a:r>
            <a:endParaRPr/>
          </a:p>
          <a:p>
            <a:pPr indent="-2540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Discuss how to stabilize during aerobraking</a:t>
            </a:r>
            <a:endParaRPr/>
          </a:p>
          <a:p>
            <a:pPr indent="-2540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Describe any mechanisms used</a:t>
            </a:r>
            <a:endParaRPr/>
          </a:p>
          <a:p>
            <a:pPr indent="-2540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Show at least two designs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selection and provides reasons for selection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9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363" name="Google Shape;363;p39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9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0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370" name="Google Shape;370;p40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0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 Parachute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Descent Control Strategy Selection and Trade</a:t>
            </a:r>
            <a:endParaRPr/>
          </a:p>
        </p:txBody>
      </p:sp>
      <p:sp>
        <p:nvSpPr>
          <p:cNvPr id="372" name="Google Shape;372;p40"/>
          <p:cNvSpPr txBox="1"/>
          <p:nvPr>
            <p:ph idx="1" type="body"/>
          </p:nvPr>
        </p:nvSpPr>
        <p:spPr>
          <a:xfrm>
            <a:off x="228600" y="1066800"/>
            <a:ext cx="8686800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</a:t>
            </a:r>
            <a:r>
              <a:rPr lang="en-US"/>
              <a:t>Payload Parachute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DCS strategy trade studies and selection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details on </a:t>
            </a:r>
            <a:r>
              <a:rPr lang="en-US"/>
              <a:t>parachute</a:t>
            </a:r>
            <a:r>
              <a:rPr lang="en-US"/>
              <a:t> design and operation</a:t>
            </a:r>
            <a:endParaRPr/>
          </a:p>
          <a:p>
            <a:pPr indent="-2603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designs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selection and provide reasons for selection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0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374" name="Google Shape;374;p40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0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1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381" name="Google Shape;381;p41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1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Descent Rate Estimates</a:t>
            </a:r>
            <a:endParaRPr/>
          </a:p>
        </p:txBody>
      </p:sp>
      <p:sp>
        <p:nvSpPr>
          <p:cNvPr id="383" name="Google Shape;383;p41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 </a:t>
            </a:r>
            <a:r>
              <a:rPr lang="en-US"/>
              <a:t>descent rate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estimates for the following CanSat configurations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Cansat with payload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Payload aerobraking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Payload parachute released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discussion of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Calculations used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Assumptions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discussion can carry over to multiple slides if necessary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slide summarizes results. Make sure final results are clearly identified.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Only present the summary result in the review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84" name="Google Shape;384;p41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385" name="Google Shape;385;p41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391" name="Google Shape;391;p42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Mechanical Subsystem Design</a:t>
            </a:r>
            <a:endParaRPr/>
          </a:p>
        </p:txBody>
      </p:sp>
      <p:sp>
        <p:nvSpPr>
          <p:cNvPr id="393" name="Google Shape;393;p42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2023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Team Organization</a:t>
            </a:r>
            <a:endParaRPr/>
          </a:p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228600" y="1066800"/>
            <a:ext cx="8686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slide listing the team members and their roles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possible, please include year (freshman, sophomore, etc.) for reference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only needs to be provided once for team members showing up multiple times on the org chart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format is the use of an organization chart, such as below:</a:t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pic>
        <p:nvPicPr>
          <p:cNvPr id="129" name="Google Shape;129;p1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0" y="2882900"/>
            <a:ext cx="4953000" cy="3073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/>
          <p:nvPr/>
        </p:nvSpPr>
        <p:spPr>
          <a:xfrm>
            <a:off x="1828800" y="3429000"/>
            <a:ext cx="1419224" cy="5714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Sample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3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399" name="Google Shape;399;p43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3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Mechanical Subsystem Overview</a:t>
            </a:r>
            <a:endParaRPr/>
          </a:p>
        </p:txBody>
      </p:sp>
      <p:sp>
        <p:nvSpPr>
          <p:cNvPr id="401" name="Google Shape;401;p43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slide providing overview of the mechanical subsystem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overview of major structural elements, material selection, and interface definitions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</a:t>
            </a:r>
            <a:r>
              <a:rPr lang="en-US"/>
              <a:t>science payload and container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mechanical configurations</a:t>
            </a:r>
            <a:endParaRPr/>
          </a:p>
        </p:txBody>
      </p:sp>
      <p:sp>
        <p:nvSpPr>
          <p:cNvPr id="402" name="Google Shape;402;p43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403" name="Google Shape;403;p43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4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409" name="Google Shape;409;p44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4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Mechanical Layout of Components Trade &amp; Selection</a:t>
            </a:r>
            <a:endParaRPr/>
          </a:p>
        </p:txBody>
      </p:sp>
      <p:sp>
        <p:nvSpPr>
          <p:cNvPr id="411" name="Google Shape;411;p44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trade issues related to mechanical layout and component selection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structure of </a:t>
            </a:r>
            <a:r>
              <a:rPr lang="en-US"/>
              <a:t>Container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location of electrical components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major mechanical parts</a:t>
            </a:r>
            <a:endParaRPr/>
          </a:p>
          <a:p>
            <a:pPr indent="-101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mechanisms such as springs, hinges, etc.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mechanica</a:t>
            </a:r>
            <a:r>
              <a:rPr lang="en-US"/>
              <a:t>l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layouts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selection and reasons for selection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Show s</a:t>
            </a:r>
            <a:r>
              <a:rPr lang="en-US"/>
              <a:t>tructural material selection(s)</a:t>
            </a:r>
            <a:endParaRPr/>
          </a:p>
        </p:txBody>
      </p:sp>
      <p:sp>
        <p:nvSpPr>
          <p:cNvPr id="412" name="Google Shape;412;p44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4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414" name="Google Shape;414;p44"/>
          <p:cNvSpPr/>
          <p:nvPr/>
        </p:nvSpPr>
        <p:spPr>
          <a:xfrm>
            <a:off x="194700" y="55112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5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Container Parachute Attachment Mechanism</a:t>
            </a:r>
            <a:endParaRPr/>
          </a:p>
        </p:txBody>
      </p:sp>
      <p:sp>
        <p:nvSpPr>
          <p:cNvPr id="421" name="Google Shape;421;p45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Describe how the parachute will be attached to the container and how it is stowed before being released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Include: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Diagrams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Method of operation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Be detailed in how it works.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Keep it simple. Parachute just sits on top of container.</a:t>
            </a:r>
            <a:endParaRPr/>
          </a:p>
          <a:p>
            <a:pPr indent="-381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5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3" name="Google Shape;423;p45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</a:t>
            </a:r>
            <a:r>
              <a:rPr lang="en-US"/>
              <a:t>2023</a:t>
            </a:r>
            <a:r>
              <a:rPr lang="en-US"/>
              <a:t>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424" name="Google Shape;424;p45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425" name="Google Shape;425;p45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6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</a:t>
            </a:r>
            <a:r>
              <a:rPr lang="en-US"/>
              <a:t>2023</a:t>
            </a:r>
            <a:r>
              <a:rPr lang="en-US"/>
              <a:t>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431" name="Google Shape;431;p46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6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Mechanical Layout of Components Trade &amp; Selection</a:t>
            </a:r>
            <a:endParaRPr/>
          </a:p>
        </p:txBody>
      </p:sp>
      <p:sp>
        <p:nvSpPr>
          <p:cNvPr id="433" name="Google Shape;433;p46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trade issues related to mechanical layout and component selection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structure of </a:t>
            </a:r>
            <a:r>
              <a:rPr lang="en-US"/>
              <a:t>Payload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location of electrical components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major mechanical parts</a:t>
            </a:r>
            <a:endParaRPr/>
          </a:p>
          <a:p>
            <a:pPr indent="-101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mechanisms such as springs, hinges, etc.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mechanica</a:t>
            </a:r>
            <a:r>
              <a:rPr lang="en-US"/>
              <a:t>l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layouts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selection and reasons for selection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Show structural material selection(s)</a:t>
            </a:r>
            <a:endParaRPr/>
          </a:p>
        </p:txBody>
      </p:sp>
      <p:sp>
        <p:nvSpPr>
          <p:cNvPr id="434" name="Google Shape;434;p46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6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436" name="Google Shape;436;p46"/>
          <p:cNvSpPr/>
          <p:nvPr/>
        </p:nvSpPr>
        <p:spPr>
          <a:xfrm>
            <a:off x="194700" y="55112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7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442" name="Google Shape;442;p47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47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Aerobraking Pre Deployment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Configuration Trade &amp; Selection</a:t>
            </a:r>
            <a:endParaRPr/>
          </a:p>
        </p:txBody>
      </p:sp>
      <p:sp>
        <p:nvSpPr>
          <p:cNvPr id="444" name="Google Shape;444;p47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trade issues related to how the </a:t>
            </a: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stowed in the </a:t>
            </a:r>
            <a:r>
              <a:rPr lang="en-US"/>
              <a:t>container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stowed configuration diagram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mechanisms used to keep payload in stowed configuration</a:t>
            </a:r>
            <a:endParaRPr/>
          </a:p>
        </p:txBody>
      </p:sp>
      <p:sp>
        <p:nvSpPr>
          <p:cNvPr id="445" name="Google Shape;445;p47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7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447" name="Google Shape;447;p47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8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453" name="Google Shape;453;p48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8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Aerobr</a:t>
            </a:r>
            <a:r>
              <a:rPr lang="en-US"/>
              <a:t>aking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Deployment </a:t>
            </a:r>
            <a:endParaRPr b="1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Configuration Trade &amp; Selection</a:t>
            </a:r>
            <a:endParaRPr/>
          </a:p>
        </p:txBody>
      </p:sp>
      <p:sp>
        <p:nvSpPr>
          <p:cNvPr id="455" name="Google Shape;455;p48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trade issues related to how the </a:t>
            </a:r>
            <a:r>
              <a:rPr lang="en-US"/>
              <a:t>payload transitions from stowed to deployed configuration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mechanisms used to transition to deployed </a:t>
            </a:r>
            <a:r>
              <a:rPr lang="en-US"/>
              <a:t>configuration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ie hinges, springs, etc.</a:t>
            </a:r>
            <a:endParaRPr/>
          </a:p>
        </p:txBody>
      </p:sp>
      <p:sp>
        <p:nvSpPr>
          <p:cNvPr id="456" name="Google Shape;456;p48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8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458" name="Google Shape;458;p48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9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464" name="Google Shape;464;p49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9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Parachute</a:t>
            </a:r>
            <a:r>
              <a:rPr lang="en-US"/>
              <a:t>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Deployment </a:t>
            </a:r>
            <a:endParaRPr b="1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Configuration Trade &amp; Selection</a:t>
            </a:r>
            <a:endParaRPr/>
          </a:p>
        </p:txBody>
      </p:sp>
      <p:sp>
        <p:nvSpPr>
          <p:cNvPr id="466" name="Google Shape;466;p49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trade issues related to how the </a:t>
            </a:r>
            <a:r>
              <a:rPr lang="en-US"/>
              <a:t>payload parachute transitions from stowed to deployed configuration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mechanisms used to transition to deployed </a:t>
            </a:r>
            <a:r>
              <a:rPr lang="en-US"/>
              <a:t>configuration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ie hinges, springs, etc.</a:t>
            </a:r>
            <a:endParaRPr/>
          </a:p>
        </p:txBody>
      </p:sp>
      <p:sp>
        <p:nvSpPr>
          <p:cNvPr id="467" name="Google Shape;467;p49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9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469" name="Google Shape;469;p49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0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475" name="Google Shape;475;p50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0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Uprighting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Configuration Trade &amp; Selection</a:t>
            </a:r>
            <a:endParaRPr/>
          </a:p>
        </p:txBody>
      </p:sp>
      <p:sp>
        <p:nvSpPr>
          <p:cNvPr id="477" name="Google Shape;477;p50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trade issues related to how the </a:t>
            </a:r>
            <a:r>
              <a:rPr lang="en-US"/>
              <a:t>payload is made upright.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Identify the upright orientation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mechanisms used to </a:t>
            </a:r>
            <a:r>
              <a:rPr lang="en-US"/>
              <a:t>make the payload upright.</a:t>
            </a:r>
            <a:endParaRPr/>
          </a:p>
        </p:txBody>
      </p:sp>
      <p:sp>
        <p:nvSpPr>
          <p:cNvPr id="478" name="Google Shape;478;p50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50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480" name="Google Shape;480;p50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1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Electronics Structural Integrity</a:t>
            </a:r>
            <a:endParaRPr/>
          </a:p>
        </p:txBody>
      </p:sp>
      <p:sp>
        <p:nvSpPr>
          <p:cNvPr id="486" name="Google Shape;486;p51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Electronic component mounting methods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Electronic component enclosures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Securing electrical connections (glue, tape, etc.)</a:t>
            </a:r>
            <a:endParaRPr/>
          </a:p>
          <a:p>
            <a:pPr indent="-2603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required judge verification during pre-flight check 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Descent control attachments</a:t>
            </a:r>
            <a:endParaRPr/>
          </a:p>
        </p:txBody>
      </p:sp>
      <p:sp>
        <p:nvSpPr>
          <p:cNvPr id="487" name="Google Shape;487;p51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488" name="Google Shape;488;p51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1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495" name="Google Shape;495;p52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Table(s) providing the following: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of </a:t>
            </a:r>
            <a:r>
              <a:rPr lang="en-US"/>
              <a:t>each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</a:t>
            </a:r>
            <a:r>
              <a:rPr lang="en-US"/>
              <a:t> of payload and container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of </a:t>
            </a:r>
            <a:r>
              <a:rPr lang="en-US"/>
              <a:t>each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structural element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Sources/uncertainties – whether the masses are estimates, from data sheets, measured values, etc.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mass of all comp</a:t>
            </a:r>
            <a:r>
              <a:rPr lang="en-US"/>
              <a:t>onents and structural elements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Margin : The amount of mass (in grams) in which the mass budget meets, exceeds, or falls short of the mass requirement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Method of correction to meet mass requirement (based on the margin listed above)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clearly distinguish between </a:t>
            </a: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masses</a:t>
            </a:r>
            <a:endParaRPr/>
          </a:p>
        </p:txBody>
      </p:sp>
      <p:sp>
        <p:nvSpPr>
          <p:cNvPr id="496" name="Google Shape;496;p52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52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Mass Budget</a:t>
            </a:r>
            <a:endParaRPr/>
          </a:p>
        </p:txBody>
      </p:sp>
      <p:sp>
        <p:nvSpPr>
          <p:cNvPr id="498" name="Google Shape;498;p52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499" name="Google Shape;499;p52"/>
          <p:cNvSpPr/>
          <p:nvPr/>
        </p:nvSpPr>
        <p:spPr>
          <a:xfrm>
            <a:off x="8610600" y="76200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2023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Acronyms</a:t>
            </a:r>
            <a:endParaRPr/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a list of acronyms used throughout the presentation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presentations, do not read through these acronyms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for reference only</a:t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3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505" name="Google Shape;505;p53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3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Communication and Data Handling (CDH) Subsystem Design</a:t>
            </a:r>
            <a:endParaRPr/>
          </a:p>
        </p:txBody>
      </p:sp>
      <p:sp>
        <p:nvSpPr>
          <p:cNvPr id="507" name="Google Shape;507;p53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4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513" name="Google Shape;513;p54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54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 Command Data Handler (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CDH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Overview</a:t>
            </a:r>
            <a:endParaRPr/>
          </a:p>
        </p:txBody>
      </p:sp>
      <p:sp>
        <p:nvSpPr>
          <p:cNvPr id="515" name="Google Shape;515;p54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slide providing overview of the </a:t>
            </a: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CDH subsystem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include selected components (with brief mention of what each component is for)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Focus on selected component (not all components trades)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54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517" name="Google Shape;517;p54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5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523" name="Google Shape;523;p55"/>
          <p:cNvSpPr txBox="1"/>
          <p:nvPr>
            <p:ph idx="12" type="sldNum"/>
          </p:nvPr>
        </p:nvSpPr>
        <p:spPr>
          <a:xfrm>
            <a:off x="7991600" y="647697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55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Processor &amp; Memory 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525" name="Google Shape;525;p55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Include boot time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processor speed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data interfaces (types and numbers)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memory storage requirements, if applicable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Show at least two choices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Indicate selected choice and reasons for selection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55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527" name="Google Shape;527;p55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55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6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Real-Time Clock</a:t>
            </a:r>
            <a:endParaRPr/>
          </a:p>
        </p:txBody>
      </p:sp>
      <p:sp>
        <p:nvSpPr>
          <p:cNvPr id="534" name="Google Shape;534;p56"/>
          <p:cNvSpPr txBox="1"/>
          <p:nvPr>
            <p:ph idx="1" type="body"/>
          </p:nvPr>
        </p:nvSpPr>
        <p:spPr>
          <a:xfrm>
            <a:off x="228600" y="1066800"/>
            <a:ext cx="8686800" cy="403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design for </a:t>
            </a: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real-time clock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 </a:t>
            </a:r>
            <a:r>
              <a:rPr lang="en-US"/>
              <a:t>clock with </a:t>
            </a:r>
            <a:r>
              <a:rPr lang="en-US"/>
              <a:t>independent</a:t>
            </a:r>
            <a:r>
              <a:rPr lang="en-US"/>
              <a:t> power source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Reset tolerance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Real time clock should have independent battery backup to maintain time through power transients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designs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selected design and reasons for selection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56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536" name="Google Shape;536;p56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56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538" name="Google Shape;538;p56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7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544" name="Google Shape;544;p57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57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Antenna Trade &amp; Selection</a:t>
            </a:r>
            <a:endParaRPr/>
          </a:p>
        </p:txBody>
      </p:sp>
      <p:sp>
        <p:nvSpPr>
          <p:cNvPr id="546" name="Google Shape;546;p57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Antenna selection criteria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Antenna range and patterns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Show at least two choices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Indicate selected choice and reasons for selection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Show where antenna is to be located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57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548" name="Google Shape;548;p57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57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8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555" name="Google Shape;555;p58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58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Radio Configuration</a:t>
            </a:r>
            <a:endParaRPr/>
          </a:p>
        </p:txBody>
      </p:sp>
      <p:sp>
        <p:nvSpPr>
          <p:cNvPr id="557" name="Google Shape;557;p58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XBEE radio selection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NETID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transmission control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is this managed during each mission phase?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Communications failures have occurred often over the past several years of the competition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are encouraged to use your radios in all of your development and testing to better ensure mission success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Ideally you have started working with the radio and communications protocol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8" name="Google Shape;558;p58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559" name="Google Shape;559;p58"/>
          <p:cNvSpPr/>
          <p:nvPr/>
        </p:nvSpPr>
        <p:spPr>
          <a:xfrm>
            <a:off x="228600" y="5867400"/>
            <a:ext cx="8723585" cy="457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Radio Prototyping and Testing Early!</a:t>
            </a:r>
            <a:endParaRPr/>
          </a:p>
        </p:txBody>
      </p:sp>
      <p:sp>
        <p:nvSpPr>
          <p:cNvPr id="560" name="Google Shape;560;p58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9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566" name="Google Shape;566;p59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59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Telemetry Format</a:t>
            </a:r>
            <a:endParaRPr/>
          </a:p>
        </p:txBody>
      </p:sp>
      <p:sp>
        <p:nvSpPr>
          <p:cNvPr id="568" name="Google Shape;568;p59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data is included?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the competition guide for telemetry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is data formatted?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example frames</a:t>
            </a:r>
            <a:r>
              <a:rPr lang="en-US"/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-US"/>
              <a:t>sample data and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descriptions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Include Container frames and Payload relay frames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the presented format match the Competition Guide requirements?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59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570" name="Google Shape;570;p59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0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CanSat </a:t>
            </a:r>
            <a:r>
              <a:rPr lang="en-US"/>
              <a:t>2023</a:t>
            </a:r>
            <a:r>
              <a:rPr lang="en-US"/>
              <a:t> PDR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Team ### (Team Number and Name)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60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7" name="Google Shape;577;p60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Payload</a:t>
            </a:r>
            <a:r>
              <a:rPr lang="en-US"/>
              <a:t> Command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Formats</a:t>
            </a:r>
            <a:endParaRPr/>
          </a:p>
        </p:txBody>
      </p:sp>
      <p:sp>
        <p:nvSpPr>
          <p:cNvPr id="578" name="Google Shape;578;p60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List all supported commands with examples</a:t>
            </a:r>
            <a:endParaRPr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What data is included?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Check the competition guide for command requirements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How is command data formatted?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u="sng"/>
              <a:t>Include example commands</a:t>
            </a:r>
            <a:r>
              <a:rPr lang="en-US"/>
              <a:t> with complete descriptions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i="1" lang="en-US"/>
              <a:t>Does the presented format match the Competition Guide requirements?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60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580" name="Google Shape;580;p60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1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586" name="Google Shape;586;p61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61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Electrical Power Subsystem (EPS) Design</a:t>
            </a:r>
            <a:endParaRPr/>
          </a:p>
        </p:txBody>
      </p:sp>
      <p:sp>
        <p:nvSpPr>
          <p:cNvPr id="588" name="Google Shape;588;p61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2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594" name="Google Shape;594;p62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62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EPS Overview</a:t>
            </a:r>
            <a:endParaRPr/>
          </a:p>
        </p:txBody>
      </p:sp>
      <p:sp>
        <p:nvSpPr>
          <p:cNvPr id="596" name="Google Shape;596;p62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slide providing overview of EPS components (with purposes)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a diagram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62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598" name="Google Shape;598;p62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2023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Systems Overview</a:t>
            </a:r>
            <a:endParaRPr/>
          </a:p>
        </p:txBody>
      </p:sp>
      <p:sp>
        <p:nvSpPr>
          <p:cNvPr id="147" name="Google Shape;147;p18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228600" y="1219200"/>
            <a:ext cx="8686800" cy="923329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purpose of this section is to introduce the reviewer to the overall requirements and configuration of the CanSat.  This provides a basis for the details presented in the subsystem sections.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3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604" name="Google Shape;604;p63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63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Electrical Block Diagram</a:t>
            </a:r>
            <a:endParaRPr/>
          </a:p>
        </p:txBody>
      </p:sp>
      <p:sp>
        <p:nvSpPr>
          <p:cNvPr id="606" name="Google Shape;606;p63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High-level schematic (not down to the resistor level) showing power connections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</a:t>
            </a:r>
            <a:r>
              <a:rPr lang="en-US"/>
              <a:t>all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voltages and </a:t>
            </a:r>
            <a:r>
              <a:rPr lang="en-US"/>
              <a:t>needed regulators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all major components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overview of how power will be controlled and verified externally without disassembling the CanSat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i.e., an easily accessible external switch</a:t>
            </a:r>
            <a:endParaRPr/>
          </a:p>
          <a:p>
            <a:pPr indent="-1270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will be scored again at the Flight Readiness Review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Umbilical power source for use in test and safety inspection</a:t>
            </a:r>
            <a:endParaRPr/>
          </a:p>
        </p:txBody>
      </p:sp>
      <p:sp>
        <p:nvSpPr>
          <p:cNvPr id="607" name="Google Shape;607;p63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608" name="Google Shape;608;p63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4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Power</a:t>
            </a:r>
            <a:r>
              <a:rPr lang="en-US"/>
              <a:t>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614" name="Google Shape;614;p64"/>
          <p:cNvSpPr txBox="1"/>
          <p:nvPr>
            <p:ph idx="1" type="body"/>
          </p:nvPr>
        </p:nvSpPr>
        <p:spPr>
          <a:xfrm>
            <a:off x="228600" y="1066800"/>
            <a:ext cx="8686800" cy="4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power trade and selection.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Show at least two designs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Indicate selected design and reasons for selection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Remember no lithium polymer batteries!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How is battery mounted and connected?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If multiple cells used, how are the connected, series or parallel.</a:t>
            </a:r>
            <a:endParaRPr/>
          </a:p>
          <a:p>
            <a:pPr indent="-101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If parallel, how do you match the cells, provide protection so one cell doesn’t destroy the other cell</a:t>
            </a:r>
            <a:endParaRPr/>
          </a:p>
          <a:p>
            <a:pPr indent="-101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Cells cannot be connected directly in parallel. Include diodes to isolate the cells from each other.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64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616" name="Google Shape;616;p64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64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  <p:sp>
        <p:nvSpPr>
          <p:cNvPr id="618" name="Google Shape;618;p64"/>
          <p:cNvSpPr txBox="1"/>
          <p:nvPr/>
        </p:nvSpPr>
        <p:spPr>
          <a:xfrm>
            <a:off x="241663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619" name="Google Shape;619;p64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5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budget in tabular format which includes: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consumption of</a:t>
            </a:r>
            <a:r>
              <a:rPr lang="en-US"/>
              <a:t> each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 in </a:t>
            </a:r>
            <a:r>
              <a:rPr lang="en-US"/>
              <a:t>watt hours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duty cycles for </a:t>
            </a:r>
            <a:r>
              <a:rPr lang="en-US"/>
              <a:t>each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component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Source/uncertainty for each line item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Estimate, data sheet, measurement, etc.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power consumed </a:t>
            </a:r>
            <a:r>
              <a:rPr lang="en-US"/>
              <a:t>in watt hours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sources and total power available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r>
              <a:rPr lang="en-US"/>
              <a:t> : Difference of battery watt hours versus payload power consumption in watt hours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Requirement defined in mission guide states that the payload must be powered for at least two hours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65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626" name="Google Shape;626;p65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65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Power Budget</a:t>
            </a:r>
            <a:endParaRPr/>
          </a:p>
        </p:txBody>
      </p:sp>
      <p:sp>
        <p:nvSpPr>
          <p:cNvPr id="628" name="Google Shape;628;p65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629" name="Google Shape;629;p65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6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635" name="Google Shape;635;p66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6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Flight Software (FSW) Design</a:t>
            </a:r>
            <a:endParaRPr/>
          </a:p>
        </p:txBody>
      </p:sp>
      <p:sp>
        <p:nvSpPr>
          <p:cNvPr id="637" name="Google Shape;637;p66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7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643" name="Google Shape;643;p67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67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FSW Overview</a:t>
            </a:r>
            <a:endParaRPr/>
          </a:p>
        </p:txBody>
      </p:sp>
      <p:sp>
        <p:nvSpPr>
          <p:cNvPr id="645" name="Google Shape;645;p67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the CanSat FSW design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discuss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FSW architecture, a flow chart showing how the software flow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languages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environments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Brief summary of the FSW tasks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67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647" name="Google Shape;647;p67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8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653" name="Google Shape;653;p68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68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FSW State Diagram</a:t>
            </a:r>
            <a:endParaRPr/>
          </a:p>
        </p:txBody>
      </p:sp>
      <p:sp>
        <p:nvSpPr>
          <p:cNvPr id="655" name="Google Shape;655;p68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state diagrams defining the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 conditions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flight software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Sampling of sensors (including rates)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Communications (command and telemetry)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storage (if applicable)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Mechanism activations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decision points in the logic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FSW recovery to correct state after processor reset during flight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data is used to recover?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1" lang="en-US" sz="2000"/>
              <a:t>Identify reasons for reset, and methods of recovery</a:t>
            </a:r>
            <a:endParaRPr b="1" sz="2000"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656" name="Google Shape;656;p68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657" name="Google Shape;657;p68"/>
          <p:cNvSpPr/>
          <p:nvPr/>
        </p:nvSpPr>
        <p:spPr>
          <a:xfrm>
            <a:off x="8610600" y="152400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9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Simulation Mode Software</a:t>
            </a:r>
            <a:endParaRPr/>
          </a:p>
        </p:txBody>
      </p:sp>
      <p:sp>
        <p:nvSpPr>
          <p:cNvPr id="664" name="Google Shape;664;p69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Describe the implementation of simulation mode where simulated pressure sensor data is transmitted to the container so simulate the mission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Describe simulation mode commands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How is simulated sensor data substituted with real data?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See the competition guide for detailed requirements</a:t>
            </a:r>
            <a:endParaRPr/>
          </a:p>
        </p:txBody>
      </p:sp>
      <p:sp>
        <p:nvSpPr>
          <p:cNvPr id="665" name="Google Shape;665;p69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6" name="Google Shape;666;p69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</a:t>
            </a:r>
            <a:r>
              <a:rPr lang="en-US"/>
              <a:t>2023</a:t>
            </a:r>
            <a:r>
              <a:rPr lang="en-US"/>
              <a:t>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667" name="Google Shape;667;p69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668" name="Google Shape;668;p69"/>
          <p:cNvSpPr/>
          <p:nvPr/>
        </p:nvSpPr>
        <p:spPr>
          <a:xfrm>
            <a:off x="8610600" y="152400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0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674" name="Google Shape;674;p70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70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Software Development Plan</a:t>
            </a:r>
            <a:endParaRPr/>
          </a:p>
        </p:txBody>
      </p:sp>
      <p:sp>
        <p:nvSpPr>
          <p:cNvPr id="676" name="Google Shape;676;p70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common CanSat problem is late software development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 a slide describing the plan for software development and plans to reduce the risk of late software development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Prototyping and prototyping environments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subsystem development sequence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team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methodology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70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678" name="Google Shape;678;p70"/>
          <p:cNvSpPr/>
          <p:nvPr/>
        </p:nvSpPr>
        <p:spPr>
          <a:xfrm>
            <a:off x="8610600" y="152400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1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685" name="Google Shape;685;p71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71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Ground Control System (GCS) Design</a:t>
            </a:r>
            <a:endParaRPr/>
          </a:p>
        </p:txBody>
      </p:sp>
      <p:sp>
        <p:nvSpPr>
          <p:cNvPr id="687" name="Google Shape;687;p71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72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693" name="Google Shape;693;p72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72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GCS Overview</a:t>
            </a:r>
            <a:endParaRPr/>
          </a:p>
        </p:txBody>
      </p:sp>
      <p:sp>
        <p:nvSpPr>
          <p:cNvPr id="695" name="Google Shape;695;p72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a simple context diagram showing major components (computers, antenna, adaptors, etc.)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72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697" name="Google Shape;697;p72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2023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Mission Summary</a:t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the mission objectives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whether selectable objective (bonus) is being attempted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selection rationale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any external objectives (personal, laboratory or sponsor, class, etc.) relevant to the design</a:t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3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GCS Design</a:t>
            </a:r>
            <a:endParaRPr/>
          </a:p>
        </p:txBody>
      </p:sp>
      <p:sp>
        <p:nvSpPr>
          <p:cNvPr id="704" name="Google Shape;704;p73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Show diagram of ground station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What components and how they connect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Specifications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How long ground station can operate on battery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Overheating mitigation (how do you keep laptop from getting so hot, it stops operating? Remember, it will be hot and the ground station will be in the open sun.)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Auto update mitigation (how do you keep the OS from starting an update during operations? It has happened before with Windows OS) </a:t>
            </a:r>
            <a:endParaRPr/>
          </a:p>
        </p:txBody>
      </p:sp>
      <p:sp>
        <p:nvSpPr>
          <p:cNvPr id="705" name="Google Shape;705;p73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73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</a:t>
            </a:r>
            <a:r>
              <a:rPr lang="en-US"/>
              <a:t>2023</a:t>
            </a:r>
            <a:r>
              <a:rPr lang="en-US"/>
              <a:t>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07" name="Google Shape;707;p73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708" name="Google Shape;708;p73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74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14" name="Google Shape;714;p74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74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GCS Antenna Trade &amp; Selection</a:t>
            </a:r>
            <a:endParaRPr/>
          </a:p>
        </p:txBody>
      </p:sp>
      <p:sp>
        <p:nvSpPr>
          <p:cNvPr id="716" name="Google Shape;716;p74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selection of antennas or custom design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antenna patterns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any design for mounting antenna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 antenna will be hand-held or table top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designs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selected design and reasons for selection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74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718" name="Google Shape;718;p74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74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5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GCS Software</a:t>
            </a:r>
            <a:endParaRPr/>
          </a:p>
        </p:txBody>
      </p:sp>
      <p:sp>
        <p:nvSpPr>
          <p:cNvPr id="725" name="Google Shape;725;p75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Telemetry display prototypes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Commercial off the shelf (COTS) software packages used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 plotting software design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Command software and interface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Telemetry data recording and media presentation to judges for inspection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.csv telemetry file creation for judges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Simulation mode description 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Describe how the ground system reads the profile and transmits simulation commands</a:t>
            </a:r>
            <a:endParaRPr/>
          </a:p>
        </p:txBody>
      </p:sp>
      <p:sp>
        <p:nvSpPr>
          <p:cNvPr id="726" name="Google Shape;726;p75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27" name="Google Shape;727;p75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75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729" name="Google Shape;729;p75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76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35" name="Google Shape;735;p76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7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CanSat Integration and Test</a:t>
            </a:r>
            <a:endParaRPr/>
          </a:p>
        </p:txBody>
      </p:sp>
      <p:sp>
        <p:nvSpPr>
          <p:cNvPr id="737" name="Google Shape;737;p76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7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43" name="Google Shape;743;p77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77"/>
          <p:cNvSpPr txBox="1"/>
          <p:nvPr>
            <p:ph type="title"/>
          </p:nvPr>
        </p:nvSpPr>
        <p:spPr>
          <a:xfrm>
            <a:off x="1600200" y="76200"/>
            <a:ext cx="54102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CanSat Integration and Test Overview</a:t>
            </a:r>
            <a:endParaRPr/>
          </a:p>
        </p:txBody>
      </p:sp>
      <p:sp>
        <p:nvSpPr>
          <p:cNvPr id="745" name="Google Shape;745;p77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746" name="Google Shape;746;p77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77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goal(s) at PDR are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Get teams thinking about how to put all the pieces together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lang="en-US" sz="2000"/>
              <a:t>Get teams thinking about how to test the integrated assembly to make sure it works as a unit</a:t>
            </a:r>
            <a:endParaRPr b="0" sz="20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subsystem level test plans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integrated level functional test</a:t>
            </a:r>
            <a:r>
              <a:rPr lang="en-US" sz="2000"/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environmental test plans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Discuss simulation test plans</a:t>
            </a:r>
            <a:endParaRPr sz="20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78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Subsystem Level Testing Plan</a:t>
            </a:r>
            <a:endParaRPr/>
          </a:p>
        </p:txBody>
      </p:sp>
      <p:sp>
        <p:nvSpPr>
          <p:cNvPr id="754" name="Google Shape;754;p78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plans for testing each subsystem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Sensors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CDH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EPS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Radio communications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FSW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Mechanical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Descent Control</a:t>
            </a:r>
            <a:endParaRPr/>
          </a:p>
        </p:txBody>
      </p:sp>
      <p:sp>
        <p:nvSpPr>
          <p:cNvPr id="755" name="Google Shape;755;p78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78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</a:t>
            </a:r>
            <a:r>
              <a:rPr lang="en-US"/>
              <a:t>2023</a:t>
            </a:r>
            <a:r>
              <a:rPr lang="en-US"/>
              <a:t>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57" name="Google Shape;757;p78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9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Integrated Level Functional Test Plan</a:t>
            </a:r>
            <a:endParaRPr/>
          </a:p>
        </p:txBody>
      </p:sp>
      <p:sp>
        <p:nvSpPr>
          <p:cNvPr id="764" name="Google Shape;764;p79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tests to be performed after </a:t>
            </a: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built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Descent testing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Communications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Mechanisms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/>
          </a:p>
        </p:txBody>
      </p:sp>
      <p:sp>
        <p:nvSpPr>
          <p:cNvPr id="765" name="Google Shape;765;p79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79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</a:t>
            </a:r>
            <a:r>
              <a:rPr lang="en-US"/>
              <a:t>2023</a:t>
            </a:r>
            <a:r>
              <a:rPr lang="en-US"/>
              <a:t>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67" name="Google Shape;767;p79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80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Environmental Test Plan</a:t>
            </a:r>
            <a:endParaRPr/>
          </a:p>
        </p:txBody>
      </p:sp>
      <p:sp>
        <p:nvSpPr>
          <p:cNvPr id="774" name="Google Shape;774;p80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plans for environmental testing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test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Thermal test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Vibration test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Fit Check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VACUUM test</a:t>
            </a:r>
            <a:endParaRPr/>
          </a:p>
        </p:txBody>
      </p:sp>
      <p:sp>
        <p:nvSpPr>
          <p:cNvPr id="775" name="Google Shape;775;p80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80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</a:t>
            </a:r>
            <a:r>
              <a:rPr lang="en-US"/>
              <a:t>2023</a:t>
            </a:r>
            <a:r>
              <a:rPr lang="en-US"/>
              <a:t>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77" name="Google Shape;777;p80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81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Simulation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Test Plan</a:t>
            </a:r>
            <a:endParaRPr/>
          </a:p>
        </p:txBody>
      </p:sp>
      <p:sp>
        <p:nvSpPr>
          <p:cNvPr id="784" name="Google Shape;784;p81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plans for </a:t>
            </a:r>
            <a:r>
              <a:rPr lang="en-US"/>
              <a:t>simulation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testing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What parts of the cansat get tested during simulation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How is the simulation implemented</a:t>
            </a:r>
            <a:endParaRPr/>
          </a:p>
        </p:txBody>
      </p:sp>
      <p:sp>
        <p:nvSpPr>
          <p:cNvPr id="785" name="Google Shape;785;p81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81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</a:t>
            </a:r>
            <a:r>
              <a:rPr lang="en-US"/>
              <a:t>2023</a:t>
            </a:r>
            <a:r>
              <a:rPr lang="en-US"/>
              <a:t>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87" name="Google Shape;787;p81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82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93" name="Google Shape;793;p82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8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Mission Operations &amp; Analysis</a:t>
            </a:r>
            <a:endParaRPr/>
          </a:p>
        </p:txBody>
      </p:sp>
      <p:sp>
        <p:nvSpPr>
          <p:cNvPr id="795" name="Google Shape;795;p82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System Requirement Summary</a:t>
            </a:r>
            <a:endParaRPr/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228600" y="1066800"/>
            <a:ext cx="8686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system (mission) level requirements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bullets or a table to demonstrate an understanding of the mission requirements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Do not </a:t>
            </a:r>
            <a:r>
              <a:rPr lang="en-US"/>
              <a:t>include all requirements, just high level system level requirements the describe the overall mission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purpose</a:t>
            </a:r>
            <a:r>
              <a:rPr lang="en-US"/>
              <a:t> of the table is to demonstrate the team understands the system-level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-US"/>
              <a:t>table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expanded to multiple </a:t>
            </a:r>
            <a:r>
              <a:rPr lang="en-US"/>
              <a:t>tables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needed</a:t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2023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83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801" name="Google Shape;801;p83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Preliminary launch-day sequence of events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start w</a:t>
            </a:r>
            <a:r>
              <a:rPr lang="en-US"/>
              <a:t>ith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arrival at the launch site and proceed through recovery and data analysis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Flowchart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events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 roles and responsibilities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Antenna construction and ground system setup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assembly and test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Preliminary at PDR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83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83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Overview of Mission Sequence of Events</a:t>
            </a:r>
            <a:endParaRPr/>
          </a:p>
        </p:txBody>
      </p:sp>
      <p:sp>
        <p:nvSpPr>
          <p:cNvPr id="804" name="Google Shape;804;p83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84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810" name="Google Shape;810;p84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84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Mission Operations Manual Development Plan</a:t>
            </a:r>
            <a:endParaRPr/>
          </a:p>
        </p:txBody>
      </p:sp>
      <p:sp>
        <p:nvSpPr>
          <p:cNvPr id="812" name="Google Shape;812;p84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development and content of the Missions Operations Manual for your CanSat</a:t>
            </a:r>
            <a:endParaRPr/>
          </a:p>
        </p:txBody>
      </p:sp>
      <p:sp>
        <p:nvSpPr>
          <p:cNvPr id="813" name="Google Shape;813;p84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85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819" name="Google Shape;819;p85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85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CanSat Location and Recovery</a:t>
            </a:r>
            <a:endParaRPr/>
          </a:p>
        </p:txBody>
      </p:sp>
      <p:sp>
        <p:nvSpPr>
          <p:cNvPr id="821" name="Google Shape;821;p85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how you will find your CanSats in the field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</a:t>
            </a:r>
            <a:r>
              <a:rPr lang="en-US"/>
              <a:t>container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/>
              <a:t>p</a:t>
            </a:r>
            <a:r>
              <a:rPr lang="en-US"/>
              <a:t>ayload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recovery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 selection of visible components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return address labeling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On the container and payload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85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86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2023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P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DR:  Team ### (Team Number and Name)</a:t>
            </a:r>
            <a:endParaRPr/>
          </a:p>
        </p:txBody>
      </p:sp>
      <p:sp>
        <p:nvSpPr>
          <p:cNvPr id="828" name="Google Shape;828;p86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8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Requirements Compliance</a:t>
            </a:r>
            <a:endParaRPr/>
          </a:p>
        </p:txBody>
      </p:sp>
      <p:sp>
        <p:nvSpPr>
          <p:cNvPr id="830" name="Google Shape;830;p86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  <p:sp>
        <p:nvSpPr>
          <p:cNvPr id="831" name="Google Shape;831;p86"/>
          <p:cNvSpPr txBox="1"/>
          <p:nvPr/>
        </p:nvSpPr>
        <p:spPr>
          <a:xfrm>
            <a:off x="228600" y="1219200"/>
            <a:ext cx="8686800" cy="646331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purpose of this section is to summarize and cross reference the compliance to the CanSat Competition Mission Guide requirements.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87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Requirements Compliance Overview</a:t>
            </a:r>
            <a:endParaRPr/>
          </a:p>
        </p:txBody>
      </p:sp>
      <p:sp>
        <p:nvSpPr>
          <p:cNvPr id="837" name="Google Shape;837;p87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current design compliance to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Summarize content of the detailed slides that follow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design does not comply to the requirements, that is a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serious issue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why?</a:t>
            </a:r>
            <a:endParaRPr/>
          </a:p>
        </p:txBody>
      </p:sp>
      <p:sp>
        <p:nvSpPr>
          <p:cNvPr id="838" name="Google Shape;838;p87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2023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P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DR:  Team ### (Team Number and Name)</a:t>
            </a:r>
            <a:endParaRPr/>
          </a:p>
        </p:txBody>
      </p:sp>
      <p:sp>
        <p:nvSpPr>
          <p:cNvPr id="839" name="Google Shape;839;p87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87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87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88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Requirements Compliance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(multiple slides, as needed)</a:t>
            </a:r>
            <a:endParaRPr/>
          </a:p>
        </p:txBody>
      </p:sp>
      <p:sp>
        <p:nvSpPr>
          <p:cNvPr id="847" name="Google Shape;847;p88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a table demonstrating compliance to all competition base requirements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following format in as many slides as required</a:t>
            </a:r>
            <a:endParaRPr/>
          </a:p>
        </p:txBody>
      </p:sp>
      <p:sp>
        <p:nvSpPr>
          <p:cNvPr id="848" name="Google Shape;848;p88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849" name="Google Shape;849;p88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0" name="Google Shape;850;p88"/>
          <p:cNvGraphicFramePr/>
          <p:nvPr/>
        </p:nvGraphicFramePr>
        <p:xfrm>
          <a:off x="233148" y="243840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{8C3FCF63-3D44-445B-BD44-2AC177EEEF46}</a:tableStyleId>
              </a:tblPr>
              <a:tblGrid>
                <a:gridCol w="533400"/>
                <a:gridCol w="4302550"/>
                <a:gridCol w="1014950"/>
                <a:gridCol w="1134350"/>
                <a:gridCol w="1701550"/>
              </a:tblGrid>
              <a:tr h="29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Rqmt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Num</a:t>
                      </a:r>
                      <a:endParaRPr/>
                    </a:p>
                  </a:txBody>
                  <a:tcPr marT="7475" marB="0" marR="7475" marL="7475" anchor="ctr">
                    <a:solidFill>
                      <a:srgbClr val="A2A2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Requirement</a:t>
                      </a:r>
                      <a:endParaRPr/>
                    </a:p>
                  </a:txBody>
                  <a:tcPr marT="7475" marB="0" marR="7475" marL="7475" anchor="ctr">
                    <a:solidFill>
                      <a:srgbClr val="A2A2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Comply / No Comply / Partial</a:t>
                      </a:r>
                      <a:endParaRPr/>
                    </a:p>
                  </a:txBody>
                  <a:tcPr marT="7475" marB="0" marR="7475" marL="7475" anchor="ctr">
                    <a:solidFill>
                      <a:srgbClr val="A2A2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X-Ref Slide(s)  Demonstrating Compliance</a:t>
                      </a:r>
                      <a:endParaRPr/>
                    </a:p>
                  </a:txBody>
                  <a:tcPr marT="7475" marB="0" marR="7475" marL="7475" anchor="ctr">
                    <a:solidFill>
                      <a:srgbClr val="A2A2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Team Comments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or Notes</a:t>
                      </a:r>
                      <a:endParaRPr/>
                    </a:p>
                  </a:txBody>
                  <a:tcPr marT="7475" marB="0" marR="7475" marL="7475" anchor="ctr">
                    <a:solidFill>
                      <a:srgbClr val="A2A2E0"/>
                    </a:solidFill>
                  </a:tcPr>
                </a:tc>
              </a:tr>
              <a:tr h="29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 mass of the CanSat (science payload and container) shall be 500 grams +/- 10 grams.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Comply</a:t>
                      </a:r>
                      <a:endParaRPr/>
                    </a:p>
                  </a:txBody>
                  <a:tcPr marT="7475" marB="0" marR="7475" marL="747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x, y, z</a:t>
                      </a:r>
                      <a:endParaRPr/>
                    </a:p>
                  </a:txBody>
                  <a:tcPr marT="7475" marB="0" marR="7475" marL="747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Everything should be green by CDR.</a:t>
                      </a:r>
                      <a:endParaRPr/>
                    </a:p>
                  </a:txBody>
                  <a:tcPr marT="7475" marB="0" marR="7475" marL="7475" anchor="ctr"/>
                </a:tc>
              </a:tr>
              <a:tr h="14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2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CanSat shall fit in a cylindrical envelope of 125 mm diameter x 310 mm length. Tolerances are to be included to facilitate container deployment from the rocket fairing.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--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--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--</a:t>
                      </a:r>
                      <a:endParaRPr/>
                    </a:p>
                  </a:txBody>
                  <a:tcPr marT="7475" marB="0" marR="7475" marL="7475" anchor="ctr"/>
                </a:tc>
              </a:tr>
              <a:tr h="380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3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container shall not have any sharp edges to cause it to get stuck in the rocket payload section which is made of cardboard.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Partial</a:t>
                      </a:r>
                      <a:endParaRPr/>
                    </a:p>
                  </a:txBody>
                  <a:tcPr marT="7475" marB="0" marR="7475" marL="747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75" marB="0" marR="7475" marL="7475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 problem:  why?</a:t>
                      </a:r>
                      <a:endParaRPr/>
                    </a:p>
                  </a:txBody>
                  <a:tcPr marT="7475" marB="0" marR="7475" marL="7475" anchor="ctr"/>
                </a:tc>
              </a:tr>
              <a:tr h="14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4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container shall be a fluorescent color; pink, red or orange.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Comply</a:t>
                      </a:r>
                      <a:endParaRPr/>
                    </a:p>
                  </a:txBody>
                  <a:tcPr marT="7475" marB="0" marR="7475" marL="747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75" marB="0" marR="7475" marL="747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alibri"/>
                        <a:buNone/>
                      </a:pPr>
                      <a:r>
                        <a:rPr b="1" i="1" lang="en-US" sz="12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 problem:  why?</a:t>
                      </a:r>
                      <a:endParaRPr/>
                    </a:p>
                  </a:txBody>
                  <a:tcPr marT="7475" marB="0" marR="7475" marL="7475" anchor="ctr"/>
                </a:tc>
              </a:tr>
              <a:tr h="29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5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rocket airframe shall not be used to restrain any deployable parts of the CanSat.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75" marB="0" marR="7475" marL="7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75" marB="0" marR="7475" marL="7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75" marB="0" marR="7475" marL="7475" anchor="b"/>
                </a:tc>
              </a:tr>
              <a:tr h="14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6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rocket airframe shall not be used as part of the CanSat operations.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75" marB="0" marR="7475" marL="7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75" marB="0" marR="7475" marL="7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75" marB="0" marR="7475" marL="7475" anchor="b"/>
                </a:tc>
              </a:tr>
            </a:tbl>
          </a:graphicData>
        </a:graphic>
      </p:graphicFrame>
      <p:sp>
        <p:nvSpPr>
          <p:cNvPr id="851" name="Google Shape;851;p88"/>
          <p:cNvSpPr txBox="1"/>
          <p:nvPr/>
        </p:nvSpPr>
        <p:spPr>
          <a:xfrm>
            <a:off x="228600" y="5754469"/>
            <a:ext cx="8686800" cy="646331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Green (Comply), Yellow (Partial Compliance), and Red (No Comply) color codes as shown in the examples above for each requirement</a:t>
            </a:r>
            <a:endParaRPr/>
          </a:p>
        </p:txBody>
      </p:sp>
      <p:sp>
        <p:nvSpPr>
          <p:cNvPr id="852" name="Google Shape;852;p88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89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858" name="Google Shape;858;p89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89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endParaRPr/>
          </a:p>
        </p:txBody>
      </p:sp>
      <p:sp>
        <p:nvSpPr>
          <p:cNvPr id="860" name="Google Shape;860;p89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90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866" name="Google Shape;866;p90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90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CanSat Budget – Hardware</a:t>
            </a:r>
            <a:endParaRPr/>
          </a:p>
        </p:txBody>
      </p:sp>
      <p:sp>
        <p:nvSpPr>
          <p:cNvPr id="868" name="Google Shape;868;p90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a table listing the costs of </a:t>
            </a:r>
            <a:r>
              <a:rPr lang="en-US"/>
              <a:t>all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CanSat flight hardware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should include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of </a:t>
            </a:r>
            <a:r>
              <a:rPr lang="en-US"/>
              <a:t>each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component</a:t>
            </a:r>
            <a:r>
              <a:rPr lang="en-US"/>
              <a:t>/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Indication of whether these costs are actual, estimates, or budgeted values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Indication of hardware re-use from previous years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current market value for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re-used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components should be included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re-used flight hardware has been known to be more likely to fail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market value for any free components and materials</a:t>
            </a:r>
            <a:endParaRPr/>
          </a:p>
        </p:txBody>
      </p:sp>
      <p:sp>
        <p:nvSpPr>
          <p:cNvPr id="869" name="Google Shape;869;p90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91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875" name="Google Shape;875;p91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91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CanSat Budget – Other Costs</a:t>
            </a:r>
            <a:endParaRPr/>
          </a:p>
        </p:txBody>
      </p:sp>
      <p:sp>
        <p:nvSpPr>
          <p:cNvPr id="877" name="Google Shape;877;p91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The goal(s) of this budget are</a:t>
            </a:r>
            <a:endParaRPr/>
          </a:p>
          <a:p>
            <a:pPr indent="-2603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To provide an understanding of </a:t>
            </a:r>
            <a:r>
              <a:rPr lang="en-US" sz="1400"/>
              <a:t>the</a:t>
            </a:r>
            <a:r>
              <a:rPr lang="en-US" sz="1400"/>
              <a:t> overall design and development costs</a:t>
            </a:r>
            <a:endParaRPr/>
          </a:p>
          <a:p>
            <a:pPr indent="-2603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Get the teams thinking about the overall costs including necessary funds for travel</a:t>
            </a:r>
            <a:endParaRPr/>
          </a:p>
          <a:p>
            <a:pPr indent="-2603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Identify shortfalls in the budget that require attention</a:t>
            </a:r>
            <a:endParaRPr/>
          </a:p>
          <a:p>
            <a:pPr indent="-215900" lvl="2" marL="11430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In the past some teams have not been able to attend the competition due to a lack of funds</a:t>
            </a:r>
            <a:endParaRPr/>
          </a:p>
          <a:p>
            <a:pPr indent="-215900" lvl="2" marL="11430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If caught early enough, there are a number of resources for funding that may available to teams</a:t>
            </a:r>
            <a:endParaRPr sz="1400">
              <a:solidFill>
                <a:schemeClr val="accent2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Table(s) (same format as Hardware Budget) showing</a:t>
            </a:r>
            <a:endParaRPr/>
          </a:p>
          <a:p>
            <a:pPr indent="-2603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Ground control station costs</a:t>
            </a:r>
            <a:endParaRPr/>
          </a:p>
          <a:p>
            <a:pPr indent="-2603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costs</a:t>
            </a:r>
            <a:endParaRPr/>
          </a:p>
          <a:p>
            <a:pPr indent="-215900" lvl="2" marL="1143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Prototyping</a:t>
            </a:r>
            <a:endParaRPr/>
          </a:p>
          <a:p>
            <a:pPr indent="-215900" lvl="2" marL="1143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facilities and equipment</a:t>
            </a:r>
            <a:endParaRPr/>
          </a:p>
          <a:p>
            <a:pPr indent="-215900" lvl="2" marL="1143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Rentals</a:t>
            </a:r>
            <a:endParaRPr/>
          </a:p>
          <a:p>
            <a:pPr indent="-215900" lvl="2" marL="1143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Computers</a:t>
            </a:r>
            <a:endParaRPr/>
          </a:p>
          <a:p>
            <a:pPr indent="-215900" lvl="2" marL="1143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Travel</a:t>
            </a:r>
            <a:endParaRPr/>
          </a:p>
          <a:p>
            <a:pPr indent="-2603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Sources of income</a:t>
            </a:r>
            <a:endParaRPr sz="1400"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accent2"/>
                </a:solidFill>
              </a:rPr>
              <a:t>THE COMPETITION DOES NOT PROVIDE ANY DEVELOPMENT FUNDING OR DONORS</a:t>
            </a:r>
            <a:endParaRPr sz="1400"/>
          </a:p>
        </p:txBody>
      </p:sp>
      <p:sp>
        <p:nvSpPr>
          <p:cNvPr id="878" name="Google Shape;878;p91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92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884" name="Google Shape;884;p92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92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Program Schedule Overview</a:t>
            </a:r>
            <a:endParaRPr/>
          </a:p>
        </p:txBody>
      </p:sp>
      <p:sp>
        <p:nvSpPr>
          <p:cNvPr id="886" name="Google Shape;886;p92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b="1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page Gantt summary chart showing task start and stop dates and durations shall be presented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Schedule should include linkages between tasks to provide the team with an idea of what happens in the overall flow when milestones are not met on time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sure the schedule is readable in the presentation</a:t>
            </a:r>
            <a:endParaRPr/>
          </a:p>
          <a:p>
            <a:pPr indent="-2730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Failure to do so will result in a loss of points	</a:t>
            </a:r>
            <a:endParaRPr/>
          </a:p>
        </p:txBody>
      </p:sp>
      <p:sp>
        <p:nvSpPr>
          <p:cNvPr id="887" name="Google Shape;887;p92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888" name="Google Shape;888;p92"/>
          <p:cNvSpPr/>
          <p:nvPr/>
        </p:nvSpPr>
        <p:spPr>
          <a:xfrm>
            <a:off x="8610600" y="152400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2023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System Level CanSat Configuration Trade &amp; Selection</a:t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 two preliminary system-level concepts considered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en-US" sz="2000"/>
              <a:t>overall design concepts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were considered </a:t>
            </a:r>
            <a:endParaRPr sz="2000"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may be he</a:t>
            </a:r>
            <a:r>
              <a:rPr lang="en-US" sz="2000"/>
              <a:t>lpful to split the team into groups and come up with independent designs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 criteria for final configuration selection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discussion of why the final configuration was selected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diagrams of various concepts considered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variations on Concept of Operations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CONOPS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considered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discussions to 1-2 slides per preliminary configuration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 of the material may be at a cursory level (hit the highlights)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concept will be scored separately.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two design concepts need to be </a:t>
            </a:r>
            <a:r>
              <a:rPr lang="en-US" sz="2000" u="sng"/>
              <a:t>significantly different</a:t>
            </a:r>
            <a:r>
              <a:rPr lang="en-US" sz="2000"/>
              <a:t>. Changing orientation of circuit boards is not good enough.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194700" y="5842176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93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894" name="Google Shape;894;p93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93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accent2"/>
                </a:solidFill>
              </a:rPr>
              <a:t>Details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development schedule to include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Competition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milestones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Academic milestones and holidays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development activities </a:t>
            </a:r>
            <a:r>
              <a:rPr lang="en-US" sz="1600"/>
              <a:t>with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Component/hardware deliveries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integration and test activities and milestones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Team member vacations</a:t>
            </a:r>
            <a:endParaRPr sz="1600"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</a:pPr>
            <a:r>
              <a:rPr lang="en-US" sz="1600"/>
              <a:t>This can be presented in Gantt chart or table format</a:t>
            </a:r>
            <a:endParaRPr sz="1600"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goals of this schedule are to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a tool for the team to track progress of CanSat design and development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tool for judges to assess trouble areas and offer ways for the team to best meet the objectives of the competition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sure the schedule is readable in the presentation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may require the schedule to be broken between multiple slides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Failure to do so will result in a loss of points</a:t>
            </a:r>
            <a:endParaRPr/>
          </a:p>
        </p:txBody>
      </p:sp>
      <p:sp>
        <p:nvSpPr>
          <p:cNvPr id="896" name="Google Shape;896;p93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Detailed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Program Schedule</a:t>
            </a:r>
            <a:endParaRPr/>
          </a:p>
        </p:txBody>
      </p:sp>
      <p:sp>
        <p:nvSpPr>
          <p:cNvPr id="897" name="Google Shape;897;p93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898" name="Google Shape;898;p93"/>
          <p:cNvSpPr/>
          <p:nvPr/>
        </p:nvSpPr>
        <p:spPr>
          <a:xfrm>
            <a:off x="8610600" y="152400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94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904" name="Google Shape;904;p94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94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/>
          </a:p>
        </p:txBody>
      </p:sp>
      <p:sp>
        <p:nvSpPr>
          <p:cNvPr id="906" name="Google Shape;906;p94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 summary and conclusions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 include the following: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accomplishments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unfinished work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you are ready to proceed to next stage of development</a:t>
            </a:r>
            <a:endParaRPr/>
          </a:p>
        </p:txBody>
      </p:sp>
      <p:sp>
        <p:nvSpPr>
          <p:cNvPr id="907" name="Google Shape;907;p94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908" name="Google Shape;908;p94"/>
          <p:cNvSpPr/>
          <p:nvPr/>
        </p:nvSpPr>
        <p:spPr>
          <a:xfrm>
            <a:off x="8610600" y="152400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95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914" name="Google Shape;914;p95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95"/>
          <p:cNvSpPr txBox="1"/>
          <p:nvPr>
            <p:ph type="ctrTitle"/>
          </p:nvPr>
        </p:nvSpPr>
        <p:spPr>
          <a:xfrm>
            <a:off x="685800" y="2130425"/>
            <a:ext cx="48006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Presentation Scoring &amp; Additional Information</a:t>
            </a:r>
            <a:endParaRPr/>
          </a:p>
        </p:txBody>
      </p:sp>
      <p:sp>
        <p:nvSpPr>
          <p:cNvPr id="916" name="Google Shape;916;p95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following slides provide additional information regarding presentation scoring, as well as recommendations for the presentations and slides</a:t>
            </a:r>
            <a:endParaRPr/>
          </a:p>
        </p:txBody>
      </p:sp>
      <p:sp>
        <p:nvSpPr>
          <p:cNvPr id="917" name="Google Shape;917;p95"/>
          <p:cNvSpPr/>
          <p:nvPr/>
        </p:nvSpPr>
        <p:spPr>
          <a:xfrm>
            <a:off x="5660408" y="1178257"/>
            <a:ext cx="3200399" cy="3048000"/>
          </a:xfrm>
          <a:prstGeom prst="octagon">
            <a:avLst>
              <a:gd fmla="val 29289" name="adj"/>
            </a:avLst>
          </a:prstGeom>
          <a:gradFill>
            <a:gsLst>
              <a:gs pos="0">
                <a:srgbClr val="9DAFB1"/>
              </a:gs>
              <a:gs pos="80000">
                <a:srgbClr val="CEE7EA"/>
              </a:gs>
              <a:gs pos="100000">
                <a:srgbClr val="CFE8EB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 Not Include the Following Charts in the Presentations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96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Presentation Scoring</a:t>
            </a:r>
            <a:endParaRPr/>
          </a:p>
        </p:txBody>
      </p:sp>
      <p:sp>
        <p:nvSpPr>
          <p:cNvPr id="923" name="Google Shape;923;p96"/>
          <p:cNvSpPr txBox="1"/>
          <p:nvPr>
            <p:ph idx="2" type="body"/>
          </p:nvPr>
        </p:nvSpPr>
        <p:spPr>
          <a:xfrm>
            <a:off x="228600" y="1116188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slide in this template is scored on a scale of 0 to 2 points</a:t>
            </a:r>
            <a:endParaRPr>
              <a:solidFill>
                <a:srgbClr val="000000"/>
              </a:solidFill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= missing or no compliance to the intent of the requirement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= topic incomplete or partial compliance to requirement(s)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= complete and demonstrates requirement(s) met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section of the presentation (System Overview, Sensor Subsystems, etc.) is weighted according to the table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team will receive a link to a summary score sheet that will contain all their competition scores</a:t>
            </a:r>
            <a:endParaRPr/>
          </a:p>
        </p:txBody>
      </p:sp>
      <p:sp>
        <p:nvSpPr>
          <p:cNvPr id="924" name="Google Shape;924;p96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925" name="Google Shape;925;p96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97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931" name="Google Shape;931;p97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97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PPT Template Use</a:t>
            </a:r>
            <a:endParaRPr/>
          </a:p>
        </p:txBody>
      </p:sp>
      <p:sp>
        <p:nvSpPr>
          <p:cNvPr id="933" name="Google Shape;933;p97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teams shall use this presentation template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logos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team logo can be inserted into the placeholder location (and size) on the master slide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 logo is to be used, remove the placeholder from the master slide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number</a:t>
            </a:r>
            <a:r>
              <a:rPr lang="en-US" sz="1800"/>
              <a:t> and name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/>
              <a:t>must be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footer </a:t>
            </a:r>
            <a:r>
              <a:rPr lang="en-US" sz="1800"/>
              <a:t>of each slide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each slide, replace the “</a:t>
            </a:r>
            <a:r>
              <a:rPr i="0" lang="en-US" sz="1800" u="none" cap="none" strike="noStrike">
                <a:solidFill>
                  <a:schemeClr val="dk1"/>
                </a:solidFill>
              </a:rPr>
              <a:t>Name goes here” in the bottom left corner with the name of the person(s) presenting that slide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will allow the judges to know the person to address any questions or comments 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98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939" name="Google Shape;939;p98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98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Studies</a:t>
            </a:r>
            <a:endParaRPr/>
          </a:p>
        </p:txBody>
      </p:sp>
      <p:sp>
        <p:nvSpPr>
          <p:cNvPr id="941" name="Google Shape;941;p98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</a:t>
            </a:r>
            <a:r>
              <a:rPr b="1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ecommendations </a:t>
            </a:r>
            <a:r>
              <a:rPr lang="en-US"/>
              <a:t>for</a:t>
            </a:r>
            <a:r>
              <a:rPr b="1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trade studies</a:t>
            </a:r>
            <a:r>
              <a:rPr lang="en-US"/>
              <a:t>:</a:t>
            </a:r>
            <a:endParaRPr/>
          </a:p>
          <a:p>
            <a:pPr indent="-3238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1800"/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abular format</a:t>
            </a:r>
            <a:endParaRPr sz="1800"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/>
              <a:t>D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iscuss criteria </a:t>
            </a:r>
            <a:r>
              <a:rPr lang="en-US" sz="1800"/>
              <a:t>for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</a:t>
            </a:r>
            <a:endParaRPr sz="1800"/>
          </a:p>
          <a:p>
            <a:pPr indent="-241300" lvl="2" marL="1143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Studied configurations</a:t>
            </a:r>
            <a:endParaRPr sz="1800"/>
          </a:p>
          <a:p>
            <a:pPr indent="-241300" lvl="2" marL="1143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Assessment criteria and ranking </a:t>
            </a:r>
            <a:endParaRPr sz="1800"/>
          </a:p>
          <a:p>
            <a:pPr indent="-3810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Be </a:t>
            </a:r>
            <a:r>
              <a:rPr i="0" lang="en-US" u="none" cap="none" strike="noStrike">
                <a:solidFill>
                  <a:schemeClr val="dk1"/>
                </a:solidFill>
              </a:rPr>
              <a:t>clear </a:t>
            </a:r>
            <a:r>
              <a:rPr lang="en-US"/>
              <a:t>on</a:t>
            </a:r>
            <a:r>
              <a:rPr i="0" lang="en-US" u="none" cap="none" strike="noStrike">
                <a:solidFill>
                  <a:schemeClr val="dk1"/>
                </a:solidFill>
              </a:rPr>
              <a:t> final component/configuration select</a:t>
            </a:r>
            <a:r>
              <a:rPr lang="en-US"/>
              <a:t>ions</a:t>
            </a:r>
            <a:endParaRPr/>
          </a:p>
          <a:p>
            <a:pPr indent="-3810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When </a:t>
            </a:r>
            <a:r>
              <a:rPr b="1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hardware from previous years, do </a:t>
            </a:r>
            <a:r>
              <a:rPr lang="en-US"/>
              <a:t>the same</a:t>
            </a:r>
            <a:endParaRPr/>
          </a:p>
          <a:p>
            <a:pPr indent="-3810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Be consistent with </a:t>
            </a:r>
            <a:r>
              <a:rPr lang="en-US"/>
              <a:t>trade study </a:t>
            </a:r>
            <a:r>
              <a:rPr lang="en-US"/>
              <a:t>presentations</a:t>
            </a:r>
            <a:endParaRPr/>
          </a:p>
          <a:p>
            <a:pPr indent="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Refer to past year presentations for examples of effective trade study presentation formats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99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Presentation Template Update Log 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(Do not include in presentation) </a:t>
            </a:r>
            <a:endParaRPr/>
          </a:p>
        </p:txBody>
      </p:sp>
      <p:sp>
        <p:nvSpPr>
          <p:cNvPr id="947" name="Google Shape;947;p99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 Initial version for </a:t>
            </a:r>
            <a:r>
              <a:rPr lang="en-US" sz="1800"/>
              <a:t>2023</a:t>
            </a:r>
            <a:endParaRPr sz="18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8" name="Google Shape;948;p99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2023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949" name="Google Shape;949;p99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Level Configuration Selection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228600" y="990600"/>
            <a:ext cx="8686800" cy="51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 goal is to i</a:t>
            </a:r>
            <a:r>
              <a:rPr lang="en-US"/>
              <a:t>dentify</a:t>
            </a:r>
            <a:r>
              <a:rPr lang="en-US"/>
              <a:t> selected system level configuration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List </a:t>
            </a:r>
            <a:r>
              <a:rPr lang="en-US"/>
              <a:t>rationale</a:t>
            </a:r>
            <a:r>
              <a:rPr lang="en-US"/>
              <a:t> for selection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 rest of the design trades will be based on this selection</a:t>
            </a:r>
            <a:endParaRPr/>
          </a:p>
        </p:txBody>
      </p:sp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22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2023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