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15" r:id="rId3"/>
    <p:sldId id="413" r:id="rId5"/>
    <p:sldId id="414" r:id="rId6"/>
    <p:sldId id="412" r:id="rId7"/>
    <p:sldId id="418" r:id="rId8"/>
    <p:sldId id="435" r:id="rId9"/>
    <p:sldId id="441" r:id="rId10"/>
    <p:sldId id="419" r:id="rId11"/>
    <p:sldId id="448" r:id="rId12"/>
    <p:sldId id="438" r:id="rId13"/>
    <p:sldId id="420" r:id="rId14"/>
    <p:sldId id="453" r:id="rId15"/>
    <p:sldId id="429" r:id="rId16"/>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8" userDrawn="1">
          <p15:clr>
            <a:srgbClr val="A4A3A4"/>
          </p15:clr>
        </p15:guide>
        <p15:guide id="2" pos="37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4F4"/>
    <a:srgbClr val="A4B787"/>
    <a:srgbClr val="2975DD"/>
    <a:srgbClr val="AA3A3A"/>
    <a:srgbClr val="F0F0F0"/>
    <a:srgbClr val="6096E6"/>
    <a:srgbClr val="8B8B8B"/>
    <a:srgbClr val="EEEEEE"/>
    <a:srgbClr val="E7E7E7"/>
    <a:srgbClr val="242B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78"/>
        <p:guide pos="378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gs" Target="tags/tag96.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Hi, everyone,</a:t>
            </a:r>
            <a:endParaRPr lang="zh-CN" altLang="en-US"/>
          </a:p>
          <a:p>
            <a:r>
              <a:rPr lang="zh-CN" altLang="en-US"/>
              <a:t>Today, I would like to talk to you about a fascinating topic in the field of aircraft structures - the cold expansion technology of connection holes. This technology has gained significant attention in recent years due to its ability to enhance the fatigue life of aircraft structures, while also satisfying the increasing demands for lightweight and durability.</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Experiments and simulations have examined the anti-fatigue properties of cold expansion technology. They analyze how cold expansion and bolt clamping affect fatigue life and failure modes, as well as the influence of different tolerances and strengthening parameters on fatigue life distributions. These studies provide valuable insights into the effectiveness of cold expansion for enhancing aircraft component fatigue life and optimizing performance.</a:t>
            </a:r>
            <a:r>
              <a:rPr lang="en-US" altLang="zh-CN"/>
              <a:t> This picture is </a:t>
            </a:r>
            <a:r>
              <a:rPr lang="zh-CN" altLang="en-US">
                <a:sym typeface="+mn-ea"/>
              </a:rPr>
              <a:t>Research directions of cold expansion technology.</a:t>
            </a:r>
            <a:endParaRPr lang="zh-CN" altLang="en-US"/>
          </a:p>
          <a:p>
            <a:pPr algn="l"/>
            <a:r>
              <a:rPr lang="en-US" altLang="zh-CN"/>
              <a:t>And this one is </a:t>
            </a:r>
            <a:r>
              <a:rPr lang="zh-CN" altLang="en-US">
                <a:sym typeface="+mn-ea"/>
              </a:rPr>
              <a:t>Synthesis finite element simulation for fatigue life</a:t>
            </a:r>
            <a:r>
              <a:rPr lang="en-US" altLang="zh-CN">
                <a:sym typeface="+mn-ea"/>
              </a:rPr>
              <a:t> </a:t>
            </a:r>
            <a:r>
              <a:rPr lang="zh-CN" altLang="en-US">
                <a:sym typeface="+mn-ea"/>
              </a:rPr>
              <a:t>estimation of cold expanded specimens.</a:t>
            </a:r>
            <a:endParaRPr lang="zh-CN" altLang="en-US"/>
          </a:p>
          <a:p>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Finally, there is future research section.</a:t>
            </a:r>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In future research, there should be a focus on strengthening composite holes, analyzing the impact of environmental factors on fatigue life, and improving the fatigue life of multi-plate structures and assembly units. Additionally, exploring new process methods and advanced materials will address the demand for lightweight and durable aircraft designs.</a:t>
            </a:r>
            <a:endParaRPr lang="zh-CN" altLang="en-US"/>
          </a:p>
          <a:p>
            <a:r>
              <a:rPr lang="zh-CN" altLang="en-US"/>
              <a:t>Overall, cold expansion technology is a valuable tool in aircraft manufacturing, and further research and development will continue to enhance its effectiveness and application in the industry.</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Thank you for </a:t>
            </a:r>
            <a:r>
              <a:rPr lang="en-US" altLang="zh-CN"/>
              <a:t>listening</a:t>
            </a:r>
            <a:r>
              <a:rPr lang="zh-CN" altLang="en-US"/>
              <a:t>.</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"Next, I will discuss these four parts: Fatigue Failure in Aircraft Structures, Cold Expansion Technology of Connection Holes, Application and Benefits of Cold Expansion Technology, and Conclusion and Future Research."</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algn="l"/>
            <a:r>
              <a:rPr lang="en-US" altLang="zh-CN"/>
              <a:t>The first is </a:t>
            </a:r>
            <a:r>
              <a:rPr lang="en-US" altLang="zh-CN">
                <a:ln>
                  <a:noFill/>
                </a:ln>
                <a:solidFill>
                  <a:schemeClr val="tx1">
                    <a:lumMod val="75000"/>
                    <a:lumOff val="25000"/>
                  </a:schemeClr>
                </a:solidFill>
                <a:latin typeface="Impact" panose="020B0806030902050204" charset="0"/>
                <a:cs typeface="Impact" panose="020B0806030902050204" charset="0"/>
                <a:sym typeface="+mn-ea"/>
              </a:rPr>
              <a:t>Fatigue Failure in Aircraft Structures</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Fatigue failure is a significant concern in aircraft structures, as it refers to the material's fracture due to long-term cyclic loading. In aging aircraft, fatigue failures of fastener holes account for a substantial portion of structure fractures. This highlights the need to address fatigue failure to ensure aircraft safety and performance.</a:t>
            </a:r>
            <a:endParaRPr lang="zh-CN" altLang="en-US"/>
          </a:p>
          <a:p>
            <a:r>
              <a:rPr lang="zh-CN" altLang="en-US"/>
              <a:t>Fatigue failure can have detrimental effects on aircraft safety and performance. Therefore, it is crucial to focus on enhancing the fatigue life of aircraft structures. This requires the development and utilization of advanced materials and manufacturing processes. </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algn="l">
              <a:buClrTx/>
              <a:buSzTx/>
              <a:buFontTx/>
            </a:pPr>
            <a:r>
              <a:rPr lang="en-US" altLang="zh-CN"/>
              <a:t>The second is </a:t>
            </a:r>
            <a:r>
              <a:rPr lang="en-US" altLang="zh-CN">
                <a:ln>
                  <a:noFill/>
                </a:ln>
                <a:solidFill>
                  <a:schemeClr val="tx1">
                    <a:lumMod val="75000"/>
                    <a:lumOff val="25000"/>
                  </a:schemeClr>
                </a:solidFill>
                <a:latin typeface="Impact" panose="020B0806030902050204" charset="0"/>
                <a:cs typeface="Impact" panose="020B0806030902050204" charset="0"/>
                <a:sym typeface="+mn-ea"/>
              </a:rPr>
              <a:t>Cold Expansion Technology of Connection Holes</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Cold expansion technology enhances the fatigue life of non-ferrous alloys by introducing compressive residual stress around fastener holes. This technique involves enlarging the hole diameter using a ball or mandrel, resulting in plastic deformation and residual stress in the surrounding material. The strength improvement achieved through cold expansion is influenced by the size and distribution of these residual stresses.</a:t>
            </a:r>
            <a:endParaRPr lang="zh-CN" altLang="en-US"/>
          </a:p>
          <a:p>
            <a:r>
              <a:rPr lang="en-US" altLang="zh-CN"/>
              <a:t>Look at the following three pictures. The first is </a:t>
            </a:r>
            <a:r>
              <a:rPr lang="zh-CN" altLang="en-US">
                <a:sym typeface="+mn-ea"/>
              </a:rPr>
              <a:t>Hole edge expansion process</a:t>
            </a:r>
            <a:r>
              <a:rPr lang="en-US" altLang="zh-CN">
                <a:sym typeface="+mn-ea"/>
              </a:rPr>
              <a:t>, e</a:t>
            </a:r>
            <a:r>
              <a:rPr lang="zh-CN" altLang="en-US">
                <a:sym typeface="+mn-ea"/>
              </a:rPr>
              <a:t>xpan</a:t>
            </a:r>
            <a:r>
              <a:rPr lang="en-US" altLang="zh-CN">
                <a:sym typeface="+mn-ea"/>
              </a:rPr>
              <a:t>ding</a:t>
            </a:r>
            <a:r>
              <a:rPr lang="zh-CN" altLang="en-US">
                <a:sym typeface="+mn-ea"/>
              </a:rPr>
              <a:t> by applying downward force F</a:t>
            </a:r>
            <a:r>
              <a:rPr lang="en-US" altLang="zh-CN">
                <a:sym typeface="+mn-ea"/>
              </a:rPr>
              <a:t>. </a:t>
            </a:r>
            <a:r>
              <a:rPr lang="zh-CN" altLang="en-US">
                <a:sym typeface="+mn-ea"/>
              </a:rPr>
              <a:t>The following two principles are similar to the first one</a:t>
            </a:r>
            <a:r>
              <a:rPr lang="en-US" altLang="zh-CN">
                <a:sym typeface="+mn-ea"/>
              </a:rPr>
              <a:t>.</a:t>
            </a:r>
            <a:endParaRPr lang="en-US" altLang="zh-CN">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This is </a:t>
            </a:r>
            <a:r>
              <a:rPr lang="zh-CN" altLang="en-US">
                <a:sym typeface="+mn-ea"/>
              </a:rPr>
              <a:t>Typical tangential residual stress distribution around an</a:t>
            </a:r>
            <a:r>
              <a:rPr lang="en-US" altLang="zh-CN">
                <a:sym typeface="+mn-ea"/>
              </a:rPr>
              <a:t> </a:t>
            </a:r>
            <a:r>
              <a:rPr lang="zh-CN" altLang="en-US">
                <a:sym typeface="+mn-ea"/>
              </a:rPr>
              <a:t>expanded hole.It is divided into four stages:</a:t>
            </a:r>
            <a:r>
              <a:rPr lang="en-US" altLang="zh-CN">
                <a:sym typeface="+mn-ea"/>
              </a:rPr>
              <a:t> Reverse yielding zone, Zone of tangential compressive residual stress, Maximum compressive residual stress and Zone of tensile residual stress. And this one is </a:t>
            </a:r>
            <a:r>
              <a:rPr lang="zh-CN" altLang="en-US">
                <a:sym typeface="+mn-ea"/>
              </a:rPr>
              <a:t>Split sleeve expansion process.</a:t>
            </a:r>
            <a:endParaRPr lang="zh-CN" altLang="en-US"/>
          </a:p>
          <a:p>
            <a:endParaRPr lang="en-US" altLang="zh-CN">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The third part is</a:t>
            </a:r>
            <a:r>
              <a:rPr lang="en-US" altLang="zh-CN"/>
              <a:t> </a:t>
            </a:r>
            <a:r>
              <a:rPr lang="en-US" altLang="zh-CN">
                <a:ln>
                  <a:noFill/>
                </a:ln>
                <a:solidFill>
                  <a:schemeClr val="tx1">
                    <a:lumMod val="75000"/>
                    <a:lumOff val="25000"/>
                  </a:schemeClr>
                </a:solidFill>
                <a:latin typeface="Impact" panose="020B0806030902050204" charset="0"/>
                <a:cs typeface="Impact" panose="020B0806030902050204" charset="0"/>
                <a:sym typeface="+mn-ea"/>
              </a:rPr>
              <a:t>Application and Benefits of Cold Expansion Technology.</a:t>
            </a:r>
            <a:endParaRPr lang="en-US" altLang="zh-CN">
              <a:ln>
                <a:noFill/>
              </a:ln>
              <a:solidFill>
                <a:schemeClr val="tx1">
                  <a:lumMod val="75000"/>
                  <a:lumOff val="25000"/>
                </a:schemeClr>
              </a:solidFill>
              <a:latin typeface="Impact" panose="020B0806030902050204" charset="0"/>
              <a:cs typeface="Impact" panose="020B0806030902050204" charset="0"/>
            </a:endParaRPr>
          </a:p>
          <a:p>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Cold expansion technology has revolutionized the manufacturing processes of fighter and commercial aircraft. By introducing compressive residual stress around fastener holes, this technique enhances the fatigue life of aircraft components without adding extra weight. It is widely used in key fastening holes of various aircraft structures, such as connection holes in wings and fuselages. The compressive residual stress reduces stress concentration and inhibits the initiation and propagation of fatigue cracks, resulting in improved fatigue performance and extended component life. This technology has been successfully applied in the assembly and repair of different aircraft types, making it an essential technique in the aviation industry.</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286000" indent="0">
              <a:buNone/>
              <a:defRPr/>
            </a:lvl6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rgbClr val="FFFFFF"/>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Font typeface="Arial" panose="020B0604020202020204" pitchFamily="34" charset="0"/>
              <a:buNone/>
              <a:tabLst>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buFont typeface="Arial" panose="020B0604020202020204" pitchFamily="34" charset="0"/>
              <a:buChar char="●"/>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tags" Target="../tags/tag92.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tags" Target="../tags/tag93.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tags" Target="../tags/tag94.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tags" Target="../tags/tag95.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tags" Target="../tags/tag70.xml"/><Relationship Id="rId7" Type="http://schemas.openxmlformats.org/officeDocument/2006/relationships/tags" Target="../tags/tag69.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4" Type="http://schemas.openxmlformats.org/officeDocument/2006/relationships/notesSlide" Target="../notesSlides/notesSlide2.xml"/><Relationship Id="rId23" Type="http://schemas.openxmlformats.org/officeDocument/2006/relationships/slideLayout" Target="../slideLayouts/slideLayout1.xml"/><Relationship Id="rId22" Type="http://schemas.openxmlformats.org/officeDocument/2006/relationships/tags" Target="../tags/tag84.xml"/><Relationship Id="rId21" Type="http://schemas.openxmlformats.org/officeDocument/2006/relationships/tags" Target="../tags/tag83.xml"/><Relationship Id="rId20" Type="http://schemas.openxmlformats.org/officeDocument/2006/relationships/tags" Target="../tags/tag82.xml"/><Relationship Id="rId2" Type="http://schemas.openxmlformats.org/officeDocument/2006/relationships/tags" Target="../tags/tag64.xml"/><Relationship Id="rId19" Type="http://schemas.openxmlformats.org/officeDocument/2006/relationships/tags" Target="../tags/tag81.xml"/><Relationship Id="rId18" Type="http://schemas.openxmlformats.org/officeDocument/2006/relationships/tags" Target="../tags/tag80.xml"/><Relationship Id="rId17" Type="http://schemas.openxmlformats.org/officeDocument/2006/relationships/tags" Target="../tags/tag79.xml"/><Relationship Id="rId16" Type="http://schemas.openxmlformats.org/officeDocument/2006/relationships/tags" Target="../tags/tag78.xml"/><Relationship Id="rId15" Type="http://schemas.openxmlformats.org/officeDocument/2006/relationships/tags" Target="../tags/tag77.xml"/><Relationship Id="rId14" Type="http://schemas.openxmlformats.org/officeDocument/2006/relationships/tags" Target="../tags/tag76.xml"/><Relationship Id="rId13" Type="http://schemas.openxmlformats.org/officeDocument/2006/relationships/tags" Target="../tags/tag75.xml"/><Relationship Id="rId12" Type="http://schemas.openxmlformats.org/officeDocument/2006/relationships/tags" Target="../tags/tag74.xml"/><Relationship Id="rId11" Type="http://schemas.openxmlformats.org/officeDocument/2006/relationships/tags" Target="../tags/tag73.xml"/><Relationship Id="rId10" Type="http://schemas.openxmlformats.org/officeDocument/2006/relationships/tags" Target="../tags/tag7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tags" Target="../tags/tag85.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tags" Target="../tags/tag86.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tags" Target="../tags/tag87.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xml"/><Relationship Id="rId4" Type="http://schemas.openxmlformats.org/officeDocument/2006/relationships/tags" Target="../tags/tag88.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tags" Target="../tags/tag89.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tags" Target="../tags/tag90.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tags" Target="../tags/tag9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平行四边形 2"/>
          <p:cNvSpPr/>
          <p:nvPr/>
        </p:nvSpPr>
        <p:spPr>
          <a:xfrm>
            <a:off x="5857240" y="0"/>
            <a:ext cx="4713605" cy="6856730"/>
          </a:xfrm>
          <a:prstGeom prst="parallelogram">
            <a:avLst>
              <a:gd name="adj" fmla="val 41573"/>
            </a:avLst>
          </a:prstGeom>
          <a:solidFill>
            <a:srgbClr val="A4B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F8E4B7"/>
              </a:solidFill>
            </a:endParaRPr>
          </a:p>
        </p:txBody>
      </p:sp>
      <p:grpSp>
        <p:nvGrpSpPr>
          <p:cNvPr id="8" name="组合 7"/>
          <p:cNvGrpSpPr/>
          <p:nvPr/>
        </p:nvGrpSpPr>
        <p:grpSpPr>
          <a:xfrm>
            <a:off x="5857240" y="5393690"/>
            <a:ext cx="5604510" cy="1464310"/>
            <a:chOff x="3776" y="7180"/>
            <a:chExt cx="13860" cy="3620"/>
          </a:xfrm>
        </p:grpSpPr>
        <p:pic>
          <p:nvPicPr>
            <p:cNvPr id="18" name="图片 17"/>
            <p:cNvPicPr>
              <a:picLocks noChangeAspect="1"/>
            </p:cNvPicPr>
            <p:nvPr/>
          </p:nvPicPr>
          <p:blipFill>
            <a:blip r:embed="rId1"/>
            <a:srcRect l="72962" t="66719" r="9921"/>
            <a:stretch>
              <a:fillRect/>
            </a:stretch>
          </p:blipFill>
          <p:spPr>
            <a:xfrm>
              <a:off x="15020" y="7180"/>
              <a:ext cx="2616" cy="3620"/>
            </a:xfrm>
            <a:custGeom>
              <a:avLst/>
              <a:gdLst/>
              <a:ahLst/>
              <a:cxnLst>
                <a:cxn ang="3">
                  <a:pos x="hc" y="t"/>
                </a:cxn>
                <a:cxn ang="cd2">
                  <a:pos x="l" y="vc"/>
                </a:cxn>
                <a:cxn ang="cd4">
                  <a:pos x="hc" y="b"/>
                </a:cxn>
                <a:cxn ang="0">
                  <a:pos x="r" y="vc"/>
                </a:cxn>
              </a:cxnLst>
              <a:rect l="l" t="t" r="r" b="b"/>
              <a:pathLst>
                <a:path w="25044" h="34644">
                  <a:moveTo>
                    <a:pt x="295" y="34349"/>
                  </a:moveTo>
                  <a:lnTo>
                    <a:pt x="595" y="32249"/>
                  </a:lnTo>
                  <a:lnTo>
                    <a:pt x="2095" y="30299"/>
                  </a:lnTo>
                  <a:lnTo>
                    <a:pt x="4045" y="28949"/>
                  </a:lnTo>
                  <a:lnTo>
                    <a:pt x="5245" y="28349"/>
                  </a:lnTo>
                  <a:lnTo>
                    <a:pt x="5545" y="27149"/>
                  </a:lnTo>
                  <a:lnTo>
                    <a:pt x="5245" y="25799"/>
                  </a:lnTo>
                  <a:lnTo>
                    <a:pt x="4195" y="22350"/>
                  </a:lnTo>
                  <a:lnTo>
                    <a:pt x="3295" y="18300"/>
                  </a:lnTo>
                  <a:lnTo>
                    <a:pt x="3145" y="13500"/>
                  </a:lnTo>
                  <a:lnTo>
                    <a:pt x="3595" y="12150"/>
                  </a:lnTo>
                  <a:lnTo>
                    <a:pt x="5245" y="10800"/>
                  </a:lnTo>
                  <a:lnTo>
                    <a:pt x="5845" y="9000"/>
                  </a:lnTo>
                  <a:lnTo>
                    <a:pt x="6595" y="4650"/>
                  </a:lnTo>
                  <a:lnTo>
                    <a:pt x="7345" y="3450"/>
                  </a:lnTo>
                  <a:lnTo>
                    <a:pt x="8845" y="3450"/>
                  </a:lnTo>
                  <a:lnTo>
                    <a:pt x="9895" y="2100"/>
                  </a:lnTo>
                  <a:lnTo>
                    <a:pt x="10645" y="1200"/>
                  </a:lnTo>
                  <a:lnTo>
                    <a:pt x="11695" y="1050"/>
                  </a:lnTo>
                  <a:lnTo>
                    <a:pt x="12745" y="1350"/>
                  </a:lnTo>
                  <a:lnTo>
                    <a:pt x="13795" y="1350"/>
                  </a:lnTo>
                  <a:lnTo>
                    <a:pt x="14545" y="1050"/>
                  </a:lnTo>
                  <a:lnTo>
                    <a:pt x="15445" y="300"/>
                  </a:lnTo>
                  <a:lnTo>
                    <a:pt x="16795" y="300"/>
                  </a:lnTo>
                  <a:lnTo>
                    <a:pt x="18295" y="0"/>
                  </a:lnTo>
                  <a:lnTo>
                    <a:pt x="17995" y="300"/>
                  </a:lnTo>
                  <a:lnTo>
                    <a:pt x="19195" y="1200"/>
                  </a:lnTo>
                  <a:lnTo>
                    <a:pt x="19645" y="2400"/>
                  </a:lnTo>
                  <a:lnTo>
                    <a:pt x="18895" y="2850"/>
                  </a:lnTo>
                  <a:lnTo>
                    <a:pt x="19195" y="3750"/>
                  </a:lnTo>
                  <a:lnTo>
                    <a:pt x="20095" y="3000"/>
                  </a:lnTo>
                  <a:lnTo>
                    <a:pt x="21295" y="3900"/>
                  </a:lnTo>
                  <a:lnTo>
                    <a:pt x="21895" y="5100"/>
                  </a:lnTo>
                  <a:lnTo>
                    <a:pt x="22795" y="6150"/>
                  </a:lnTo>
                  <a:lnTo>
                    <a:pt x="24295" y="7050"/>
                  </a:lnTo>
                  <a:lnTo>
                    <a:pt x="24894" y="7800"/>
                  </a:lnTo>
                  <a:lnTo>
                    <a:pt x="25044" y="8550"/>
                  </a:lnTo>
                  <a:lnTo>
                    <a:pt x="24894" y="10650"/>
                  </a:lnTo>
                  <a:lnTo>
                    <a:pt x="24595" y="13800"/>
                  </a:lnTo>
                  <a:lnTo>
                    <a:pt x="24744" y="15450"/>
                  </a:lnTo>
                  <a:lnTo>
                    <a:pt x="22945" y="18900"/>
                  </a:lnTo>
                  <a:lnTo>
                    <a:pt x="20095" y="24899"/>
                  </a:lnTo>
                  <a:lnTo>
                    <a:pt x="19195" y="25799"/>
                  </a:lnTo>
                  <a:lnTo>
                    <a:pt x="18595" y="28499"/>
                  </a:lnTo>
                  <a:lnTo>
                    <a:pt x="18295" y="29399"/>
                  </a:lnTo>
                  <a:lnTo>
                    <a:pt x="18895" y="31499"/>
                  </a:lnTo>
                  <a:lnTo>
                    <a:pt x="19644" y="34644"/>
                  </a:lnTo>
                  <a:lnTo>
                    <a:pt x="0" y="34644"/>
                  </a:lnTo>
                  <a:lnTo>
                    <a:pt x="295" y="34349"/>
                  </a:lnTo>
                  <a:close/>
                </a:path>
              </a:pathLst>
            </a:custGeom>
          </p:spPr>
        </p:pic>
        <p:sp>
          <p:nvSpPr>
            <p:cNvPr id="17" name="任意多边形 16"/>
            <p:cNvSpPr/>
            <p:nvPr/>
          </p:nvSpPr>
          <p:spPr>
            <a:xfrm>
              <a:off x="3776" y="7309"/>
              <a:ext cx="13118" cy="749"/>
            </a:xfrm>
            <a:custGeom>
              <a:avLst/>
              <a:gdLst>
                <a:gd name="connsiteX0" fmla="*/ 3739 w 12413"/>
                <a:gd name="connsiteY0" fmla="*/ 38 h 771"/>
                <a:gd name="connsiteX1" fmla="*/ 3911 w 12413"/>
                <a:gd name="connsiteY1" fmla="*/ 0 h 771"/>
                <a:gd name="connsiteX2" fmla="*/ 12302 w 12413"/>
                <a:gd name="connsiteY2" fmla="*/ 0 h 771"/>
                <a:gd name="connsiteX3" fmla="*/ 12413 w 12413"/>
                <a:gd name="connsiteY3" fmla="*/ 111 h 771"/>
                <a:gd name="connsiteX4" fmla="*/ 12302 w 12413"/>
                <a:gd name="connsiteY4" fmla="*/ 222 h 771"/>
                <a:gd name="connsiteX5" fmla="*/ 4013 w 12413"/>
                <a:gd name="connsiteY5" fmla="*/ 222 h 771"/>
                <a:gd name="connsiteX6" fmla="*/ 4001 w 12413"/>
                <a:gd name="connsiteY6" fmla="*/ 224 h 771"/>
                <a:gd name="connsiteX7" fmla="*/ 121 w 12413"/>
                <a:gd name="connsiteY7" fmla="*/ 770 h 771"/>
                <a:gd name="connsiteX8" fmla="*/ 108 w 12413"/>
                <a:gd name="connsiteY8" fmla="*/ 771 h 771"/>
                <a:gd name="connsiteX9" fmla="*/ 0 w 12413"/>
                <a:gd name="connsiteY9" fmla="*/ 665 h 771"/>
                <a:gd name="connsiteX10" fmla="*/ 92 w 12413"/>
                <a:gd name="connsiteY10" fmla="*/ 559 h 771"/>
                <a:gd name="connsiteX11" fmla="*/ 3739 w 12413"/>
                <a:gd name="connsiteY11" fmla="*/ 38 h 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3" h="771">
                  <a:moveTo>
                    <a:pt x="3739" y="38"/>
                  </a:moveTo>
                  <a:cubicBezTo>
                    <a:pt x="3757" y="18"/>
                    <a:pt x="3886" y="-1"/>
                    <a:pt x="3911" y="0"/>
                  </a:cubicBezTo>
                  <a:lnTo>
                    <a:pt x="12302" y="0"/>
                  </a:lnTo>
                  <a:cubicBezTo>
                    <a:pt x="12364" y="-2"/>
                    <a:pt x="12414" y="55"/>
                    <a:pt x="12413" y="111"/>
                  </a:cubicBezTo>
                  <a:cubicBezTo>
                    <a:pt x="12415" y="173"/>
                    <a:pt x="12358" y="224"/>
                    <a:pt x="12302" y="222"/>
                  </a:cubicBezTo>
                  <a:lnTo>
                    <a:pt x="4013" y="222"/>
                  </a:lnTo>
                  <a:cubicBezTo>
                    <a:pt x="4013" y="222"/>
                    <a:pt x="4001" y="225"/>
                    <a:pt x="4001" y="224"/>
                  </a:cubicBezTo>
                  <a:lnTo>
                    <a:pt x="121" y="770"/>
                  </a:lnTo>
                  <a:cubicBezTo>
                    <a:pt x="116" y="770"/>
                    <a:pt x="108" y="771"/>
                    <a:pt x="108" y="771"/>
                  </a:cubicBezTo>
                  <a:cubicBezTo>
                    <a:pt x="49" y="773"/>
                    <a:pt x="-1" y="720"/>
                    <a:pt x="0" y="665"/>
                  </a:cubicBezTo>
                  <a:cubicBezTo>
                    <a:pt x="-2" y="612"/>
                    <a:pt x="43" y="564"/>
                    <a:pt x="92" y="559"/>
                  </a:cubicBezTo>
                  <a:lnTo>
                    <a:pt x="3739" y="38"/>
                  </a:lnTo>
                  <a:close/>
                </a:path>
              </a:pathLst>
            </a:custGeom>
            <a:solidFill>
              <a:srgbClr val="AA3A3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grpSp>
        <p:nvGrpSpPr>
          <p:cNvPr id="27" name="组合 26"/>
          <p:cNvGrpSpPr/>
          <p:nvPr/>
        </p:nvGrpSpPr>
        <p:grpSpPr>
          <a:xfrm>
            <a:off x="0" y="635"/>
            <a:ext cx="2995930" cy="4558665"/>
            <a:chOff x="0" y="0"/>
            <a:chExt cx="4974" cy="7568"/>
          </a:xfrm>
        </p:grpSpPr>
        <p:sp>
          <p:nvSpPr>
            <p:cNvPr id="26" name="直角三角形 25"/>
            <p:cNvSpPr/>
            <p:nvPr/>
          </p:nvSpPr>
          <p:spPr>
            <a:xfrm rot="720000" flipV="1">
              <a:off x="4409" y="6139"/>
              <a:ext cx="363" cy="119"/>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1" name="图片 20"/>
            <p:cNvPicPr>
              <a:picLocks noChangeAspect="1"/>
            </p:cNvPicPr>
            <p:nvPr/>
          </p:nvPicPr>
          <p:blipFill>
            <a:blip r:embed="rId1"/>
            <a:srcRect t="4634" r="74055" b="39890"/>
            <a:stretch>
              <a:fillRect/>
            </a:stretch>
          </p:blipFill>
          <p:spPr>
            <a:xfrm>
              <a:off x="0" y="0"/>
              <a:ext cx="4974" cy="7568"/>
            </a:xfrm>
            <a:custGeom>
              <a:avLst/>
              <a:gdLst/>
              <a:ahLst/>
              <a:cxnLst>
                <a:cxn ang="3">
                  <a:pos x="hc" y="t"/>
                </a:cxn>
                <a:cxn ang="cd2">
                  <a:pos x="l" y="vc"/>
                </a:cxn>
                <a:cxn ang="cd4">
                  <a:pos x="hc" y="b"/>
                </a:cxn>
                <a:cxn ang="0">
                  <a:pos x="r" y="vc"/>
                </a:cxn>
              </a:cxnLst>
              <a:rect l="l" t="t" r="r" b="b"/>
              <a:pathLst>
                <a:path w="35018" h="53271">
                  <a:moveTo>
                    <a:pt x="34672" y="43895"/>
                  </a:moveTo>
                  <a:lnTo>
                    <a:pt x="34800" y="44150"/>
                  </a:lnTo>
                  <a:lnTo>
                    <a:pt x="34927" y="44404"/>
                  </a:lnTo>
                  <a:lnTo>
                    <a:pt x="35018" y="44769"/>
                  </a:lnTo>
                  <a:lnTo>
                    <a:pt x="34443" y="44896"/>
                  </a:lnTo>
                  <a:lnTo>
                    <a:pt x="33425" y="44896"/>
                  </a:lnTo>
                  <a:lnTo>
                    <a:pt x="32550" y="45396"/>
                  </a:lnTo>
                  <a:lnTo>
                    <a:pt x="32800" y="46271"/>
                  </a:lnTo>
                  <a:lnTo>
                    <a:pt x="32646" y="46579"/>
                  </a:lnTo>
                  <a:lnTo>
                    <a:pt x="31671" y="47095"/>
                  </a:lnTo>
                  <a:lnTo>
                    <a:pt x="30175" y="47646"/>
                  </a:lnTo>
                  <a:lnTo>
                    <a:pt x="29050" y="48896"/>
                  </a:lnTo>
                  <a:lnTo>
                    <a:pt x="27800" y="51396"/>
                  </a:lnTo>
                  <a:lnTo>
                    <a:pt x="27800" y="51521"/>
                  </a:lnTo>
                  <a:lnTo>
                    <a:pt x="26675" y="53271"/>
                  </a:lnTo>
                  <a:lnTo>
                    <a:pt x="26175" y="53271"/>
                  </a:lnTo>
                  <a:lnTo>
                    <a:pt x="24050" y="53021"/>
                  </a:lnTo>
                  <a:lnTo>
                    <a:pt x="20675" y="51146"/>
                  </a:lnTo>
                  <a:lnTo>
                    <a:pt x="17175" y="50646"/>
                  </a:lnTo>
                  <a:lnTo>
                    <a:pt x="13925" y="50771"/>
                  </a:lnTo>
                  <a:lnTo>
                    <a:pt x="12050" y="50271"/>
                  </a:lnTo>
                  <a:lnTo>
                    <a:pt x="10800" y="48521"/>
                  </a:lnTo>
                  <a:lnTo>
                    <a:pt x="10426" y="46271"/>
                  </a:lnTo>
                  <a:lnTo>
                    <a:pt x="9676" y="42896"/>
                  </a:lnTo>
                  <a:lnTo>
                    <a:pt x="7926" y="39146"/>
                  </a:lnTo>
                  <a:lnTo>
                    <a:pt x="6301" y="36396"/>
                  </a:lnTo>
                  <a:lnTo>
                    <a:pt x="5676" y="33021"/>
                  </a:lnTo>
                  <a:lnTo>
                    <a:pt x="4426" y="31771"/>
                  </a:lnTo>
                  <a:lnTo>
                    <a:pt x="3426" y="32396"/>
                  </a:lnTo>
                  <a:lnTo>
                    <a:pt x="1176" y="29521"/>
                  </a:lnTo>
                  <a:lnTo>
                    <a:pt x="426" y="28771"/>
                  </a:lnTo>
                  <a:lnTo>
                    <a:pt x="51" y="28646"/>
                  </a:lnTo>
                  <a:lnTo>
                    <a:pt x="0" y="28595"/>
                  </a:lnTo>
                  <a:lnTo>
                    <a:pt x="0" y="0"/>
                  </a:lnTo>
                  <a:lnTo>
                    <a:pt x="1176" y="1646"/>
                  </a:lnTo>
                  <a:lnTo>
                    <a:pt x="1926" y="3396"/>
                  </a:lnTo>
                  <a:lnTo>
                    <a:pt x="3176" y="5396"/>
                  </a:lnTo>
                  <a:lnTo>
                    <a:pt x="4551" y="7771"/>
                  </a:lnTo>
                  <a:lnTo>
                    <a:pt x="6801" y="10896"/>
                  </a:lnTo>
                  <a:lnTo>
                    <a:pt x="7176" y="11896"/>
                  </a:lnTo>
                  <a:lnTo>
                    <a:pt x="8801" y="12896"/>
                  </a:lnTo>
                  <a:lnTo>
                    <a:pt x="8551" y="12771"/>
                  </a:lnTo>
                  <a:lnTo>
                    <a:pt x="9801" y="14896"/>
                  </a:lnTo>
                  <a:lnTo>
                    <a:pt x="12550" y="19646"/>
                  </a:lnTo>
                  <a:lnTo>
                    <a:pt x="14925" y="23646"/>
                  </a:lnTo>
                  <a:lnTo>
                    <a:pt x="15050" y="24146"/>
                  </a:lnTo>
                  <a:lnTo>
                    <a:pt x="14300" y="24896"/>
                  </a:lnTo>
                  <a:lnTo>
                    <a:pt x="15175" y="25646"/>
                  </a:lnTo>
                  <a:lnTo>
                    <a:pt x="18925" y="26396"/>
                  </a:lnTo>
                  <a:lnTo>
                    <a:pt x="22800" y="28771"/>
                  </a:lnTo>
                  <a:lnTo>
                    <a:pt x="24550" y="30271"/>
                  </a:lnTo>
                  <a:lnTo>
                    <a:pt x="26300" y="31396"/>
                  </a:lnTo>
                  <a:lnTo>
                    <a:pt x="27675" y="32146"/>
                  </a:lnTo>
                  <a:lnTo>
                    <a:pt x="29175" y="34146"/>
                  </a:lnTo>
                  <a:lnTo>
                    <a:pt x="31800" y="36271"/>
                  </a:lnTo>
                  <a:lnTo>
                    <a:pt x="33675" y="38146"/>
                  </a:lnTo>
                  <a:lnTo>
                    <a:pt x="34175" y="39271"/>
                  </a:lnTo>
                  <a:lnTo>
                    <a:pt x="33550" y="40521"/>
                  </a:lnTo>
                  <a:lnTo>
                    <a:pt x="32300" y="41646"/>
                  </a:lnTo>
                  <a:lnTo>
                    <a:pt x="31925" y="43521"/>
                  </a:lnTo>
                  <a:lnTo>
                    <a:pt x="34050" y="43521"/>
                  </a:lnTo>
                  <a:lnTo>
                    <a:pt x="34672" y="43895"/>
                  </a:lnTo>
                  <a:close/>
                </a:path>
              </a:pathLst>
            </a:custGeom>
          </p:spPr>
        </p:pic>
      </p:grpSp>
      <p:sp>
        <p:nvSpPr>
          <p:cNvPr id="32" name="文本框 31"/>
          <p:cNvSpPr txBox="1"/>
          <p:nvPr/>
        </p:nvSpPr>
        <p:spPr>
          <a:xfrm>
            <a:off x="2995930" y="1367790"/>
            <a:ext cx="8373745" cy="3046095"/>
          </a:xfrm>
          <a:prstGeom prst="rect">
            <a:avLst/>
          </a:prstGeom>
          <a:noFill/>
        </p:spPr>
        <p:txBody>
          <a:bodyPr wrap="square" rtlCol="0">
            <a:spAutoFit/>
          </a:bodyPr>
          <a:p>
            <a:r>
              <a:rPr lang="en-US" altLang="zh-CN" sz="4800">
                <a:ln w="0">
                  <a:solidFill>
                    <a:schemeClr val="bg1"/>
                  </a:solidFill>
                </a:ln>
                <a:solidFill>
                  <a:srgbClr val="AA3A3A"/>
                </a:solidFill>
                <a:effectLst/>
                <a:latin typeface="Impact" panose="020B0806030902050204" charset="0"/>
                <a:cs typeface="Impact" panose="020B0806030902050204" charset="0"/>
              </a:rPr>
              <a:t>Cold expansion technology of connection holes</a:t>
            </a:r>
            <a:endParaRPr lang="en-US" altLang="zh-CN" sz="4800">
              <a:ln w="0">
                <a:solidFill>
                  <a:schemeClr val="bg1"/>
                </a:solidFill>
              </a:ln>
              <a:solidFill>
                <a:srgbClr val="AA3A3A"/>
              </a:solidFill>
              <a:effectLst/>
              <a:latin typeface="Impact" panose="020B0806030902050204" charset="0"/>
              <a:cs typeface="Impact" panose="020B0806030902050204" charset="0"/>
            </a:endParaRPr>
          </a:p>
          <a:p>
            <a:r>
              <a:rPr lang="en-US" altLang="zh-CN" sz="4800">
                <a:ln w="0">
                  <a:solidFill>
                    <a:schemeClr val="bg1"/>
                  </a:solidFill>
                </a:ln>
                <a:solidFill>
                  <a:srgbClr val="AA3A3A"/>
                </a:solidFill>
                <a:effectLst/>
                <a:latin typeface="Impact" panose="020B0806030902050204" charset="0"/>
                <a:cs typeface="Impact" panose="020B0806030902050204" charset="0"/>
              </a:rPr>
              <a:t>in aircraft structures: A review and prospect</a:t>
            </a:r>
            <a:endParaRPr lang="en-US" altLang="zh-CN" sz="4800">
              <a:ln w="0">
                <a:solidFill>
                  <a:schemeClr val="bg1"/>
                </a:solidFill>
              </a:ln>
              <a:solidFill>
                <a:srgbClr val="AA3A3A"/>
              </a:solidFill>
              <a:effectLst/>
              <a:latin typeface="Impact" panose="020B0806030902050204" charset="0"/>
              <a:cs typeface="Impact" panose="020B0806030902050204" charset="0"/>
            </a:endParaRPr>
          </a:p>
        </p:txBody>
      </p:sp>
      <p:sp>
        <p:nvSpPr>
          <p:cNvPr id="106" name="文本框 105"/>
          <p:cNvSpPr txBox="1"/>
          <p:nvPr/>
        </p:nvSpPr>
        <p:spPr>
          <a:xfrm>
            <a:off x="6306185" y="4662170"/>
            <a:ext cx="4855845" cy="583565"/>
          </a:xfrm>
          <a:prstGeom prst="rect">
            <a:avLst/>
          </a:prstGeom>
          <a:noFill/>
        </p:spPr>
        <p:txBody>
          <a:bodyPr wrap="square" rtlCol="0">
            <a:spAutoFit/>
          </a:bodyPr>
          <a:p>
            <a:pPr algn="ctr"/>
            <a:r>
              <a:rPr lang="en-US" altLang="zh-CN" sz="3200">
                <a:solidFill>
                  <a:schemeClr val="tx1">
                    <a:lumMod val="75000"/>
                    <a:lumOff val="25000"/>
                  </a:schemeClr>
                </a:solidFill>
                <a:latin typeface="Impact" panose="020B0806030902050204" charset="0"/>
                <a:cs typeface="Impact" panose="020B0806030902050204" charset="0"/>
              </a:rPr>
              <a:t>By Ziang Qian</a:t>
            </a:r>
            <a:endParaRPr lang="en-US" altLang="zh-CN" sz="3200">
              <a:solidFill>
                <a:schemeClr val="tx1">
                  <a:lumMod val="75000"/>
                  <a:lumOff val="25000"/>
                </a:schemeClr>
              </a:solidFill>
              <a:latin typeface="Impact" panose="020B0806030902050204" charset="0"/>
              <a:cs typeface="Impact" panose="020B0806030902050204" charset="0"/>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4B787"/>
        </a:solidFill>
        <a:effectLst/>
      </p:bgPr>
    </p:bg>
    <p:spTree>
      <p:nvGrpSpPr>
        <p:cNvPr id="1" name=""/>
        <p:cNvGrpSpPr/>
        <p:nvPr/>
      </p:nvGrpSpPr>
      <p:grpSpPr>
        <a:xfrm>
          <a:off x="0" y="0"/>
          <a:ext cx="0" cy="0"/>
          <a:chOff x="0" y="0"/>
          <a:chExt cx="0" cy="0"/>
        </a:xfrm>
      </p:grpSpPr>
      <p:sp>
        <p:nvSpPr>
          <p:cNvPr id="2" name="平行四边形 1"/>
          <p:cNvSpPr/>
          <p:nvPr/>
        </p:nvSpPr>
        <p:spPr>
          <a:xfrm>
            <a:off x="6014085" y="1270"/>
            <a:ext cx="4713605" cy="6856730"/>
          </a:xfrm>
          <a:prstGeom prst="parallelogram">
            <a:avLst>
              <a:gd name="adj" fmla="val 41573"/>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F8E4B7"/>
              </a:solidFill>
            </a:endParaRPr>
          </a:p>
        </p:txBody>
      </p:sp>
      <p:sp>
        <p:nvSpPr>
          <p:cNvPr id="4" name="文本框 3"/>
          <p:cNvSpPr txBox="1"/>
          <p:nvPr/>
        </p:nvSpPr>
        <p:spPr>
          <a:xfrm>
            <a:off x="423545" y="99060"/>
            <a:ext cx="11099165" cy="2902585"/>
          </a:xfrm>
          <a:prstGeom prst="rect">
            <a:avLst/>
          </a:prstGeom>
        </p:spPr>
        <p:txBody>
          <a:bodyPr wrap="square">
            <a:noAutofit/>
            <a:extLst>
              <a:ext uri="{4A0BC546-FE56-4ADE-93B0-CB8AF2F6F144}">
                <wpsdc:textFrameExt xmlns:wpsdc="http://www.wps.cn/officeDocument/2022/drawingmlCustomData" type="text"/>
              </a:ext>
            </a:extLst>
          </a:bodyPr>
          <a:p>
            <a:pPr algn="l" fontAlgn="auto">
              <a:lnSpc>
                <a:spcPct val="140000"/>
              </a:lnSpc>
            </a:pPr>
            <a:r>
              <a:rPr lang="zh-CN" altLang="en-US" sz="1800">
                <a:solidFill>
                  <a:srgbClr val="FF0000"/>
                </a:solidFill>
                <a:latin typeface="Arial" panose="020B0604020202020204" pitchFamily="34" charset="0"/>
                <a:ea typeface="微软雅黑" panose="020B0503020204020204" pitchFamily="34" charset="-122"/>
              </a:rPr>
              <a:t>Results from experiments and simulations:</a:t>
            </a:r>
            <a:endParaRPr lang="zh-CN" altLang="en-US" sz="1800">
              <a:solidFill>
                <a:srgbClr val="FF0000"/>
              </a:solidFill>
              <a:latin typeface="Arial" panose="020B0604020202020204" pitchFamily="34" charset="0"/>
              <a:ea typeface="微软雅黑" panose="020B0503020204020204" pitchFamily="34" charset="-122"/>
            </a:endParaRPr>
          </a:p>
          <a:p>
            <a:pPr indent="457200" algn="l" fontAlgn="auto">
              <a:lnSpc>
                <a:spcPct val="140000"/>
              </a:lnSpc>
              <a:buClrTx/>
              <a:buSzTx/>
              <a:buFontTx/>
              <a:extLst>
                <a:ext uri="{35155182-B16C-46BC-9424-99874614C6A1}">
                  <wpsdc:indentchars xmlns:wpsdc="http://www.wps.cn/officeDocument/2017/drawingmlCustomData" val="200" checksum="59296752"/>
                </a:ext>
              </a:extLst>
            </a:pPr>
            <a:r>
              <a:rPr lang="zh-CN" altLang="en-US">
                <a:sym typeface="+mn-ea"/>
              </a:rPr>
              <a:t>Experiments and simulations have examined the anti-fatigue properties of cold expansion technology. They analyze how cold expansion and bolt clamping affect fatigue life and failure modes, as well as the influence of different tolerances and strengthening parameters on fatigue life distributions. These studies provide valuable insights into the effectiveness of cold expansion for enhancing aircraft component fatigue life and optimizing performance.</a:t>
            </a:r>
            <a:r>
              <a:rPr lang="en-US" altLang="zh-CN">
                <a:sym typeface="+mn-ea"/>
              </a:rPr>
              <a:t> This picture is </a:t>
            </a:r>
            <a:r>
              <a:rPr lang="zh-CN" altLang="en-US">
                <a:sym typeface="+mn-ea"/>
              </a:rPr>
              <a:t>Research directions of cold expansion technology.</a:t>
            </a:r>
            <a:r>
              <a:rPr lang="en-US" altLang="zh-CN">
                <a:sym typeface="+mn-ea"/>
              </a:rPr>
              <a:t>And this one is </a:t>
            </a:r>
            <a:r>
              <a:rPr lang="zh-CN" altLang="en-US">
                <a:sym typeface="+mn-ea"/>
              </a:rPr>
              <a:t>Synthesis finite element simulation for fatigue life</a:t>
            </a:r>
            <a:r>
              <a:rPr lang="en-US" altLang="zh-CN">
                <a:sym typeface="+mn-ea"/>
              </a:rPr>
              <a:t> </a:t>
            </a:r>
            <a:r>
              <a:rPr lang="zh-CN" altLang="en-US">
                <a:sym typeface="+mn-ea"/>
              </a:rPr>
              <a:t>estimation of cold expanded specimens.</a:t>
            </a:r>
            <a:endParaRPr lang="zh-CN" altLang="en-US"/>
          </a:p>
          <a:p>
            <a:pPr indent="457200" algn="l" fontAlgn="auto">
              <a:lnSpc>
                <a:spcPct val="140000"/>
              </a:lnSpc>
              <a:buClrTx/>
              <a:buSzTx/>
              <a:buFontTx/>
              <a:extLst>
                <a:ext uri="{35155182-B16C-46BC-9424-99874614C6A1}">
                  <wpsdc:indentchars xmlns:wpsdc="http://www.wps.cn/officeDocument/2017/drawingmlCustomData" val="200" checksum="59296752"/>
                </a:ext>
              </a:extLst>
            </a:pPr>
            <a:endParaRPr lang="zh-CN" altLang="en-US" sz="1800">
              <a:latin typeface="Arial" panose="020B0604020202020204" pitchFamily="34" charset="0"/>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8240395" y="3227705"/>
            <a:ext cx="2695575" cy="2662555"/>
          </a:xfrm>
          <a:prstGeom prst="rect">
            <a:avLst/>
          </a:prstGeom>
        </p:spPr>
      </p:pic>
      <p:sp>
        <p:nvSpPr>
          <p:cNvPr id="5" name="文本框 4"/>
          <p:cNvSpPr txBox="1"/>
          <p:nvPr/>
        </p:nvSpPr>
        <p:spPr>
          <a:xfrm>
            <a:off x="7172960" y="5997575"/>
            <a:ext cx="4831080" cy="407035"/>
          </a:xfrm>
          <a:prstGeom prst="rect">
            <a:avLst/>
          </a:prstGeom>
          <a:noFill/>
        </p:spPr>
        <p:txBody>
          <a:bodyPr wrap="square" rtlCol="0" anchor="t">
            <a:noAutofit/>
          </a:bodyPr>
          <a:p>
            <a:pPr algn="l"/>
            <a:r>
              <a:rPr lang="zh-CN" altLang="en-US" sz="1400"/>
              <a:t>Fig. 9 Synthesis finite element simulation for fatigue life</a:t>
            </a:r>
            <a:endParaRPr lang="zh-CN" altLang="en-US" sz="1400"/>
          </a:p>
          <a:p>
            <a:pPr algn="l"/>
            <a:r>
              <a:rPr lang="zh-CN" altLang="en-US" sz="1400"/>
              <a:t>estimation of cold expanded specimens.</a:t>
            </a:r>
            <a:endParaRPr lang="zh-CN" altLang="en-US" sz="1400"/>
          </a:p>
        </p:txBody>
      </p:sp>
      <p:pic>
        <p:nvPicPr>
          <p:cNvPr id="6" name="图片 5"/>
          <p:cNvPicPr>
            <a:picLocks noChangeAspect="1"/>
          </p:cNvPicPr>
          <p:nvPr/>
        </p:nvPicPr>
        <p:blipFill>
          <a:blip r:embed="rId2"/>
          <a:stretch>
            <a:fillRect/>
          </a:stretch>
        </p:blipFill>
        <p:spPr>
          <a:xfrm>
            <a:off x="735330" y="3487420"/>
            <a:ext cx="4243705" cy="2143125"/>
          </a:xfrm>
          <a:prstGeom prst="rect">
            <a:avLst/>
          </a:prstGeom>
        </p:spPr>
      </p:pic>
      <p:sp>
        <p:nvSpPr>
          <p:cNvPr id="7" name="文本框 6"/>
          <p:cNvSpPr txBox="1"/>
          <p:nvPr/>
        </p:nvSpPr>
        <p:spPr>
          <a:xfrm>
            <a:off x="553720" y="5997575"/>
            <a:ext cx="5107940" cy="306705"/>
          </a:xfrm>
          <a:prstGeom prst="rect">
            <a:avLst/>
          </a:prstGeom>
          <a:noFill/>
        </p:spPr>
        <p:txBody>
          <a:bodyPr wrap="square" rtlCol="0" anchor="t">
            <a:spAutoFit/>
          </a:bodyPr>
          <a:p>
            <a:r>
              <a:rPr lang="zh-CN" altLang="en-US" sz="1400"/>
              <a:t>Fig. 8 Research directions of cold expansion technology.</a:t>
            </a:r>
            <a:endParaRPr lang="zh-CN" altLang="en-US" sz="1400"/>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0" name="矩形 39"/>
          <p:cNvSpPr/>
          <p:nvPr/>
        </p:nvSpPr>
        <p:spPr>
          <a:xfrm>
            <a:off x="0" y="2008505"/>
            <a:ext cx="12192635" cy="2841625"/>
          </a:xfrm>
          <a:prstGeom prst="rect">
            <a:avLst/>
          </a:prstGeom>
          <a:solidFill>
            <a:srgbClr val="A4B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720725" y="583565"/>
            <a:ext cx="2416175" cy="2416175"/>
          </a:xfrm>
          <a:prstGeom prst="ellipse">
            <a:avLst/>
          </a:prstGeom>
          <a:solidFill>
            <a:srgbClr val="F4F4F4"/>
          </a:solidFill>
          <a:ln>
            <a:noFill/>
          </a:ln>
          <a:effectLst>
            <a:outerShdw blurRad="50800" dist="889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文本框 21"/>
          <p:cNvSpPr txBox="1"/>
          <p:nvPr/>
        </p:nvSpPr>
        <p:spPr>
          <a:xfrm>
            <a:off x="3308985" y="2442845"/>
            <a:ext cx="5996940" cy="768350"/>
          </a:xfrm>
          <a:prstGeom prst="rect">
            <a:avLst/>
          </a:prstGeom>
          <a:noFill/>
        </p:spPr>
        <p:txBody>
          <a:bodyPr wrap="square" rtlCol="0">
            <a:spAutoFit/>
          </a:bodyPr>
          <a:p>
            <a:pPr algn="l"/>
            <a:r>
              <a:rPr lang="en-US" altLang="zh-CN" sz="4400">
                <a:ln>
                  <a:noFill/>
                </a:ln>
                <a:solidFill>
                  <a:schemeClr val="tx1">
                    <a:lumMod val="75000"/>
                    <a:lumOff val="25000"/>
                  </a:schemeClr>
                </a:solidFill>
                <a:latin typeface="Impact" panose="020B0806030902050204" charset="0"/>
                <a:cs typeface="Impact" panose="020B0806030902050204" charset="0"/>
              </a:rPr>
              <a:t>Future Research</a:t>
            </a:r>
            <a:endParaRPr lang="en-US" altLang="zh-CN" sz="6000">
              <a:ln w="0">
                <a:solidFill>
                  <a:schemeClr val="bg1"/>
                </a:solidFill>
              </a:ln>
              <a:solidFill>
                <a:schemeClr val="tx1">
                  <a:lumMod val="75000"/>
                  <a:lumOff val="25000"/>
                </a:schemeClr>
              </a:solidFill>
              <a:effectLst/>
              <a:latin typeface="Impact" panose="020B0806030902050204" charset="0"/>
              <a:cs typeface="Impact" panose="020B0806030902050204" charset="0"/>
            </a:endParaRPr>
          </a:p>
        </p:txBody>
      </p:sp>
      <p:sp>
        <p:nvSpPr>
          <p:cNvPr id="4" name="文本框 3"/>
          <p:cNvSpPr txBox="1"/>
          <p:nvPr/>
        </p:nvSpPr>
        <p:spPr>
          <a:xfrm>
            <a:off x="3308985" y="3655060"/>
            <a:ext cx="7136765" cy="829945"/>
          </a:xfrm>
          <a:prstGeom prst="rect">
            <a:avLst/>
          </a:prstGeom>
          <a:noFill/>
        </p:spPr>
        <p:txBody>
          <a:bodyPr wrap="square" rtlCol="0">
            <a:spAutoFit/>
          </a:bodyPr>
          <a:p>
            <a:pPr algn="l"/>
            <a:r>
              <a:rPr lang="zh-CN" altLang="en-US" sz="1600">
                <a:solidFill>
                  <a:schemeClr val="bg1"/>
                </a:solidFill>
                <a:cs typeface="+mn-lt"/>
                <a:sym typeface="+mn-ea"/>
              </a:rPr>
              <a:t>Lorem ipsum dolor sit amet, consectetur adipisicing elit, sed do eiusmod tempor incididunt ut labore et dolore magna aliqua. Ut enim ad minim veniam, quis  exercitation ullamco</a:t>
            </a:r>
            <a:endParaRPr lang="zh-CN" altLang="en-US" sz="1600">
              <a:solidFill>
                <a:schemeClr val="bg1"/>
              </a:solidFill>
              <a:cs typeface="+mn-lt"/>
              <a:sym typeface="+mn-ea"/>
            </a:endParaRPr>
          </a:p>
        </p:txBody>
      </p:sp>
      <p:sp>
        <p:nvSpPr>
          <p:cNvPr id="36" name="文本框 35"/>
          <p:cNvSpPr txBox="1"/>
          <p:nvPr/>
        </p:nvSpPr>
        <p:spPr>
          <a:xfrm>
            <a:off x="1005840" y="730250"/>
            <a:ext cx="1845945" cy="2122805"/>
          </a:xfrm>
          <a:prstGeom prst="rect">
            <a:avLst/>
          </a:prstGeom>
          <a:noFill/>
        </p:spPr>
        <p:txBody>
          <a:bodyPr wrap="none" rtlCol="0">
            <a:spAutoFit/>
          </a:bodyPr>
          <a:p>
            <a:pPr algn="ctr"/>
            <a:r>
              <a:rPr lang="en-US" altLang="zh-CN" sz="6600">
                <a:ln w="0">
                  <a:noFill/>
                </a:ln>
                <a:solidFill>
                  <a:srgbClr val="AA3A3A"/>
                </a:solidFill>
                <a:effectLst/>
                <a:latin typeface="Impact" panose="020B0806030902050204" charset="0"/>
                <a:cs typeface="Impact" panose="020B0806030902050204" charset="0"/>
              </a:rPr>
              <a:t>PART </a:t>
            </a:r>
            <a:endParaRPr lang="en-US" altLang="zh-CN" sz="6600">
              <a:ln w="0">
                <a:noFill/>
              </a:ln>
              <a:solidFill>
                <a:srgbClr val="AA3A3A"/>
              </a:solidFill>
              <a:effectLst/>
              <a:latin typeface="Impact" panose="020B0806030902050204" charset="0"/>
              <a:cs typeface="Impact" panose="020B0806030902050204" charset="0"/>
            </a:endParaRPr>
          </a:p>
          <a:p>
            <a:pPr algn="ctr"/>
            <a:r>
              <a:rPr lang="en-US" altLang="zh-CN" sz="6600">
                <a:ln w="0">
                  <a:noFill/>
                </a:ln>
                <a:solidFill>
                  <a:srgbClr val="AA3A3A"/>
                </a:solidFill>
                <a:effectLst/>
                <a:latin typeface="Impact" panose="020B0806030902050204" charset="0"/>
                <a:cs typeface="Impact" panose="020B0806030902050204" charset="0"/>
              </a:rPr>
              <a:t>04</a:t>
            </a:r>
            <a:endParaRPr lang="en-US" altLang="zh-CN" sz="6600">
              <a:ln w="0">
                <a:noFill/>
              </a:ln>
              <a:solidFill>
                <a:srgbClr val="AA3A3A"/>
              </a:solidFill>
              <a:effectLst/>
              <a:latin typeface="Impact" panose="020B0806030902050204" charset="0"/>
              <a:cs typeface="Impact" panose="020B0806030902050204" charset="0"/>
            </a:endParaRPr>
          </a:p>
        </p:txBody>
      </p:sp>
      <p:grpSp>
        <p:nvGrpSpPr>
          <p:cNvPr id="37" name="组合 36"/>
          <p:cNvGrpSpPr/>
          <p:nvPr/>
        </p:nvGrpSpPr>
        <p:grpSpPr>
          <a:xfrm>
            <a:off x="4549775" y="5121275"/>
            <a:ext cx="6649085" cy="1736725"/>
            <a:chOff x="3776" y="7180"/>
            <a:chExt cx="13860" cy="3620"/>
          </a:xfrm>
        </p:grpSpPr>
        <p:pic>
          <p:nvPicPr>
            <p:cNvPr id="38" name="图片 37"/>
            <p:cNvPicPr>
              <a:picLocks noChangeAspect="1"/>
            </p:cNvPicPr>
            <p:nvPr/>
          </p:nvPicPr>
          <p:blipFill>
            <a:blip r:embed="rId1"/>
            <a:srcRect l="72962" t="66719" r="9921"/>
            <a:stretch>
              <a:fillRect/>
            </a:stretch>
          </p:blipFill>
          <p:spPr>
            <a:xfrm>
              <a:off x="15020" y="7180"/>
              <a:ext cx="2616" cy="3620"/>
            </a:xfrm>
            <a:custGeom>
              <a:avLst/>
              <a:gdLst/>
              <a:ahLst/>
              <a:cxnLst>
                <a:cxn ang="3">
                  <a:pos x="hc" y="t"/>
                </a:cxn>
                <a:cxn ang="cd2">
                  <a:pos x="l" y="vc"/>
                </a:cxn>
                <a:cxn ang="cd4">
                  <a:pos x="hc" y="b"/>
                </a:cxn>
                <a:cxn ang="0">
                  <a:pos x="r" y="vc"/>
                </a:cxn>
              </a:cxnLst>
              <a:rect l="l" t="t" r="r" b="b"/>
              <a:pathLst>
                <a:path w="25044" h="34644">
                  <a:moveTo>
                    <a:pt x="295" y="34349"/>
                  </a:moveTo>
                  <a:lnTo>
                    <a:pt x="595" y="32249"/>
                  </a:lnTo>
                  <a:lnTo>
                    <a:pt x="2095" y="30299"/>
                  </a:lnTo>
                  <a:lnTo>
                    <a:pt x="4045" y="28949"/>
                  </a:lnTo>
                  <a:lnTo>
                    <a:pt x="5245" y="28349"/>
                  </a:lnTo>
                  <a:lnTo>
                    <a:pt x="5545" y="27149"/>
                  </a:lnTo>
                  <a:lnTo>
                    <a:pt x="5245" y="25799"/>
                  </a:lnTo>
                  <a:lnTo>
                    <a:pt x="4195" y="22350"/>
                  </a:lnTo>
                  <a:lnTo>
                    <a:pt x="3295" y="18300"/>
                  </a:lnTo>
                  <a:lnTo>
                    <a:pt x="3145" y="13500"/>
                  </a:lnTo>
                  <a:lnTo>
                    <a:pt x="3595" y="12150"/>
                  </a:lnTo>
                  <a:lnTo>
                    <a:pt x="5245" y="10800"/>
                  </a:lnTo>
                  <a:lnTo>
                    <a:pt x="5845" y="9000"/>
                  </a:lnTo>
                  <a:lnTo>
                    <a:pt x="6595" y="4650"/>
                  </a:lnTo>
                  <a:lnTo>
                    <a:pt x="7345" y="3450"/>
                  </a:lnTo>
                  <a:lnTo>
                    <a:pt x="8845" y="3450"/>
                  </a:lnTo>
                  <a:lnTo>
                    <a:pt x="9895" y="2100"/>
                  </a:lnTo>
                  <a:lnTo>
                    <a:pt x="10645" y="1200"/>
                  </a:lnTo>
                  <a:lnTo>
                    <a:pt x="11695" y="1050"/>
                  </a:lnTo>
                  <a:lnTo>
                    <a:pt x="12745" y="1350"/>
                  </a:lnTo>
                  <a:lnTo>
                    <a:pt x="13795" y="1350"/>
                  </a:lnTo>
                  <a:lnTo>
                    <a:pt x="14545" y="1050"/>
                  </a:lnTo>
                  <a:lnTo>
                    <a:pt x="15445" y="300"/>
                  </a:lnTo>
                  <a:lnTo>
                    <a:pt x="16795" y="300"/>
                  </a:lnTo>
                  <a:lnTo>
                    <a:pt x="18295" y="0"/>
                  </a:lnTo>
                  <a:lnTo>
                    <a:pt x="17995" y="300"/>
                  </a:lnTo>
                  <a:lnTo>
                    <a:pt x="19195" y="1200"/>
                  </a:lnTo>
                  <a:lnTo>
                    <a:pt x="19645" y="2400"/>
                  </a:lnTo>
                  <a:lnTo>
                    <a:pt x="18895" y="2850"/>
                  </a:lnTo>
                  <a:lnTo>
                    <a:pt x="19195" y="3750"/>
                  </a:lnTo>
                  <a:lnTo>
                    <a:pt x="20095" y="3000"/>
                  </a:lnTo>
                  <a:lnTo>
                    <a:pt x="21295" y="3900"/>
                  </a:lnTo>
                  <a:lnTo>
                    <a:pt x="21895" y="5100"/>
                  </a:lnTo>
                  <a:lnTo>
                    <a:pt x="22795" y="6150"/>
                  </a:lnTo>
                  <a:lnTo>
                    <a:pt x="24295" y="7050"/>
                  </a:lnTo>
                  <a:lnTo>
                    <a:pt x="24894" y="7800"/>
                  </a:lnTo>
                  <a:lnTo>
                    <a:pt x="25044" y="8550"/>
                  </a:lnTo>
                  <a:lnTo>
                    <a:pt x="24894" y="10650"/>
                  </a:lnTo>
                  <a:lnTo>
                    <a:pt x="24595" y="13800"/>
                  </a:lnTo>
                  <a:lnTo>
                    <a:pt x="24744" y="15450"/>
                  </a:lnTo>
                  <a:lnTo>
                    <a:pt x="22945" y="18900"/>
                  </a:lnTo>
                  <a:lnTo>
                    <a:pt x="20095" y="24899"/>
                  </a:lnTo>
                  <a:lnTo>
                    <a:pt x="19195" y="25799"/>
                  </a:lnTo>
                  <a:lnTo>
                    <a:pt x="18595" y="28499"/>
                  </a:lnTo>
                  <a:lnTo>
                    <a:pt x="18295" y="29399"/>
                  </a:lnTo>
                  <a:lnTo>
                    <a:pt x="18895" y="31499"/>
                  </a:lnTo>
                  <a:lnTo>
                    <a:pt x="19644" y="34644"/>
                  </a:lnTo>
                  <a:lnTo>
                    <a:pt x="0" y="34644"/>
                  </a:lnTo>
                  <a:lnTo>
                    <a:pt x="295" y="34349"/>
                  </a:lnTo>
                  <a:close/>
                </a:path>
              </a:pathLst>
            </a:custGeom>
          </p:spPr>
        </p:pic>
        <p:sp>
          <p:nvSpPr>
            <p:cNvPr id="39" name="任意多边形 38"/>
            <p:cNvSpPr/>
            <p:nvPr/>
          </p:nvSpPr>
          <p:spPr>
            <a:xfrm>
              <a:off x="3776" y="7309"/>
              <a:ext cx="13118" cy="749"/>
            </a:xfrm>
            <a:custGeom>
              <a:avLst/>
              <a:gdLst>
                <a:gd name="connsiteX0" fmla="*/ 3739 w 12413"/>
                <a:gd name="connsiteY0" fmla="*/ 38 h 771"/>
                <a:gd name="connsiteX1" fmla="*/ 3911 w 12413"/>
                <a:gd name="connsiteY1" fmla="*/ 0 h 771"/>
                <a:gd name="connsiteX2" fmla="*/ 12302 w 12413"/>
                <a:gd name="connsiteY2" fmla="*/ 0 h 771"/>
                <a:gd name="connsiteX3" fmla="*/ 12413 w 12413"/>
                <a:gd name="connsiteY3" fmla="*/ 111 h 771"/>
                <a:gd name="connsiteX4" fmla="*/ 12302 w 12413"/>
                <a:gd name="connsiteY4" fmla="*/ 222 h 771"/>
                <a:gd name="connsiteX5" fmla="*/ 4013 w 12413"/>
                <a:gd name="connsiteY5" fmla="*/ 222 h 771"/>
                <a:gd name="connsiteX6" fmla="*/ 4001 w 12413"/>
                <a:gd name="connsiteY6" fmla="*/ 224 h 771"/>
                <a:gd name="connsiteX7" fmla="*/ 121 w 12413"/>
                <a:gd name="connsiteY7" fmla="*/ 770 h 771"/>
                <a:gd name="connsiteX8" fmla="*/ 108 w 12413"/>
                <a:gd name="connsiteY8" fmla="*/ 771 h 771"/>
                <a:gd name="connsiteX9" fmla="*/ 0 w 12413"/>
                <a:gd name="connsiteY9" fmla="*/ 665 h 771"/>
                <a:gd name="connsiteX10" fmla="*/ 92 w 12413"/>
                <a:gd name="connsiteY10" fmla="*/ 559 h 771"/>
                <a:gd name="connsiteX11" fmla="*/ 3739 w 12413"/>
                <a:gd name="connsiteY11" fmla="*/ 38 h 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3" h="771">
                  <a:moveTo>
                    <a:pt x="3739" y="38"/>
                  </a:moveTo>
                  <a:cubicBezTo>
                    <a:pt x="3757" y="18"/>
                    <a:pt x="3886" y="-1"/>
                    <a:pt x="3911" y="0"/>
                  </a:cubicBezTo>
                  <a:lnTo>
                    <a:pt x="12302" y="0"/>
                  </a:lnTo>
                  <a:cubicBezTo>
                    <a:pt x="12364" y="-2"/>
                    <a:pt x="12414" y="55"/>
                    <a:pt x="12413" y="111"/>
                  </a:cubicBezTo>
                  <a:cubicBezTo>
                    <a:pt x="12415" y="173"/>
                    <a:pt x="12358" y="224"/>
                    <a:pt x="12302" y="222"/>
                  </a:cubicBezTo>
                  <a:lnTo>
                    <a:pt x="4013" y="222"/>
                  </a:lnTo>
                  <a:cubicBezTo>
                    <a:pt x="4013" y="222"/>
                    <a:pt x="4001" y="225"/>
                    <a:pt x="4001" y="224"/>
                  </a:cubicBezTo>
                  <a:lnTo>
                    <a:pt x="121" y="770"/>
                  </a:lnTo>
                  <a:cubicBezTo>
                    <a:pt x="116" y="770"/>
                    <a:pt x="108" y="771"/>
                    <a:pt x="108" y="771"/>
                  </a:cubicBezTo>
                  <a:cubicBezTo>
                    <a:pt x="49" y="773"/>
                    <a:pt x="-1" y="720"/>
                    <a:pt x="0" y="665"/>
                  </a:cubicBezTo>
                  <a:cubicBezTo>
                    <a:pt x="-2" y="612"/>
                    <a:pt x="43" y="564"/>
                    <a:pt x="92" y="559"/>
                  </a:cubicBezTo>
                  <a:lnTo>
                    <a:pt x="3739" y="38"/>
                  </a:lnTo>
                  <a:close/>
                </a:path>
              </a:pathLst>
            </a:custGeom>
            <a:solidFill>
              <a:srgbClr val="AA3A3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spTree>
    <p:custDataLst>
      <p:tags r:id="rId2"/>
    </p:custDataLst>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4B787"/>
        </a:solidFill>
        <a:effectLst/>
      </p:bgPr>
    </p:bg>
    <p:spTree>
      <p:nvGrpSpPr>
        <p:cNvPr id="1" name=""/>
        <p:cNvGrpSpPr/>
        <p:nvPr/>
      </p:nvGrpSpPr>
      <p:grpSpPr>
        <a:xfrm>
          <a:off x="0" y="0"/>
          <a:ext cx="0" cy="0"/>
          <a:chOff x="0" y="0"/>
          <a:chExt cx="0" cy="0"/>
        </a:xfrm>
      </p:grpSpPr>
      <p:sp>
        <p:nvSpPr>
          <p:cNvPr id="2" name="平行四边形 1"/>
          <p:cNvSpPr/>
          <p:nvPr/>
        </p:nvSpPr>
        <p:spPr>
          <a:xfrm>
            <a:off x="6014085" y="1270"/>
            <a:ext cx="4713605" cy="6856730"/>
          </a:xfrm>
          <a:prstGeom prst="parallelogram">
            <a:avLst>
              <a:gd name="adj" fmla="val 41573"/>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F8E4B7"/>
              </a:solidFill>
            </a:endParaRPr>
          </a:p>
        </p:txBody>
      </p:sp>
      <p:sp>
        <p:nvSpPr>
          <p:cNvPr id="4" name="文本框 3"/>
          <p:cNvSpPr txBox="1"/>
          <p:nvPr/>
        </p:nvSpPr>
        <p:spPr>
          <a:xfrm>
            <a:off x="2756535" y="685800"/>
            <a:ext cx="6769100" cy="6565265"/>
          </a:xfrm>
          <a:prstGeom prst="rect">
            <a:avLst/>
          </a:prstGeom>
        </p:spPr>
        <p:txBody>
          <a:bodyPr wrap="square">
            <a:noAutofit/>
            <a:extLst>
              <a:ext uri="{4A0BC546-FE56-4ADE-93B0-CB8AF2F6F144}">
                <wpsdc:textFrameExt xmlns:wpsdc="http://www.wps.cn/officeDocument/2022/drawingmlCustomData" type="text"/>
              </a:ext>
            </a:extLst>
          </a:bodyPr>
          <a:p>
            <a:pPr indent="0" algn="l" fontAlgn="auto">
              <a:lnSpc>
                <a:spcPct val="250000"/>
              </a:lnSpc>
              <a:buClrTx/>
              <a:buSzTx/>
              <a:buFontTx/>
            </a:pPr>
            <a:r>
              <a:rPr lang="zh-CN" altLang="en-US">
                <a:solidFill>
                  <a:srgbClr val="FF0000"/>
                </a:solidFill>
                <a:latin typeface="Arial" panose="020B0604020202020204" pitchFamily="34" charset="0"/>
                <a:ea typeface="微软雅黑" panose="020B0503020204020204" pitchFamily="34" charset="-122"/>
                <a:sym typeface="+mn-ea"/>
              </a:rPr>
              <a:t>Future research directions and development trends:</a:t>
            </a:r>
            <a:endParaRPr lang="zh-CN" altLang="en-US">
              <a:solidFill>
                <a:srgbClr val="FF0000"/>
              </a:solidFill>
              <a:latin typeface="Arial" panose="020B0604020202020204" pitchFamily="34" charset="0"/>
              <a:ea typeface="微软雅黑" panose="020B0503020204020204" pitchFamily="34" charset="-122"/>
            </a:endParaRPr>
          </a:p>
          <a:p>
            <a:pPr indent="457200" algn="l" fontAlgn="auto">
              <a:lnSpc>
                <a:spcPct val="250000"/>
              </a:lnSpc>
              <a:buClrTx/>
              <a:buSzTx/>
              <a:buFontTx/>
              <a:extLst>
                <a:ext uri="{35155182-B16C-46BC-9424-99874614C6A1}">
                  <wpsdc:indentchars xmlns:wpsdc="http://www.wps.cn/officeDocument/2017/drawingmlCustomData" val="200" checksum="59296752"/>
                </a:ext>
              </a:extLst>
            </a:pPr>
            <a:r>
              <a:rPr lang="zh-CN" altLang="en-US">
                <a:latin typeface="Arial" panose="020B0604020202020204" pitchFamily="34" charset="0"/>
                <a:ea typeface="微软雅黑" panose="020B0503020204020204" pitchFamily="34" charset="-122"/>
                <a:sym typeface="+mn-ea"/>
              </a:rPr>
              <a:t>Future research in cold expansion technology should focus on strengthening composite holes, analyzing the influence of environmental factors on fatigue life, and improving the fatigue life of multi-plate structures and assembly units. Additionally, exploring new process methods and advanced materials will address the demand for lightweight and durable aircraft designs.</a:t>
            </a:r>
            <a:endParaRPr lang="zh-CN" altLang="en-US">
              <a:latin typeface="Arial" panose="020B0604020202020204" pitchFamily="34" charset="0"/>
              <a:ea typeface="微软雅黑" panose="020B0503020204020204" pitchFamily="34" charset="-122"/>
            </a:endParaRPr>
          </a:p>
          <a:p>
            <a:pPr algn="l" fontAlgn="auto">
              <a:lnSpc>
                <a:spcPct val="170000"/>
              </a:lnSpc>
              <a:buClrTx/>
              <a:buSzTx/>
              <a:buFontTx/>
            </a:pPr>
            <a:endParaRPr lang="zh-CN" altLang="en-US">
              <a:latin typeface="Arial" panose="020B0604020202020204" pitchFamily="34" charset="0"/>
              <a:ea typeface="微软雅黑" panose="020B0503020204020204" pitchFamily="34" charset="-122"/>
            </a:endParaRPr>
          </a:p>
          <a:p>
            <a:pPr algn="l" fontAlgn="auto">
              <a:lnSpc>
                <a:spcPct val="120000"/>
              </a:lnSpc>
            </a:pPr>
            <a:endParaRPr lang="zh-CN" altLang="en-US" sz="1800">
              <a:latin typeface="Arial" panose="020B0604020202020204" pitchFamily="34" charset="0"/>
              <a:ea typeface="微软雅黑" panose="020B0503020204020204" pitchFamily="34" charset="-122"/>
            </a:endParaRPr>
          </a:p>
          <a:p>
            <a:pPr algn="l" fontAlgn="auto">
              <a:lnSpc>
                <a:spcPct val="120000"/>
              </a:lnSpc>
            </a:pPr>
            <a:endParaRPr lang="zh-CN" altLang="en-US" sz="1800">
              <a:latin typeface="Arial" panose="020B0604020202020204" pitchFamily="34" charset="0"/>
              <a:ea typeface="微软雅黑" panose="020B0503020204020204" pitchFamily="34" charset="-122"/>
            </a:endParaRPr>
          </a:p>
        </p:txBody>
      </p:sp>
      <p:pic>
        <p:nvPicPr>
          <p:cNvPr id="3" name="图片 2"/>
          <p:cNvPicPr>
            <a:picLocks noChangeAspect="1"/>
          </p:cNvPicPr>
          <p:nvPr/>
        </p:nvPicPr>
        <p:blipFill>
          <a:blip r:embed="rId1"/>
          <a:srcRect t="4634" r="74055" b="39890"/>
          <a:stretch>
            <a:fillRect/>
          </a:stretch>
        </p:blipFill>
        <p:spPr>
          <a:xfrm>
            <a:off x="0" y="0"/>
            <a:ext cx="2554605" cy="3887470"/>
          </a:xfrm>
          <a:custGeom>
            <a:avLst/>
            <a:gdLst/>
            <a:ahLst/>
            <a:cxnLst>
              <a:cxn ang="3">
                <a:pos x="hc" y="t"/>
              </a:cxn>
              <a:cxn ang="cd2">
                <a:pos x="l" y="vc"/>
              </a:cxn>
              <a:cxn ang="cd4">
                <a:pos x="hc" y="b"/>
              </a:cxn>
              <a:cxn ang="0">
                <a:pos x="r" y="vc"/>
              </a:cxn>
            </a:cxnLst>
            <a:rect l="l" t="t" r="r" b="b"/>
            <a:pathLst>
              <a:path w="35018" h="53271">
                <a:moveTo>
                  <a:pt x="34672" y="43895"/>
                </a:moveTo>
                <a:lnTo>
                  <a:pt x="34800" y="44150"/>
                </a:lnTo>
                <a:lnTo>
                  <a:pt x="34927" y="44404"/>
                </a:lnTo>
                <a:lnTo>
                  <a:pt x="35018" y="44769"/>
                </a:lnTo>
                <a:lnTo>
                  <a:pt x="34443" y="44896"/>
                </a:lnTo>
                <a:lnTo>
                  <a:pt x="33425" y="44896"/>
                </a:lnTo>
                <a:lnTo>
                  <a:pt x="32550" y="45396"/>
                </a:lnTo>
                <a:lnTo>
                  <a:pt x="32800" y="46271"/>
                </a:lnTo>
                <a:lnTo>
                  <a:pt x="32646" y="46579"/>
                </a:lnTo>
                <a:lnTo>
                  <a:pt x="31671" y="47095"/>
                </a:lnTo>
                <a:lnTo>
                  <a:pt x="30175" y="47646"/>
                </a:lnTo>
                <a:lnTo>
                  <a:pt x="29050" y="48896"/>
                </a:lnTo>
                <a:lnTo>
                  <a:pt x="27800" y="51396"/>
                </a:lnTo>
                <a:lnTo>
                  <a:pt x="27800" y="51521"/>
                </a:lnTo>
                <a:lnTo>
                  <a:pt x="26675" y="53271"/>
                </a:lnTo>
                <a:lnTo>
                  <a:pt x="26175" y="53271"/>
                </a:lnTo>
                <a:lnTo>
                  <a:pt x="24050" y="53021"/>
                </a:lnTo>
                <a:lnTo>
                  <a:pt x="20675" y="51146"/>
                </a:lnTo>
                <a:lnTo>
                  <a:pt x="17175" y="50646"/>
                </a:lnTo>
                <a:lnTo>
                  <a:pt x="13925" y="50771"/>
                </a:lnTo>
                <a:lnTo>
                  <a:pt x="12050" y="50271"/>
                </a:lnTo>
                <a:lnTo>
                  <a:pt x="10800" y="48521"/>
                </a:lnTo>
                <a:lnTo>
                  <a:pt x="10426" y="46271"/>
                </a:lnTo>
                <a:lnTo>
                  <a:pt x="9676" y="42896"/>
                </a:lnTo>
                <a:lnTo>
                  <a:pt x="7926" y="39146"/>
                </a:lnTo>
                <a:lnTo>
                  <a:pt x="6301" y="36396"/>
                </a:lnTo>
                <a:lnTo>
                  <a:pt x="5676" y="33021"/>
                </a:lnTo>
                <a:lnTo>
                  <a:pt x="4426" y="31771"/>
                </a:lnTo>
                <a:lnTo>
                  <a:pt x="3426" y="32396"/>
                </a:lnTo>
                <a:lnTo>
                  <a:pt x="1176" y="29521"/>
                </a:lnTo>
                <a:lnTo>
                  <a:pt x="426" y="28771"/>
                </a:lnTo>
                <a:lnTo>
                  <a:pt x="51" y="28646"/>
                </a:lnTo>
                <a:lnTo>
                  <a:pt x="0" y="28595"/>
                </a:lnTo>
                <a:lnTo>
                  <a:pt x="0" y="0"/>
                </a:lnTo>
                <a:lnTo>
                  <a:pt x="1176" y="1646"/>
                </a:lnTo>
                <a:lnTo>
                  <a:pt x="1926" y="3396"/>
                </a:lnTo>
                <a:lnTo>
                  <a:pt x="3176" y="5396"/>
                </a:lnTo>
                <a:lnTo>
                  <a:pt x="4551" y="7771"/>
                </a:lnTo>
                <a:lnTo>
                  <a:pt x="6801" y="10896"/>
                </a:lnTo>
                <a:lnTo>
                  <a:pt x="7176" y="11896"/>
                </a:lnTo>
                <a:lnTo>
                  <a:pt x="8801" y="12896"/>
                </a:lnTo>
                <a:lnTo>
                  <a:pt x="8551" y="12771"/>
                </a:lnTo>
                <a:lnTo>
                  <a:pt x="9801" y="14896"/>
                </a:lnTo>
                <a:lnTo>
                  <a:pt x="12550" y="19646"/>
                </a:lnTo>
                <a:lnTo>
                  <a:pt x="14925" y="23646"/>
                </a:lnTo>
                <a:lnTo>
                  <a:pt x="15050" y="24146"/>
                </a:lnTo>
                <a:lnTo>
                  <a:pt x="14300" y="24896"/>
                </a:lnTo>
                <a:lnTo>
                  <a:pt x="15175" y="25646"/>
                </a:lnTo>
                <a:lnTo>
                  <a:pt x="18925" y="26396"/>
                </a:lnTo>
                <a:lnTo>
                  <a:pt x="22800" y="28771"/>
                </a:lnTo>
                <a:lnTo>
                  <a:pt x="24550" y="30271"/>
                </a:lnTo>
                <a:lnTo>
                  <a:pt x="26300" y="31396"/>
                </a:lnTo>
                <a:lnTo>
                  <a:pt x="27675" y="32146"/>
                </a:lnTo>
                <a:lnTo>
                  <a:pt x="29175" y="34146"/>
                </a:lnTo>
                <a:lnTo>
                  <a:pt x="31800" y="36271"/>
                </a:lnTo>
                <a:lnTo>
                  <a:pt x="33675" y="38146"/>
                </a:lnTo>
                <a:lnTo>
                  <a:pt x="34175" y="39271"/>
                </a:lnTo>
                <a:lnTo>
                  <a:pt x="33550" y="40521"/>
                </a:lnTo>
                <a:lnTo>
                  <a:pt x="32300" y="41646"/>
                </a:lnTo>
                <a:lnTo>
                  <a:pt x="31925" y="43521"/>
                </a:lnTo>
                <a:lnTo>
                  <a:pt x="34050" y="43521"/>
                </a:lnTo>
                <a:lnTo>
                  <a:pt x="34672" y="43895"/>
                </a:lnTo>
                <a:close/>
              </a:path>
            </a:pathLst>
          </a:custGeom>
          <a:effectLst>
            <a:outerShdw blurRad="63500" sx="102000" sy="102000" algn="ctr" rotWithShape="0">
              <a:prstClr val="black">
                <a:alpha val="40000"/>
              </a:prstClr>
            </a:outerShdw>
          </a:effectLst>
        </p:spPr>
      </p:pic>
      <p:pic>
        <p:nvPicPr>
          <p:cNvPr id="5" name="图片 4"/>
          <p:cNvPicPr>
            <a:picLocks noChangeAspect="1"/>
          </p:cNvPicPr>
          <p:nvPr/>
        </p:nvPicPr>
        <p:blipFill>
          <a:blip r:embed="rId1"/>
          <a:srcRect t="4634" r="74055" b="39890"/>
          <a:stretch>
            <a:fillRect/>
          </a:stretch>
        </p:blipFill>
        <p:spPr>
          <a:xfrm rot="10800000">
            <a:off x="9637395" y="2970530"/>
            <a:ext cx="2554605" cy="3887470"/>
          </a:xfrm>
          <a:custGeom>
            <a:avLst/>
            <a:gdLst/>
            <a:ahLst/>
            <a:cxnLst>
              <a:cxn ang="3">
                <a:pos x="hc" y="t"/>
              </a:cxn>
              <a:cxn ang="cd2">
                <a:pos x="l" y="vc"/>
              </a:cxn>
              <a:cxn ang="cd4">
                <a:pos x="hc" y="b"/>
              </a:cxn>
              <a:cxn ang="0">
                <a:pos x="r" y="vc"/>
              </a:cxn>
            </a:cxnLst>
            <a:rect l="l" t="t" r="r" b="b"/>
            <a:pathLst>
              <a:path w="35018" h="53271">
                <a:moveTo>
                  <a:pt x="34672" y="43895"/>
                </a:moveTo>
                <a:lnTo>
                  <a:pt x="34800" y="44150"/>
                </a:lnTo>
                <a:lnTo>
                  <a:pt x="34927" y="44404"/>
                </a:lnTo>
                <a:lnTo>
                  <a:pt x="35018" y="44769"/>
                </a:lnTo>
                <a:lnTo>
                  <a:pt x="34443" y="44896"/>
                </a:lnTo>
                <a:lnTo>
                  <a:pt x="33425" y="44896"/>
                </a:lnTo>
                <a:lnTo>
                  <a:pt x="32550" y="45396"/>
                </a:lnTo>
                <a:lnTo>
                  <a:pt x="32800" y="46271"/>
                </a:lnTo>
                <a:lnTo>
                  <a:pt x="32646" y="46579"/>
                </a:lnTo>
                <a:lnTo>
                  <a:pt x="31671" y="47095"/>
                </a:lnTo>
                <a:lnTo>
                  <a:pt x="30175" y="47646"/>
                </a:lnTo>
                <a:lnTo>
                  <a:pt x="29050" y="48896"/>
                </a:lnTo>
                <a:lnTo>
                  <a:pt x="27800" y="51396"/>
                </a:lnTo>
                <a:lnTo>
                  <a:pt x="27800" y="51521"/>
                </a:lnTo>
                <a:lnTo>
                  <a:pt x="26675" y="53271"/>
                </a:lnTo>
                <a:lnTo>
                  <a:pt x="26175" y="53271"/>
                </a:lnTo>
                <a:lnTo>
                  <a:pt x="24050" y="53021"/>
                </a:lnTo>
                <a:lnTo>
                  <a:pt x="20675" y="51146"/>
                </a:lnTo>
                <a:lnTo>
                  <a:pt x="17175" y="50646"/>
                </a:lnTo>
                <a:lnTo>
                  <a:pt x="13925" y="50771"/>
                </a:lnTo>
                <a:lnTo>
                  <a:pt x="12050" y="50271"/>
                </a:lnTo>
                <a:lnTo>
                  <a:pt x="10800" y="48521"/>
                </a:lnTo>
                <a:lnTo>
                  <a:pt x="10426" y="46271"/>
                </a:lnTo>
                <a:lnTo>
                  <a:pt x="9676" y="42896"/>
                </a:lnTo>
                <a:lnTo>
                  <a:pt x="7926" y="39146"/>
                </a:lnTo>
                <a:lnTo>
                  <a:pt x="6301" y="36396"/>
                </a:lnTo>
                <a:lnTo>
                  <a:pt x="5676" y="33021"/>
                </a:lnTo>
                <a:lnTo>
                  <a:pt x="4426" y="31771"/>
                </a:lnTo>
                <a:lnTo>
                  <a:pt x="3426" y="32396"/>
                </a:lnTo>
                <a:lnTo>
                  <a:pt x="1176" y="29521"/>
                </a:lnTo>
                <a:lnTo>
                  <a:pt x="426" y="28771"/>
                </a:lnTo>
                <a:lnTo>
                  <a:pt x="51" y="28646"/>
                </a:lnTo>
                <a:lnTo>
                  <a:pt x="0" y="28595"/>
                </a:lnTo>
                <a:lnTo>
                  <a:pt x="0" y="0"/>
                </a:lnTo>
                <a:lnTo>
                  <a:pt x="1176" y="1646"/>
                </a:lnTo>
                <a:lnTo>
                  <a:pt x="1926" y="3396"/>
                </a:lnTo>
                <a:lnTo>
                  <a:pt x="3176" y="5396"/>
                </a:lnTo>
                <a:lnTo>
                  <a:pt x="4551" y="7771"/>
                </a:lnTo>
                <a:lnTo>
                  <a:pt x="6801" y="10896"/>
                </a:lnTo>
                <a:lnTo>
                  <a:pt x="7176" y="11896"/>
                </a:lnTo>
                <a:lnTo>
                  <a:pt x="8801" y="12896"/>
                </a:lnTo>
                <a:lnTo>
                  <a:pt x="8551" y="12771"/>
                </a:lnTo>
                <a:lnTo>
                  <a:pt x="9801" y="14896"/>
                </a:lnTo>
                <a:lnTo>
                  <a:pt x="12550" y="19646"/>
                </a:lnTo>
                <a:lnTo>
                  <a:pt x="14925" y="23646"/>
                </a:lnTo>
                <a:lnTo>
                  <a:pt x="15050" y="24146"/>
                </a:lnTo>
                <a:lnTo>
                  <a:pt x="14300" y="24896"/>
                </a:lnTo>
                <a:lnTo>
                  <a:pt x="15175" y="25646"/>
                </a:lnTo>
                <a:lnTo>
                  <a:pt x="18925" y="26396"/>
                </a:lnTo>
                <a:lnTo>
                  <a:pt x="22800" y="28771"/>
                </a:lnTo>
                <a:lnTo>
                  <a:pt x="24550" y="30271"/>
                </a:lnTo>
                <a:lnTo>
                  <a:pt x="26300" y="31396"/>
                </a:lnTo>
                <a:lnTo>
                  <a:pt x="27675" y="32146"/>
                </a:lnTo>
                <a:lnTo>
                  <a:pt x="29175" y="34146"/>
                </a:lnTo>
                <a:lnTo>
                  <a:pt x="31800" y="36271"/>
                </a:lnTo>
                <a:lnTo>
                  <a:pt x="33675" y="38146"/>
                </a:lnTo>
                <a:lnTo>
                  <a:pt x="34175" y="39271"/>
                </a:lnTo>
                <a:lnTo>
                  <a:pt x="33550" y="40521"/>
                </a:lnTo>
                <a:lnTo>
                  <a:pt x="32300" y="41646"/>
                </a:lnTo>
                <a:lnTo>
                  <a:pt x="31925" y="43521"/>
                </a:lnTo>
                <a:lnTo>
                  <a:pt x="34050" y="43521"/>
                </a:lnTo>
                <a:lnTo>
                  <a:pt x="34672" y="43895"/>
                </a:lnTo>
                <a:close/>
              </a:path>
            </a:pathLst>
          </a:custGeom>
          <a:effectLst>
            <a:outerShdw blurRad="63500" sx="102000" sy="102000" algn="ctr" rotWithShape="0">
              <a:prstClr val="black">
                <a:alpha val="40000"/>
              </a:prstClr>
            </a:outerShdw>
          </a:effectLst>
        </p:spPr>
      </p:pic>
    </p:spTree>
    <p:custDataLst>
      <p:tags r:id="rId2"/>
    </p:custDataLst>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矩形标注 1"/>
          <p:cNvSpPr/>
          <p:nvPr/>
        </p:nvSpPr>
        <p:spPr>
          <a:xfrm>
            <a:off x="4182110" y="1859915"/>
            <a:ext cx="3827780" cy="3139440"/>
          </a:xfrm>
          <a:prstGeom prst="wedgeRectCallout">
            <a:avLst>
              <a:gd name="adj1" fmla="val -77057"/>
              <a:gd name="adj2" fmla="val 12479"/>
            </a:avLst>
          </a:prstGeom>
          <a:solidFill>
            <a:srgbClr val="F4F4F4"/>
          </a:solidFill>
          <a:ln>
            <a:noFill/>
          </a:ln>
          <a:effectLst>
            <a:outerShdw blurRad="50800" dist="762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平行四边形 2"/>
          <p:cNvSpPr/>
          <p:nvPr/>
        </p:nvSpPr>
        <p:spPr>
          <a:xfrm>
            <a:off x="6014085" y="1270"/>
            <a:ext cx="4713605" cy="6856730"/>
          </a:xfrm>
          <a:prstGeom prst="parallelogram">
            <a:avLst>
              <a:gd name="adj" fmla="val 41573"/>
            </a:avLst>
          </a:prstGeom>
          <a:solidFill>
            <a:srgbClr val="A4B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F8E4B7"/>
              </a:solidFill>
            </a:endParaRPr>
          </a:p>
        </p:txBody>
      </p:sp>
      <p:grpSp>
        <p:nvGrpSpPr>
          <p:cNvPr id="8" name="组合 7"/>
          <p:cNvGrpSpPr/>
          <p:nvPr/>
        </p:nvGrpSpPr>
        <p:grpSpPr>
          <a:xfrm>
            <a:off x="5857240" y="5393690"/>
            <a:ext cx="5604510" cy="1464310"/>
            <a:chOff x="3776" y="7180"/>
            <a:chExt cx="13860" cy="3620"/>
          </a:xfrm>
        </p:grpSpPr>
        <p:pic>
          <p:nvPicPr>
            <p:cNvPr id="18" name="图片 17"/>
            <p:cNvPicPr>
              <a:picLocks noChangeAspect="1"/>
            </p:cNvPicPr>
            <p:nvPr/>
          </p:nvPicPr>
          <p:blipFill>
            <a:blip r:embed="rId1"/>
            <a:srcRect l="72962" t="66719" r="9921"/>
            <a:stretch>
              <a:fillRect/>
            </a:stretch>
          </p:blipFill>
          <p:spPr>
            <a:xfrm>
              <a:off x="15020" y="7180"/>
              <a:ext cx="2616" cy="3620"/>
            </a:xfrm>
            <a:custGeom>
              <a:avLst/>
              <a:gdLst/>
              <a:ahLst/>
              <a:cxnLst>
                <a:cxn ang="3">
                  <a:pos x="hc" y="t"/>
                </a:cxn>
                <a:cxn ang="cd2">
                  <a:pos x="l" y="vc"/>
                </a:cxn>
                <a:cxn ang="cd4">
                  <a:pos x="hc" y="b"/>
                </a:cxn>
                <a:cxn ang="0">
                  <a:pos x="r" y="vc"/>
                </a:cxn>
              </a:cxnLst>
              <a:rect l="l" t="t" r="r" b="b"/>
              <a:pathLst>
                <a:path w="25044" h="34644">
                  <a:moveTo>
                    <a:pt x="295" y="34349"/>
                  </a:moveTo>
                  <a:lnTo>
                    <a:pt x="595" y="32249"/>
                  </a:lnTo>
                  <a:lnTo>
                    <a:pt x="2095" y="30299"/>
                  </a:lnTo>
                  <a:lnTo>
                    <a:pt x="4045" y="28949"/>
                  </a:lnTo>
                  <a:lnTo>
                    <a:pt x="5245" y="28349"/>
                  </a:lnTo>
                  <a:lnTo>
                    <a:pt x="5545" y="27149"/>
                  </a:lnTo>
                  <a:lnTo>
                    <a:pt x="5245" y="25799"/>
                  </a:lnTo>
                  <a:lnTo>
                    <a:pt x="4195" y="22350"/>
                  </a:lnTo>
                  <a:lnTo>
                    <a:pt x="3295" y="18300"/>
                  </a:lnTo>
                  <a:lnTo>
                    <a:pt x="3145" y="13500"/>
                  </a:lnTo>
                  <a:lnTo>
                    <a:pt x="3595" y="12150"/>
                  </a:lnTo>
                  <a:lnTo>
                    <a:pt x="5245" y="10800"/>
                  </a:lnTo>
                  <a:lnTo>
                    <a:pt x="5845" y="9000"/>
                  </a:lnTo>
                  <a:lnTo>
                    <a:pt x="6595" y="4650"/>
                  </a:lnTo>
                  <a:lnTo>
                    <a:pt x="7345" y="3450"/>
                  </a:lnTo>
                  <a:lnTo>
                    <a:pt x="8845" y="3450"/>
                  </a:lnTo>
                  <a:lnTo>
                    <a:pt x="9895" y="2100"/>
                  </a:lnTo>
                  <a:lnTo>
                    <a:pt x="10645" y="1200"/>
                  </a:lnTo>
                  <a:lnTo>
                    <a:pt x="11695" y="1050"/>
                  </a:lnTo>
                  <a:lnTo>
                    <a:pt x="12745" y="1350"/>
                  </a:lnTo>
                  <a:lnTo>
                    <a:pt x="13795" y="1350"/>
                  </a:lnTo>
                  <a:lnTo>
                    <a:pt x="14545" y="1050"/>
                  </a:lnTo>
                  <a:lnTo>
                    <a:pt x="15445" y="300"/>
                  </a:lnTo>
                  <a:lnTo>
                    <a:pt x="16795" y="300"/>
                  </a:lnTo>
                  <a:lnTo>
                    <a:pt x="18295" y="0"/>
                  </a:lnTo>
                  <a:lnTo>
                    <a:pt x="17995" y="300"/>
                  </a:lnTo>
                  <a:lnTo>
                    <a:pt x="19195" y="1200"/>
                  </a:lnTo>
                  <a:lnTo>
                    <a:pt x="19645" y="2400"/>
                  </a:lnTo>
                  <a:lnTo>
                    <a:pt x="18895" y="2850"/>
                  </a:lnTo>
                  <a:lnTo>
                    <a:pt x="19195" y="3750"/>
                  </a:lnTo>
                  <a:lnTo>
                    <a:pt x="20095" y="3000"/>
                  </a:lnTo>
                  <a:lnTo>
                    <a:pt x="21295" y="3900"/>
                  </a:lnTo>
                  <a:lnTo>
                    <a:pt x="21895" y="5100"/>
                  </a:lnTo>
                  <a:lnTo>
                    <a:pt x="22795" y="6150"/>
                  </a:lnTo>
                  <a:lnTo>
                    <a:pt x="24295" y="7050"/>
                  </a:lnTo>
                  <a:lnTo>
                    <a:pt x="24894" y="7800"/>
                  </a:lnTo>
                  <a:lnTo>
                    <a:pt x="25044" y="8550"/>
                  </a:lnTo>
                  <a:lnTo>
                    <a:pt x="24894" y="10650"/>
                  </a:lnTo>
                  <a:lnTo>
                    <a:pt x="24595" y="13800"/>
                  </a:lnTo>
                  <a:lnTo>
                    <a:pt x="24744" y="15450"/>
                  </a:lnTo>
                  <a:lnTo>
                    <a:pt x="22945" y="18900"/>
                  </a:lnTo>
                  <a:lnTo>
                    <a:pt x="20095" y="24899"/>
                  </a:lnTo>
                  <a:lnTo>
                    <a:pt x="19195" y="25799"/>
                  </a:lnTo>
                  <a:lnTo>
                    <a:pt x="18595" y="28499"/>
                  </a:lnTo>
                  <a:lnTo>
                    <a:pt x="18295" y="29399"/>
                  </a:lnTo>
                  <a:lnTo>
                    <a:pt x="18895" y="31499"/>
                  </a:lnTo>
                  <a:lnTo>
                    <a:pt x="19644" y="34644"/>
                  </a:lnTo>
                  <a:lnTo>
                    <a:pt x="0" y="34644"/>
                  </a:lnTo>
                  <a:lnTo>
                    <a:pt x="295" y="34349"/>
                  </a:lnTo>
                  <a:close/>
                </a:path>
              </a:pathLst>
            </a:custGeom>
          </p:spPr>
        </p:pic>
        <p:sp>
          <p:nvSpPr>
            <p:cNvPr id="17" name="任意多边形 16"/>
            <p:cNvSpPr/>
            <p:nvPr/>
          </p:nvSpPr>
          <p:spPr>
            <a:xfrm>
              <a:off x="3776" y="7309"/>
              <a:ext cx="13118" cy="749"/>
            </a:xfrm>
            <a:custGeom>
              <a:avLst/>
              <a:gdLst>
                <a:gd name="connsiteX0" fmla="*/ 3739 w 12413"/>
                <a:gd name="connsiteY0" fmla="*/ 38 h 771"/>
                <a:gd name="connsiteX1" fmla="*/ 3911 w 12413"/>
                <a:gd name="connsiteY1" fmla="*/ 0 h 771"/>
                <a:gd name="connsiteX2" fmla="*/ 12302 w 12413"/>
                <a:gd name="connsiteY2" fmla="*/ 0 h 771"/>
                <a:gd name="connsiteX3" fmla="*/ 12413 w 12413"/>
                <a:gd name="connsiteY3" fmla="*/ 111 h 771"/>
                <a:gd name="connsiteX4" fmla="*/ 12302 w 12413"/>
                <a:gd name="connsiteY4" fmla="*/ 222 h 771"/>
                <a:gd name="connsiteX5" fmla="*/ 4013 w 12413"/>
                <a:gd name="connsiteY5" fmla="*/ 222 h 771"/>
                <a:gd name="connsiteX6" fmla="*/ 4001 w 12413"/>
                <a:gd name="connsiteY6" fmla="*/ 224 h 771"/>
                <a:gd name="connsiteX7" fmla="*/ 121 w 12413"/>
                <a:gd name="connsiteY7" fmla="*/ 770 h 771"/>
                <a:gd name="connsiteX8" fmla="*/ 108 w 12413"/>
                <a:gd name="connsiteY8" fmla="*/ 771 h 771"/>
                <a:gd name="connsiteX9" fmla="*/ 0 w 12413"/>
                <a:gd name="connsiteY9" fmla="*/ 665 h 771"/>
                <a:gd name="connsiteX10" fmla="*/ 92 w 12413"/>
                <a:gd name="connsiteY10" fmla="*/ 559 h 771"/>
                <a:gd name="connsiteX11" fmla="*/ 3739 w 12413"/>
                <a:gd name="connsiteY11" fmla="*/ 38 h 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3" h="771">
                  <a:moveTo>
                    <a:pt x="3739" y="38"/>
                  </a:moveTo>
                  <a:cubicBezTo>
                    <a:pt x="3757" y="18"/>
                    <a:pt x="3886" y="-1"/>
                    <a:pt x="3911" y="0"/>
                  </a:cubicBezTo>
                  <a:lnTo>
                    <a:pt x="12302" y="0"/>
                  </a:lnTo>
                  <a:cubicBezTo>
                    <a:pt x="12364" y="-2"/>
                    <a:pt x="12414" y="55"/>
                    <a:pt x="12413" y="111"/>
                  </a:cubicBezTo>
                  <a:cubicBezTo>
                    <a:pt x="12415" y="173"/>
                    <a:pt x="12358" y="224"/>
                    <a:pt x="12302" y="222"/>
                  </a:cubicBezTo>
                  <a:lnTo>
                    <a:pt x="4013" y="222"/>
                  </a:lnTo>
                  <a:cubicBezTo>
                    <a:pt x="4013" y="222"/>
                    <a:pt x="4001" y="225"/>
                    <a:pt x="4001" y="224"/>
                  </a:cubicBezTo>
                  <a:lnTo>
                    <a:pt x="121" y="770"/>
                  </a:lnTo>
                  <a:cubicBezTo>
                    <a:pt x="116" y="770"/>
                    <a:pt x="108" y="771"/>
                    <a:pt x="108" y="771"/>
                  </a:cubicBezTo>
                  <a:cubicBezTo>
                    <a:pt x="49" y="773"/>
                    <a:pt x="-1" y="720"/>
                    <a:pt x="0" y="665"/>
                  </a:cubicBezTo>
                  <a:cubicBezTo>
                    <a:pt x="-2" y="612"/>
                    <a:pt x="43" y="564"/>
                    <a:pt x="92" y="559"/>
                  </a:cubicBezTo>
                  <a:lnTo>
                    <a:pt x="3739" y="38"/>
                  </a:lnTo>
                  <a:close/>
                </a:path>
              </a:pathLst>
            </a:custGeom>
            <a:solidFill>
              <a:srgbClr val="AA3A3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grpSp>
        <p:nvGrpSpPr>
          <p:cNvPr id="27" name="组合 26"/>
          <p:cNvGrpSpPr/>
          <p:nvPr/>
        </p:nvGrpSpPr>
        <p:grpSpPr>
          <a:xfrm>
            <a:off x="0" y="635"/>
            <a:ext cx="2995930" cy="4558665"/>
            <a:chOff x="0" y="0"/>
            <a:chExt cx="4974" cy="7568"/>
          </a:xfrm>
        </p:grpSpPr>
        <p:sp>
          <p:nvSpPr>
            <p:cNvPr id="26" name="直角三角形 25"/>
            <p:cNvSpPr/>
            <p:nvPr/>
          </p:nvSpPr>
          <p:spPr>
            <a:xfrm rot="720000" flipV="1">
              <a:off x="4409" y="6139"/>
              <a:ext cx="363" cy="119"/>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1" name="图片 20"/>
            <p:cNvPicPr>
              <a:picLocks noChangeAspect="1"/>
            </p:cNvPicPr>
            <p:nvPr/>
          </p:nvPicPr>
          <p:blipFill>
            <a:blip r:embed="rId1"/>
            <a:srcRect t="4634" r="74055" b="39890"/>
            <a:stretch>
              <a:fillRect/>
            </a:stretch>
          </p:blipFill>
          <p:spPr>
            <a:xfrm>
              <a:off x="0" y="0"/>
              <a:ext cx="4974" cy="7568"/>
            </a:xfrm>
            <a:custGeom>
              <a:avLst/>
              <a:gdLst/>
              <a:ahLst/>
              <a:cxnLst>
                <a:cxn ang="3">
                  <a:pos x="hc" y="t"/>
                </a:cxn>
                <a:cxn ang="cd2">
                  <a:pos x="l" y="vc"/>
                </a:cxn>
                <a:cxn ang="cd4">
                  <a:pos x="hc" y="b"/>
                </a:cxn>
                <a:cxn ang="0">
                  <a:pos x="r" y="vc"/>
                </a:cxn>
              </a:cxnLst>
              <a:rect l="l" t="t" r="r" b="b"/>
              <a:pathLst>
                <a:path w="35018" h="53271">
                  <a:moveTo>
                    <a:pt x="34672" y="43895"/>
                  </a:moveTo>
                  <a:lnTo>
                    <a:pt x="34800" y="44150"/>
                  </a:lnTo>
                  <a:lnTo>
                    <a:pt x="34927" y="44404"/>
                  </a:lnTo>
                  <a:lnTo>
                    <a:pt x="35018" y="44769"/>
                  </a:lnTo>
                  <a:lnTo>
                    <a:pt x="34443" y="44896"/>
                  </a:lnTo>
                  <a:lnTo>
                    <a:pt x="33425" y="44896"/>
                  </a:lnTo>
                  <a:lnTo>
                    <a:pt x="32550" y="45396"/>
                  </a:lnTo>
                  <a:lnTo>
                    <a:pt x="32800" y="46271"/>
                  </a:lnTo>
                  <a:lnTo>
                    <a:pt x="32646" y="46579"/>
                  </a:lnTo>
                  <a:lnTo>
                    <a:pt x="31671" y="47095"/>
                  </a:lnTo>
                  <a:lnTo>
                    <a:pt x="30175" y="47646"/>
                  </a:lnTo>
                  <a:lnTo>
                    <a:pt x="29050" y="48896"/>
                  </a:lnTo>
                  <a:lnTo>
                    <a:pt x="27800" y="51396"/>
                  </a:lnTo>
                  <a:lnTo>
                    <a:pt x="27800" y="51521"/>
                  </a:lnTo>
                  <a:lnTo>
                    <a:pt x="26675" y="53271"/>
                  </a:lnTo>
                  <a:lnTo>
                    <a:pt x="26175" y="53271"/>
                  </a:lnTo>
                  <a:lnTo>
                    <a:pt x="24050" y="53021"/>
                  </a:lnTo>
                  <a:lnTo>
                    <a:pt x="20675" y="51146"/>
                  </a:lnTo>
                  <a:lnTo>
                    <a:pt x="17175" y="50646"/>
                  </a:lnTo>
                  <a:lnTo>
                    <a:pt x="13925" y="50771"/>
                  </a:lnTo>
                  <a:lnTo>
                    <a:pt x="12050" y="50271"/>
                  </a:lnTo>
                  <a:lnTo>
                    <a:pt x="10800" y="48521"/>
                  </a:lnTo>
                  <a:lnTo>
                    <a:pt x="10426" y="46271"/>
                  </a:lnTo>
                  <a:lnTo>
                    <a:pt x="9676" y="42896"/>
                  </a:lnTo>
                  <a:lnTo>
                    <a:pt x="7926" y="39146"/>
                  </a:lnTo>
                  <a:lnTo>
                    <a:pt x="6301" y="36396"/>
                  </a:lnTo>
                  <a:lnTo>
                    <a:pt x="5676" y="33021"/>
                  </a:lnTo>
                  <a:lnTo>
                    <a:pt x="4426" y="31771"/>
                  </a:lnTo>
                  <a:lnTo>
                    <a:pt x="3426" y="32396"/>
                  </a:lnTo>
                  <a:lnTo>
                    <a:pt x="1176" y="29521"/>
                  </a:lnTo>
                  <a:lnTo>
                    <a:pt x="426" y="28771"/>
                  </a:lnTo>
                  <a:lnTo>
                    <a:pt x="51" y="28646"/>
                  </a:lnTo>
                  <a:lnTo>
                    <a:pt x="0" y="28595"/>
                  </a:lnTo>
                  <a:lnTo>
                    <a:pt x="0" y="0"/>
                  </a:lnTo>
                  <a:lnTo>
                    <a:pt x="1176" y="1646"/>
                  </a:lnTo>
                  <a:lnTo>
                    <a:pt x="1926" y="3396"/>
                  </a:lnTo>
                  <a:lnTo>
                    <a:pt x="3176" y="5396"/>
                  </a:lnTo>
                  <a:lnTo>
                    <a:pt x="4551" y="7771"/>
                  </a:lnTo>
                  <a:lnTo>
                    <a:pt x="6801" y="10896"/>
                  </a:lnTo>
                  <a:lnTo>
                    <a:pt x="7176" y="11896"/>
                  </a:lnTo>
                  <a:lnTo>
                    <a:pt x="8801" y="12896"/>
                  </a:lnTo>
                  <a:lnTo>
                    <a:pt x="8551" y="12771"/>
                  </a:lnTo>
                  <a:lnTo>
                    <a:pt x="9801" y="14896"/>
                  </a:lnTo>
                  <a:lnTo>
                    <a:pt x="12550" y="19646"/>
                  </a:lnTo>
                  <a:lnTo>
                    <a:pt x="14925" y="23646"/>
                  </a:lnTo>
                  <a:lnTo>
                    <a:pt x="15050" y="24146"/>
                  </a:lnTo>
                  <a:lnTo>
                    <a:pt x="14300" y="24896"/>
                  </a:lnTo>
                  <a:lnTo>
                    <a:pt x="15175" y="25646"/>
                  </a:lnTo>
                  <a:lnTo>
                    <a:pt x="18925" y="26396"/>
                  </a:lnTo>
                  <a:lnTo>
                    <a:pt x="22800" y="28771"/>
                  </a:lnTo>
                  <a:lnTo>
                    <a:pt x="24550" y="30271"/>
                  </a:lnTo>
                  <a:lnTo>
                    <a:pt x="26300" y="31396"/>
                  </a:lnTo>
                  <a:lnTo>
                    <a:pt x="27675" y="32146"/>
                  </a:lnTo>
                  <a:lnTo>
                    <a:pt x="29175" y="34146"/>
                  </a:lnTo>
                  <a:lnTo>
                    <a:pt x="31800" y="36271"/>
                  </a:lnTo>
                  <a:lnTo>
                    <a:pt x="33675" y="38146"/>
                  </a:lnTo>
                  <a:lnTo>
                    <a:pt x="34175" y="39271"/>
                  </a:lnTo>
                  <a:lnTo>
                    <a:pt x="33550" y="40521"/>
                  </a:lnTo>
                  <a:lnTo>
                    <a:pt x="32300" y="41646"/>
                  </a:lnTo>
                  <a:lnTo>
                    <a:pt x="31925" y="43521"/>
                  </a:lnTo>
                  <a:lnTo>
                    <a:pt x="34050" y="43521"/>
                  </a:lnTo>
                  <a:lnTo>
                    <a:pt x="34672" y="43895"/>
                  </a:lnTo>
                  <a:close/>
                </a:path>
              </a:pathLst>
            </a:custGeom>
          </p:spPr>
        </p:pic>
      </p:grpSp>
      <p:sp>
        <p:nvSpPr>
          <p:cNvPr id="32" name="文本框 31"/>
          <p:cNvSpPr txBox="1"/>
          <p:nvPr/>
        </p:nvSpPr>
        <p:spPr>
          <a:xfrm>
            <a:off x="4293235" y="1998980"/>
            <a:ext cx="3604895" cy="2861310"/>
          </a:xfrm>
          <a:prstGeom prst="rect">
            <a:avLst/>
          </a:prstGeom>
          <a:noFill/>
        </p:spPr>
        <p:txBody>
          <a:bodyPr wrap="square" rtlCol="0">
            <a:spAutoFit/>
          </a:bodyPr>
          <a:p>
            <a:pPr algn="ctr"/>
            <a:r>
              <a:rPr lang="en-US" altLang="zh-CN" sz="6000">
                <a:ln w="0">
                  <a:solidFill>
                    <a:schemeClr val="bg1"/>
                  </a:solidFill>
                </a:ln>
                <a:solidFill>
                  <a:schemeClr val="tx1">
                    <a:lumMod val="75000"/>
                    <a:lumOff val="25000"/>
                  </a:schemeClr>
                </a:solidFill>
                <a:effectLst/>
                <a:latin typeface="Impact" panose="020B0806030902050204" charset="0"/>
                <a:cs typeface="Impact" panose="020B0806030902050204" charset="0"/>
              </a:rPr>
              <a:t>THANK YOU </a:t>
            </a:r>
            <a:endParaRPr lang="en-US" altLang="zh-CN" sz="6000">
              <a:ln w="0">
                <a:solidFill>
                  <a:schemeClr val="bg1"/>
                </a:solidFill>
              </a:ln>
              <a:solidFill>
                <a:schemeClr val="tx1">
                  <a:lumMod val="75000"/>
                  <a:lumOff val="25000"/>
                </a:schemeClr>
              </a:solidFill>
              <a:effectLst/>
              <a:latin typeface="Impact" panose="020B0806030902050204" charset="0"/>
              <a:cs typeface="Impact" panose="020B0806030902050204" charset="0"/>
            </a:endParaRPr>
          </a:p>
          <a:p>
            <a:pPr algn="ctr"/>
            <a:r>
              <a:rPr lang="en-US" altLang="zh-CN" sz="6000">
                <a:ln w="0">
                  <a:solidFill>
                    <a:schemeClr val="bg1"/>
                  </a:solidFill>
                </a:ln>
                <a:solidFill>
                  <a:schemeClr val="tx1">
                    <a:lumMod val="75000"/>
                    <a:lumOff val="25000"/>
                  </a:schemeClr>
                </a:solidFill>
                <a:effectLst/>
                <a:latin typeface="Impact" panose="020B0806030902050204" charset="0"/>
                <a:cs typeface="Impact" panose="020B0806030902050204" charset="0"/>
              </a:rPr>
              <a:t>FOR </a:t>
            </a:r>
            <a:endParaRPr lang="en-US" altLang="zh-CN" sz="6000">
              <a:ln w="0">
                <a:solidFill>
                  <a:schemeClr val="bg1"/>
                </a:solidFill>
              </a:ln>
              <a:solidFill>
                <a:schemeClr val="tx1">
                  <a:lumMod val="75000"/>
                  <a:lumOff val="25000"/>
                </a:schemeClr>
              </a:solidFill>
              <a:effectLst/>
              <a:latin typeface="Impact" panose="020B0806030902050204" charset="0"/>
              <a:cs typeface="Impact" panose="020B0806030902050204" charset="0"/>
            </a:endParaRPr>
          </a:p>
          <a:p>
            <a:pPr algn="ctr"/>
            <a:r>
              <a:rPr lang="en-US" altLang="zh-CN" sz="6000">
                <a:ln w="0">
                  <a:solidFill>
                    <a:schemeClr val="bg1"/>
                  </a:solidFill>
                </a:ln>
                <a:solidFill>
                  <a:schemeClr val="tx1">
                    <a:lumMod val="75000"/>
                    <a:lumOff val="25000"/>
                  </a:schemeClr>
                </a:solidFill>
                <a:effectLst/>
                <a:latin typeface="Impact" panose="020B0806030902050204" charset="0"/>
                <a:cs typeface="Impact" panose="020B0806030902050204" charset="0"/>
              </a:rPr>
              <a:t>LISTENING </a:t>
            </a:r>
            <a:endParaRPr lang="en-US" altLang="zh-CN" sz="6000">
              <a:ln w="0">
                <a:solidFill>
                  <a:schemeClr val="bg1"/>
                </a:solidFill>
              </a:ln>
              <a:solidFill>
                <a:schemeClr val="tx1">
                  <a:lumMod val="75000"/>
                  <a:lumOff val="25000"/>
                </a:schemeClr>
              </a:solidFill>
              <a:effectLst/>
              <a:latin typeface="Impact" panose="020B0806030902050204" charset="0"/>
              <a:cs typeface="Impact" panose="020B0806030902050204" charset="0"/>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平行四边形 1"/>
          <p:cNvSpPr/>
          <p:nvPr/>
        </p:nvSpPr>
        <p:spPr>
          <a:xfrm>
            <a:off x="988060" y="-5715"/>
            <a:ext cx="4713605" cy="6856730"/>
          </a:xfrm>
          <a:prstGeom prst="parallelogram">
            <a:avLst>
              <a:gd name="adj" fmla="val 41573"/>
            </a:avLst>
          </a:prstGeom>
          <a:solidFill>
            <a:srgbClr val="A4B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F8E4B7"/>
              </a:solidFill>
            </a:endParaRPr>
          </a:p>
        </p:txBody>
      </p:sp>
      <p:grpSp>
        <p:nvGrpSpPr>
          <p:cNvPr id="27" name="组合 26"/>
          <p:cNvGrpSpPr/>
          <p:nvPr/>
        </p:nvGrpSpPr>
        <p:grpSpPr>
          <a:xfrm>
            <a:off x="0" y="0"/>
            <a:ext cx="2554605" cy="3887470"/>
            <a:chOff x="0" y="0"/>
            <a:chExt cx="4974" cy="7568"/>
          </a:xfrm>
          <a:effectLst>
            <a:outerShdw blurRad="63500" sx="102000" sy="102000" algn="ctr" rotWithShape="0">
              <a:prstClr val="black">
                <a:alpha val="40000"/>
              </a:prstClr>
            </a:outerShdw>
          </a:effectLst>
        </p:grpSpPr>
        <p:sp>
          <p:nvSpPr>
            <p:cNvPr id="26" name="直角三角形 25"/>
            <p:cNvSpPr/>
            <p:nvPr/>
          </p:nvSpPr>
          <p:spPr>
            <a:xfrm rot="720000" flipV="1">
              <a:off x="4409" y="6139"/>
              <a:ext cx="363" cy="119"/>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1" name="图片 20"/>
            <p:cNvPicPr>
              <a:picLocks noChangeAspect="1"/>
            </p:cNvPicPr>
            <p:nvPr/>
          </p:nvPicPr>
          <p:blipFill>
            <a:blip r:embed="rId1"/>
            <a:srcRect t="4634" r="74055" b="39890"/>
            <a:stretch>
              <a:fillRect/>
            </a:stretch>
          </p:blipFill>
          <p:spPr>
            <a:xfrm>
              <a:off x="0" y="0"/>
              <a:ext cx="4974" cy="7568"/>
            </a:xfrm>
            <a:custGeom>
              <a:avLst/>
              <a:gdLst/>
              <a:ahLst/>
              <a:cxnLst>
                <a:cxn ang="3">
                  <a:pos x="hc" y="t"/>
                </a:cxn>
                <a:cxn ang="cd2">
                  <a:pos x="l" y="vc"/>
                </a:cxn>
                <a:cxn ang="cd4">
                  <a:pos x="hc" y="b"/>
                </a:cxn>
                <a:cxn ang="0">
                  <a:pos x="r" y="vc"/>
                </a:cxn>
              </a:cxnLst>
              <a:rect l="l" t="t" r="r" b="b"/>
              <a:pathLst>
                <a:path w="35018" h="53271">
                  <a:moveTo>
                    <a:pt x="34672" y="43895"/>
                  </a:moveTo>
                  <a:lnTo>
                    <a:pt x="34800" y="44150"/>
                  </a:lnTo>
                  <a:lnTo>
                    <a:pt x="34927" y="44404"/>
                  </a:lnTo>
                  <a:lnTo>
                    <a:pt x="35018" y="44769"/>
                  </a:lnTo>
                  <a:lnTo>
                    <a:pt x="34443" y="44896"/>
                  </a:lnTo>
                  <a:lnTo>
                    <a:pt x="33425" y="44896"/>
                  </a:lnTo>
                  <a:lnTo>
                    <a:pt x="32550" y="45396"/>
                  </a:lnTo>
                  <a:lnTo>
                    <a:pt x="32800" y="46271"/>
                  </a:lnTo>
                  <a:lnTo>
                    <a:pt x="32646" y="46579"/>
                  </a:lnTo>
                  <a:lnTo>
                    <a:pt x="31671" y="47095"/>
                  </a:lnTo>
                  <a:lnTo>
                    <a:pt x="30175" y="47646"/>
                  </a:lnTo>
                  <a:lnTo>
                    <a:pt x="29050" y="48896"/>
                  </a:lnTo>
                  <a:lnTo>
                    <a:pt x="27800" y="51396"/>
                  </a:lnTo>
                  <a:lnTo>
                    <a:pt x="27800" y="51521"/>
                  </a:lnTo>
                  <a:lnTo>
                    <a:pt x="26675" y="53271"/>
                  </a:lnTo>
                  <a:lnTo>
                    <a:pt x="26175" y="53271"/>
                  </a:lnTo>
                  <a:lnTo>
                    <a:pt x="24050" y="53021"/>
                  </a:lnTo>
                  <a:lnTo>
                    <a:pt x="20675" y="51146"/>
                  </a:lnTo>
                  <a:lnTo>
                    <a:pt x="17175" y="50646"/>
                  </a:lnTo>
                  <a:lnTo>
                    <a:pt x="13925" y="50771"/>
                  </a:lnTo>
                  <a:lnTo>
                    <a:pt x="12050" y="50271"/>
                  </a:lnTo>
                  <a:lnTo>
                    <a:pt x="10800" y="48521"/>
                  </a:lnTo>
                  <a:lnTo>
                    <a:pt x="10426" y="46271"/>
                  </a:lnTo>
                  <a:lnTo>
                    <a:pt x="9676" y="42896"/>
                  </a:lnTo>
                  <a:lnTo>
                    <a:pt x="7926" y="39146"/>
                  </a:lnTo>
                  <a:lnTo>
                    <a:pt x="6301" y="36396"/>
                  </a:lnTo>
                  <a:lnTo>
                    <a:pt x="5676" y="33021"/>
                  </a:lnTo>
                  <a:lnTo>
                    <a:pt x="4426" y="31771"/>
                  </a:lnTo>
                  <a:lnTo>
                    <a:pt x="3426" y="32396"/>
                  </a:lnTo>
                  <a:lnTo>
                    <a:pt x="1176" y="29521"/>
                  </a:lnTo>
                  <a:lnTo>
                    <a:pt x="426" y="28771"/>
                  </a:lnTo>
                  <a:lnTo>
                    <a:pt x="51" y="28646"/>
                  </a:lnTo>
                  <a:lnTo>
                    <a:pt x="0" y="28595"/>
                  </a:lnTo>
                  <a:lnTo>
                    <a:pt x="0" y="0"/>
                  </a:lnTo>
                  <a:lnTo>
                    <a:pt x="1176" y="1646"/>
                  </a:lnTo>
                  <a:lnTo>
                    <a:pt x="1926" y="3396"/>
                  </a:lnTo>
                  <a:lnTo>
                    <a:pt x="3176" y="5396"/>
                  </a:lnTo>
                  <a:lnTo>
                    <a:pt x="4551" y="7771"/>
                  </a:lnTo>
                  <a:lnTo>
                    <a:pt x="6801" y="10896"/>
                  </a:lnTo>
                  <a:lnTo>
                    <a:pt x="7176" y="11896"/>
                  </a:lnTo>
                  <a:lnTo>
                    <a:pt x="8801" y="12896"/>
                  </a:lnTo>
                  <a:lnTo>
                    <a:pt x="8551" y="12771"/>
                  </a:lnTo>
                  <a:lnTo>
                    <a:pt x="9801" y="14896"/>
                  </a:lnTo>
                  <a:lnTo>
                    <a:pt x="12550" y="19646"/>
                  </a:lnTo>
                  <a:lnTo>
                    <a:pt x="14925" y="23646"/>
                  </a:lnTo>
                  <a:lnTo>
                    <a:pt x="15050" y="24146"/>
                  </a:lnTo>
                  <a:lnTo>
                    <a:pt x="14300" y="24896"/>
                  </a:lnTo>
                  <a:lnTo>
                    <a:pt x="15175" y="25646"/>
                  </a:lnTo>
                  <a:lnTo>
                    <a:pt x="18925" y="26396"/>
                  </a:lnTo>
                  <a:lnTo>
                    <a:pt x="22800" y="28771"/>
                  </a:lnTo>
                  <a:lnTo>
                    <a:pt x="24550" y="30271"/>
                  </a:lnTo>
                  <a:lnTo>
                    <a:pt x="26300" y="31396"/>
                  </a:lnTo>
                  <a:lnTo>
                    <a:pt x="27675" y="32146"/>
                  </a:lnTo>
                  <a:lnTo>
                    <a:pt x="29175" y="34146"/>
                  </a:lnTo>
                  <a:lnTo>
                    <a:pt x="31800" y="36271"/>
                  </a:lnTo>
                  <a:lnTo>
                    <a:pt x="33675" y="38146"/>
                  </a:lnTo>
                  <a:lnTo>
                    <a:pt x="34175" y="39271"/>
                  </a:lnTo>
                  <a:lnTo>
                    <a:pt x="33550" y="40521"/>
                  </a:lnTo>
                  <a:lnTo>
                    <a:pt x="32300" y="41646"/>
                  </a:lnTo>
                  <a:lnTo>
                    <a:pt x="31925" y="43521"/>
                  </a:lnTo>
                  <a:lnTo>
                    <a:pt x="34050" y="43521"/>
                  </a:lnTo>
                  <a:lnTo>
                    <a:pt x="34672" y="43895"/>
                  </a:lnTo>
                  <a:close/>
                </a:path>
              </a:pathLst>
            </a:custGeom>
          </p:spPr>
        </p:pic>
      </p:grpSp>
      <p:sp>
        <p:nvSpPr>
          <p:cNvPr id="32" name="文本框 31"/>
          <p:cNvSpPr txBox="1"/>
          <p:nvPr/>
        </p:nvSpPr>
        <p:spPr>
          <a:xfrm>
            <a:off x="400685" y="3969385"/>
            <a:ext cx="2952115" cy="1753235"/>
          </a:xfrm>
          <a:prstGeom prst="rect">
            <a:avLst/>
          </a:prstGeom>
          <a:noFill/>
        </p:spPr>
        <p:txBody>
          <a:bodyPr wrap="none" rtlCol="0">
            <a:spAutoFit/>
          </a:bodyPr>
          <a:p>
            <a:r>
              <a:rPr lang="en-US" altLang="zh-CN" sz="5400">
                <a:ln w="0">
                  <a:solidFill>
                    <a:schemeClr val="bg1"/>
                  </a:solidFill>
                </a:ln>
                <a:solidFill>
                  <a:srgbClr val="AA3A3A"/>
                </a:solidFill>
                <a:effectLst/>
                <a:latin typeface="Impact" panose="020B0806030902050204" charset="0"/>
                <a:cs typeface="Impact" panose="020B0806030902050204" charset="0"/>
              </a:rPr>
              <a:t>THE</a:t>
            </a:r>
            <a:endParaRPr lang="en-US" altLang="zh-CN" sz="5400">
              <a:ln w="0">
                <a:solidFill>
                  <a:schemeClr val="bg1"/>
                </a:solidFill>
              </a:ln>
              <a:solidFill>
                <a:srgbClr val="AA3A3A"/>
              </a:solidFill>
              <a:effectLst/>
              <a:latin typeface="Impact" panose="020B0806030902050204" charset="0"/>
              <a:cs typeface="Impact" panose="020B0806030902050204" charset="0"/>
            </a:endParaRPr>
          </a:p>
          <a:p>
            <a:r>
              <a:rPr lang="en-US" altLang="zh-CN" sz="5400">
                <a:ln w="0">
                  <a:solidFill>
                    <a:schemeClr val="bg1"/>
                  </a:solidFill>
                </a:ln>
                <a:solidFill>
                  <a:srgbClr val="AA3A3A"/>
                </a:solidFill>
                <a:effectLst/>
                <a:latin typeface="Impact" panose="020B0806030902050204" charset="0"/>
                <a:cs typeface="Impact" panose="020B0806030902050204" charset="0"/>
              </a:rPr>
              <a:t>CONTENTS</a:t>
            </a:r>
            <a:endParaRPr lang="en-US" altLang="zh-CN" sz="5400">
              <a:ln w="0">
                <a:solidFill>
                  <a:schemeClr val="bg1"/>
                </a:solidFill>
              </a:ln>
              <a:solidFill>
                <a:srgbClr val="AA3A3A"/>
              </a:solidFill>
              <a:effectLst/>
              <a:latin typeface="Impact" panose="020B0806030902050204" charset="0"/>
              <a:cs typeface="Impact" panose="020B0806030902050204" charset="0"/>
            </a:endParaRPr>
          </a:p>
        </p:txBody>
      </p:sp>
      <p:grpSp>
        <p:nvGrpSpPr>
          <p:cNvPr id="35" name="组合 34"/>
          <p:cNvGrpSpPr/>
          <p:nvPr>
            <p:custDataLst>
              <p:tags r:id="rId2"/>
            </p:custDataLst>
          </p:nvPr>
        </p:nvGrpSpPr>
        <p:grpSpPr>
          <a:xfrm>
            <a:off x="3756660" y="1518285"/>
            <a:ext cx="892810" cy="892810"/>
            <a:chOff x="8828" y="2213"/>
            <a:chExt cx="1406" cy="1406"/>
          </a:xfrm>
          <a:effectLst>
            <a:outerShdw blurRad="63500" sx="102000" sy="102000" algn="ctr" rotWithShape="0">
              <a:prstClr val="black">
                <a:alpha val="40000"/>
              </a:prstClr>
            </a:outerShdw>
          </a:effectLst>
        </p:grpSpPr>
        <p:sp>
          <p:nvSpPr>
            <p:cNvPr id="10" name="菱形 9"/>
            <p:cNvSpPr/>
            <p:nvPr>
              <p:custDataLst>
                <p:tags r:id="rId3"/>
              </p:custDataLst>
            </p:nvPr>
          </p:nvSpPr>
          <p:spPr>
            <a:xfrm>
              <a:off x="8828" y="2213"/>
              <a:ext cx="1406" cy="1406"/>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菱形 10"/>
            <p:cNvSpPr/>
            <p:nvPr>
              <p:custDataLst>
                <p:tags r:id="rId4"/>
              </p:custDataLst>
            </p:nvPr>
          </p:nvSpPr>
          <p:spPr>
            <a:xfrm>
              <a:off x="9061" y="2330"/>
              <a:ext cx="1173" cy="1173"/>
            </a:xfrm>
            <a:prstGeom prst="diamond">
              <a:avLst/>
            </a:prstGeom>
            <a:solidFill>
              <a:srgbClr val="A4B78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b="1">
                  <a:effectLst>
                    <a:outerShdw blurRad="38100" dist="38100" dir="2700000" algn="tl">
                      <a:srgbClr val="000000">
                        <a:alpha val="43137"/>
                      </a:srgbClr>
                    </a:outerShdw>
                  </a:effectLst>
                </a:rPr>
                <a:t>1</a:t>
              </a:r>
              <a:endParaRPr lang="en-US" altLang="zh-CN" sz="3200" b="1">
                <a:effectLst>
                  <a:outerShdw blurRad="38100" dist="38100" dir="2700000" algn="tl">
                    <a:srgbClr val="000000">
                      <a:alpha val="43137"/>
                    </a:srgbClr>
                  </a:outerShdw>
                </a:effectLst>
              </a:endParaRPr>
            </a:p>
          </p:txBody>
        </p:sp>
      </p:grpSp>
      <p:grpSp>
        <p:nvGrpSpPr>
          <p:cNvPr id="34" name="组合 33"/>
          <p:cNvGrpSpPr/>
          <p:nvPr>
            <p:custDataLst>
              <p:tags r:id="rId5"/>
            </p:custDataLst>
          </p:nvPr>
        </p:nvGrpSpPr>
        <p:grpSpPr>
          <a:xfrm>
            <a:off x="3757295" y="2723515"/>
            <a:ext cx="892810" cy="892810"/>
            <a:chOff x="8829" y="4111"/>
            <a:chExt cx="1406" cy="1406"/>
          </a:xfrm>
          <a:effectLst>
            <a:outerShdw blurRad="63500" sx="102000" sy="102000" algn="ctr" rotWithShape="0">
              <a:prstClr val="black">
                <a:alpha val="40000"/>
              </a:prstClr>
            </a:outerShdw>
          </a:effectLst>
        </p:grpSpPr>
        <p:sp>
          <p:nvSpPr>
            <p:cNvPr id="12" name="菱形 11"/>
            <p:cNvSpPr/>
            <p:nvPr>
              <p:custDataLst>
                <p:tags r:id="rId6"/>
              </p:custDataLst>
            </p:nvPr>
          </p:nvSpPr>
          <p:spPr>
            <a:xfrm>
              <a:off x="8829" y="4111"/>
              <a:ext cx="1406" cy="1406"/>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菱形 12"/>
            <p:cNvSpPr/>
            <p:nvPr>
              <p:custDataLst>
                <p:tags r:id="rId7"/>
              </p:custDataLst>
            </p:nvPr>
          </p:nvSpPr>
          <p:spPr>
            <a:xfrm>
              <a:off x="9062" y="4228"/>
              <a:ext cx="1173" cy="1173"/>
            </a:xfrm>
            <a:prstGeom prst="diamond">
              <a:avLst/>
            </a:prstGeom>
            <a:solidFill>
              <a:srgbClr val="A4B78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b="1">
                  <a:effectLst>
                    <a:outerShdw blurRad="38100" dist="38100" dir="2700000" algn="tl">
                      <a:srgbClr val="000000">
                        <a:alpha val="43137"/>
                      </a:srgbClr>
                    </a:outerShdw>
                  </a:effectLst>
                </a:rPr>
                <a:t>2</a:t>
              </a:r>
              <a:endParaRPr lang="en-US" altLang="zh-CN" sz="3200" b="1">
                <a:effectLst>
                  <a:outerShdw blurRad="38100" dist="38100" dir="2700000" algn="tl">
                    <a:srgbClr val="000000">
                      <a:alpha val="43137"/>
                    </a:srgbClr>
                  </a:outerShdw>
                </a:effectLst>
              </a:endParaRPr>
            </a:p>
          </p:txBody>
        </p:sp>
      </p:grpSp>
      <p:grpSp>
        <p:nvGrpSpPr>
          <p:cNvPr id="33" name="组合 32"/>
          <p:cNvGrpSpPr/>
          <p:nvPr>
            <p:custDataLst>
              <p:tags r:id="rId8"/>
            </p:custDataLst>
          </p:nvPr>
        </p:nvGrpSpPr>
        <p:grpSpPr>
          <a:xfrm>
            <a:off x="3757930" y="3928745"/>
            <a:ext cx="892810" cy="892810"/>
            <a:chOff x="8830" y="6009"/>
            <a:chExt cx="1406" cy="1406"/>
          </a:xfrm>
          <a:effectLst>
            <a:outerShdw blurRad="63500" sx="102000" sy="102000" algn="ctr" rotWithShape="0">
              <a:prstClr val="black">
                <a:alpha val="40000"/>
              </a:prstClr>
            </a:outerShdw>
          </a:effectLst>
        </p:grpSpPr>
        <p:sp>
          <p:nvSpPr>
            <p:cNvPr id="14" name="菱形 13"/>
            <p:cNvSpPr/>
            <p:nvPr>
              <p:custDataLst>
                <p:tags r:id="rId9"/>
              </p:custDataLst>
            </p:nvPr>
          </p:nvSpPr>
          <p:spPr>
            <a:xfrm>
              <a:off x="8830" y="6009"/>
              <a:ext cx="1406" cy="1406"/>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菱形 14"/>
            <p:cNvSpPr/>
            <p:nvPr>
              <p:custDataLst>
                <p:tags r:id="rId10"/>
              </p:custDataLst>
            </p:nvPr>
          </p:nvSpPr>
          <p:spPr>
            <a:xfrm>
              <a:off x="9063" y="6126"/>
              <a:ext cx="1173" cy="1173"/>
            </a:xfrm>
            <a:prstGeom prst="diamond">
              <a:avLst/>
            </a:prstGeom>
            <a:solidFill>
              <a:srgbClr val="A4B78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b="1">
                  <a:effectLst>
                    <a:outerShdw blurRad="38100" dist="38100" dir="2700000" algn="tl">
                      <a:srgbClr val="000000">
                        <a:alpha val="43137"/>
                      </a:srgbClr>
                    </a:outerShdw>
                  </a:effectLst>
                </a:rPr>
                <a:t>3</a:t>
              </a:r>
              <a:endParaRPr lang="en-US" altLang="zh-CN" sz="3200" b="1">
                <a:effectLst>
                  <a:outerShdw blurRad="38100" dist="38100" dir="2700000" algn="tl">
                    <a:srgbClr val="000000">
                      <a:alpha val="43137"/>
                    </a:srgbClr>
                  </a:outerShdw>
                </a:effectLst>
              </a:endParaRPr>
            </a:p>
          </p:txBody>
        </p:sp>
      </p:grpSp>
      <p:grpSp>
        <p:nvGrpSpPr>
          <p:cNvPr id="9" name="组合 8"/>
          <p:cNvGrpSpPr/>
          <p:nvPr>
            <p:custDataLst>
              <p:tags r:id="rId11"/>
            </p:custDataLst>
          </p:nvPr>
        </p:nvGrpSpPr>
        <p:grpSpPr>
          <a:xfrm>
            <a:off x="3768090" y="5133975"/>
            <a:ext cx="892810" cy="892810"/>
            <a:chOff x="8846" y="7907"/>
            <a:chExt cx="1406" cy="1406"/>
          </a:xfrm>
          <a:effectLst>
            <a:outerShdw blurRad="63500" sx="102000" sy="102000" algn="ctr" rotWithShape="0">
              <a:prstClr val="black">
                <a:alpha val="40000"/>
              </a:prstClr>
            </a:outerShdw>
          </a:effectLst>
        </p:grpSpPr>
        <p:sp>
          <p:nvSpPr>
            <p:cNvPr id="20" name="菱形 19"/>
            <p:cNvSpPr/>
            <p:nvPr>
              <p:custDataLst>
                <p:tags r:id="rId12"/>
              </p:custDataLst>
            </p:nvPr>
          </p:nvSpPr>
          <p:spPr>
            <a:xfrm>
              <a:off x="8846" y="7907"/>
              <a:ext cx="1406" cy="1406"/>
            </a:xfrm>
            <a:prstGeom prst="diamond">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菱形 5"/>
            <p:cNvSpPr/>
            <p:nvPr>
              <p:custDataLst>
                <p:tags r:id="rId13"/>
              </p:custDataLst>
            </p:nvPr>
          </p:nvSpPr>
          <p:spPr>
            <a:xfrm>
              <a:off x="9064" y="8024"/>
              <a:ext cx="1173" cy="1173"/>
            </a:xfrm>
            <a:prstGeom prst="diamond">
              <a:avLst/>
            </a:prstGeom>
            <a:solidFill>
              <a:srgbClr val="A4B787"/>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b="1">
                  <a:effectLst>
                    <a:outerShdw blurRad="38100" dist="38100" dir="2700000" algn="tl">
                      <a:srgbClr val="000000">
                        <a:alpha val="43137"/>
                      </a:srgbClr>
                    </a:outerShdw>
                  </a:effectLst>
                </a:rPr>
                <a:t>4</a:t>
              </a:r>
              <a:endParaRPr lang="en-US" altLang="zh-CN" sz="3200" b="1">
                <a:effectLst>
                  <a:outerShdw blurRad="38100" dist="38100" dir="2700000" algn="tl">
                    <a:srgbClr val="000000">
                      <a:alpha val="43137"/>
                    </a:srgbClr>
                  </a:outerShdw>
                </a:effectLst>
              </a:endParaRPr>
            </a:p>
          </p:txBody>
        </p:sp>
      </p:grpSp>
      <p:sp>
        <p:nvSpPr>
          <p:cNvPr id="22" name="文本框 21"/>
          <p:cNvSpPr txBox="1"/>
          <p:nvPr>
            <p:custDataLst>
              <p:tags r:id="rId14"/>
            </p:custDataLst>
          </p:nvPr>
        </p:nvSpPr>
        <p:spPr>
          <a:xfrm>
            <a:off x="4842510" y="1592580"/>
            <a:ext cx="5455920" cy="460375"/>
          </a:xfrm>
          <a:prstGeom prst="rect">
            <a:avLst/>
          </a:prstGeom>
          <a:noFill/>
        </p:spPr>
        <p:txBody>
          <a:bodyPr wrap="square" rtlCol="0">
            <a:spAutoFit/>
          </a:bodyPr>
          <a:p>
            <a:pPr algn="l"/>
            <a:r>
              <a:rPr lang="en-US" altLang="zh-CN" sz="2400">
                <a:ln>
                  <a:noFill/>
                </a:ln>
                <a:solidFill>
                  <a:schemeClr val="tx1">
                    <a:lumMod val="75000"/>
                    <a:lumOff val="25000"/>
                  </a:schemeClr>
                </a:solidFill>
                <a:latin typeface="Impact" panose="020B0806030902050204" charset="0"/>
                <a:cs typeface="Impact" panose="020B0806030902050204" charset="0"/>
              </a:rPr>
              <a:t>Fatigue Failure in Aircraft Structures</a:t>
            </a:r>
            <a:endParaRPr lang="en-US" altLang="zh-CN" sz="2400">
              <a:ln>
                <a:noFill/>
              </a:ln>
              <a:solidFill>
                <a:schemeClr val="tx1">
                  <a:lumMod val="75000"/>
                  <a:lumOff val="25000"/>
                </a:schemeClr>
              </a:solidFill>
              <a:latin typeface="Impact" panose="020B0806030902050204" charset="0"/>
              <a:cs typeface="Impact" panose="020B0806030902050204" charset="0"/>
            </a:endParaRPr>
          </a:p>
        </p:txBody>
      </p:sp>
      <p:sp>
        <p:nvSpPr>
          <p:cNvPr id="23" name="文本框 22"/>
          <p:cNvSpPr txBox="1"/>
          <p:nvPr>
            <p:custDataLst>
              <p:tags r:id="rId15"/>
            </p:custDataLst>
          </p:nvPr>
        </p:nvSpPr>
        <p:spPr>
          <a:xfrm>
            <a:off x="4842510" y="2114550"/>
            <a:ext cx="3912235" cy="337185"/>
          </a:xfrm>
          <a:prstGeom prst="rect">
            <a:avLst/>
          </a:prstGeom>
          <a:noFill/>
        </p:spPr>
        <p:txBody>
          <a:bodyPr wrap="square" rtlCol="0">
            <a:spAutoFit/>
          </a:bodyPr>
          <a:p>
            <a:pPr algn="l"/>
            <a:r>
              <a:rPr lang="zh-CN" altLang="en-US" sz="1600">
                <a:solidFill>
                  <a:schemeClr val="tx1">
                    <a:lumMod val="75000"/>
                    <a:lumOff val="25000"/>
                  </a:schemeClr>
                </a:solidFill>
                <a:cs typeface="+mn-lt"/>
                <a:sym typeface="+mn-ea"/>
              </a:rPr>
              <a:t>Lorem ipsum dolor sit amet, consectetuer</a:t>
            </a:r>
            <a:endParaRPr lang="zh-CN" altLang="en-US" sz="1600">
              <a:solidFill>
                <a:schemeClr val="tx1">
                  <a:lumMod val="75000"/>
                  <a:lumOff val="25000"/>
                </a:schemeClr>
              </a:solidFill>
              <a:cs typeface="+mn-lt"/>
              <a:sym typeface="+mn-ea"/>
            </a:endParaRPr>
          </a:p>
        </p:txBody>
      </p:sp>
      <p:sp>
        <p:nvSpPr>
          <p:cNvPr id="24" name="文本框 23"/>
          <p:cNvSpPr txBox="1"/>
          <p:nvPr>
            <p:custDataLst>
              <p:tags r:id="rId16"/>
            </p:custDataLst>
          </p:nvPr>
        </p:nvSpPr>
        <p:spPr>
          <a:xfrm>
            <a:off x="4842510" y="2773045"/>
            <a:ext cx="8332470" cy="829945"/>
          </a:xfrm>
          <a:prstGeom prst="rect">
            <a:avLst/>
          </a:prstGeom>
          <a:noFill/>
        </p:spPr>
        <p:txBody>
          <a:bodyPr wrap="square" rtlCol="0">
            <a:spAutoFit/>
          </a:bodyPr>
          <a:p>
            <a:r>
              <a:rPr lang="en-US" altLang="zh-CN" sz="2400">
                <a:ln>
                  <a:noFill/>
                </a:ln>
                <a:solidFill>
                  <a:schemeClr val="tx1">
                    <a:lumMod val="75000"/>
                    <a:lumOff val="25000"/>
                  </a:schemeClr>
                </a:solidFill>
                <a:latin typeface="Impact" panose="020B0806030902050204" charset="0"/>
                <a:cs typeface="Impact" panose="020B0806030902050204" charset="0"/>
              </a:rPr>
              <a:t>Cold Expansion Technology of Connection Holes</a:t>
            </a:r>
            <a:endParaRPr lang="en-US" altLang="zh-CN" sz="2400">
              <a:ln>
                <a:noFill/>
              </a:ln>
              <a:solidFill>
                <a:schemeClr val="tx1">
                  <a:lumMod val="75000"/>
                  <a:lumOff val="25000"/>
                </a:schemeClr>
              </a:solidFill>
              <a:latin typeface="Impact" panose="020B0806030902050204" charset="0"/>
              <a:cs typeface="Impact" panose="020B0806030902050204" charset="0"/>
            </a:endParaRPr>
          </a:p>
          <a:p>
            <a:endParaRPr lang="en-US" altLang="zh-CN" sz="2400">
              <a:ln>
                <a:noFill/>
              </a:ln>
              <a:solidFill>
                <a:schemeClr val="tx1">
                  <a:lumMod val="75000"/>
                  <a:lumOff val="25000"/>
                </a:schemeClr>
              </a:solidFill>
              <a:latin typeface="Impact" panose="020B0806030902050204" charset="0"/>
              <a:cs typeface="Impact" panose="020B0806030902050204" charset="0"/>
            </a:endParaRPr>
          </a:p>
        </p:txBody>
      </p:sp>
      <p:sp>
        <p:nvSpPr>
          <p:cNvPr id="25" name="文本框 24"/>
          <p:cNvSpPr txBox="1"/>
          <p:nvPr>
            <p:custDataLst>
              <p:tags r:id="rId17"/>
            </p:custDataLst>
          </p:nvPr>
        </p:nvSpPr>
        <p:spPr>
          <a:xfrm>
            <a:off x="4842510" y="3295015"/>
            <a:ext cx="3912235" cy="337185"/>
          </a:xfrm>
          <a:prstGeom prst="rect">
            <a:avLst/>
          </a:prstGeom>
          <a:noFill/>
        </p:spPr>
        <p:txBody>
          <a:bodyPr wrap="square" rtlCol="0">
            <a:spAutoFit/>
          </a:bodyPr>
          <a:p>
            <a:pPr algn="l"/>
            <a:r>
              <a:rPr lang="zh-CN" altLang="en-US" sz="1600">
                <a:solidFill>
                  <a:schemeClr val="tx1">
                    <a:lumMod val="75000"/>
                    <a:lumOff val="25000"/>
                  </a:schemeClr>
                </a:solidFill>
                <a:cs typeface="+mn-lt"/>
                <a:sym typeface="+mn-ea"/>
              </a:rPr>
              <a:t>Lorem ipsum dolor sit amet, consectetuer</a:t>
            </a:r>
            <a:endParaRPr lang="zh-CN" altLang="en-US" sz="1600">
              <a:solidFill>
                <a:schemeClr val="tx1">
                  <a:lumMod val="75000"/>
                  <a:lumOff val="25000"/>
                </a:schemeClr>
              </a:solidFill>
              <a:cs typeface="+mn-lt"/>
              <a:sym typeface="+mn-ea"/>
            </a:endParaRPr>
          </a:p>
        </p:txBody>
      </p:sp>
      <p:sp>
        <p:nvSpPr>
          <p:cNvPr id="7" name="文本框 6"/>
          <p:cNvSpPr txBox="1"/>
          <p:nvPr>
            <p:custDataLst>
              <p:tags r:id="rId18"/>
            </p:custDataLst>
          </p:nvPr>
        </p:nvSpPr>
        <p:spPr>
          <a:xfrm>
            <a:off x="4842510" y="3953510"/>
            <a:ext cx="7212330" cy="460375"/>
          </a:xfrm>
          <a:prstGeom prst="rect">
            <a:avLst/>
          </a:prstGeom>
          <a:noFill/>
        </p:spPr>
        <p:txBody>
          <a:bodyPr wrap="square" rtlCol="0">
            <a:spAutoFit/>
          </a:bodyPr>
          <a:p>
            <a:r>
              <a:rPr lang="en-US" altLang="zh-CN" sz="2400">
                <a:ln>
                  <a:noFill/>
                </a:ln>
                <a:solidFill>
                  <a:schemeClr val="tx1">
                    <a:lumMod val="75000"/>
                    <a:lumOff val="25000"/>
                  </a:schemeClr>
                </a:solidFill>
                <a:latin typeface="Impact" panose="020B0806030902050204" charset="0"/>
                <a:cs typeface="Impact" panose="020B0806030902050204" charset="0"/>
              </a:rPr>
              <a:t>Application and Benefits of Cold Expansion Technology</a:t>
            </a:r>
            <a:endParaRPr lang="en-US" altLang="zh-CN" sz="2400">
              <a:ln>
                <a:noFill/>
              </a:ln>
              <a:solidFill>
                <a:schemeClr val="tx1">
                  <a:lumMod val="75000"/>
                  <a:lumOff val="25000"/>
                </a:schemeClr>
              </a:solidFill>
              <a:latin typeface="Impact" panose="020B0806030902050204" charset="0"/>
              <a:cs typeface="Impact" panose="020B0806030902050204" charset="0"/>
            </a:endParaRPr>
          </a:p>
        </p:txBody>
      </p:sp>
      <p:sp>
        <p:nvSpPr>
          <p:cNvPr id="8" name="文本框 7"/>
          <p:cNvSpPr txBox="1"/>
          <p:nvPr>
            <p:custDataLst>
              <p:tags r:id="rId19"/>
            </p:custDataLst>
          </p:nvPr>
        </p:nvSpPr>
        <p:spPr>
          <a:xfrm>
            <a:off x="4842510" y="4475480"/>
            <a:ext cx="3912235" cy="337185"/>
          </a:xfrm>
          <a:prstGeom prst="rect">
            <a:avLst/>
          </a:prstGeom>
          <a:noFill/>
        </p:spPr>
        <p:txBody>
          <a:bodyPr wrap="square" rtlCol="0">
            <a:spAutoFit/>
          </a:bodyPr>
          <a:p>
            <a:pPr algn="l"/>
            <a:r>
              <a:rPr lang="zh-CN" altLang="en-US" sz="1600">
                <a:solidFill>
                  <a:schemeClr val="tx1">
                    <a:lumMod val="75000"/>
                    <a:lumOff val="25000"/>
                  </a:schemeClr>
                </a:solidFill>
                <a:cs typeface="+mn-lt"/>
                <a:sym typeface="+mn-ea"/>
              </a:rPr>
              <a:t>Lorem ipsum dolor sit amet, consectetuer</a:t>
            </a:r>
            <a:endParaRPr lang="zh-CN" altLang="en-US" sz="1600">
              <a:solidFill>
                <a:schemeClr val="tx1">
                  <a:lumMod val="75000"/>
                  <a:lumOff val="25000"/>
                </a:schemeClr>
              </a:solidFill>
              <a:cs typeface="+mn-lt"/>
              <a:sym typeface="+mn-ea"/>
            </a:endParaRPr>
          </a:p>
        </p:txBody>
      </p:sp>
      <p:sp>
        <p:nvSpPr>
          <p:cNvPr id="28" name="文本框 27"/>
          <p:cNvSpPr txBox="1"/>
          <p:nvPr>
            <p:custDataLst>
              <p:tags r:id="rId20"/>
            </p:custDataLst>
          </p:nvPr>
        </p:nvSpPr>
        <p:spPr>
          <a:xfrm>
            <a:off x="4842510" y="5133975"/>
            <a:ext cx="7123430" cy="460375"/>
          </a:xfrm>
          <a:prstGeom prst="rect">
            <a:avLst/>
          </a:prstGeom>
          <a:noFill/>
        </p:spPr>
        <p:txBody>
          <a:bodyPr wrap="square" rtlCol="0">
            <a:spAutoFit/>
          </a:bodyPr>
          <a:p>
            <a:r>
              <a:rPr lang="en-US" altLang="zh-CN" sz="2400">
                <a:ln>
                  <a:noFill/>
                </a:ln>
                <a:solidFill>
                  <a:schemeClr val="tx1">
                    <a:lumMod val="75000"/>
                    <a:lumOff val="25000"/>
                  </a:schemeClr>
                </a:solidFill>
                <a:latin typeface="Impact" panose="020B0806030902050204" charset="0"/>
                <a:cs typeface="Impact" panose="020B0806030902050204" charset="0"/>
              </a:rPr>
              <a:t>Future Research</a:t>
            </a:r>
            <a:endParaRPr lang="en-US" altLang="zh-CN" sz="2400">
              <a:ln>
                <a:noFill/>
              </a:ln>
              <a:solidFill>
                <a:schemeClr val="tx1">
                  <a:lumMod val="75000"/>
                  <a:lumOff val="25000"/>
                </a:schemeClr>
              </a:solidFill>
              <a:latin typeface="Impact" panose="020B0806030902050204" charset="0"/>
              <a:cs typeface="Impact" panose="020B0806030902050204" charset="0"/>
            </a:endParaRPr>
          </a:p>
        </p:txBody>
      </p:sp>
      <p:sp>
        <p:nvSpPr>
          <p:cNvPr id="29" name="文本框 28"/>
          <p:cNvSpPr txBox="1"/>
          <p:nvPr>
            <p:custDataLst>
              <p:tags r:id="rId21"/>
            </p:custDataLst>
          </p:nvPr>
        </p:nvSpPr>
        <p:spPr>
          <a:xfrm>
            <a:off x="4842510" y="5655945"/>
            <a:ext cx="3912235" cy="337185"/>
          </a:xfrm>
          <a:prstGeom prst="rect">
            <a:avLst/>
          </a:prstGeom>
          <a:noFill/>
        </p:spPr>
        <p:txBody>
          <a:bodyPr wrap="square" rtlCol="0">
            <a:spAutoFit/>
          </a:bodyPr>
          <a:p>
            <a:pPr algn="l"/>
            <a:r>
              <a:rPr lang="zh-CN" altLang="en-US" sz="1600">
                <a:solidFill>
                  <a:schemeClr val="tx1">
                    <a:lumMod val="75000"/>
                    <a:lumOff val="25000"/>
                  </a:schemeClr>
                </a:solidFill>
                <a:cs typeface="+mn-lt"/>
                <a:sym typeface="+mn-ea"/>
              </a:rPr>
              <a:t>Lorem ipsum dolor sit amet, consectetuer</a:t>
            </a:r>
            <a:endParaRPr lang="zh-CN" altLang="en-US" sz="1600">
              <a:solidFill>
                <a:schemeClr val="tx1">
                  <a:lumMod val="75000"/>
                  <a:lumOff val="25000"/>
                </a:schemeClr>
              </a:solidFill>
              <a:cs typeface="+mn-lt"/>
              <a:sym typeface="+mn-ea"/>
            </a:endParaRPr>
          </a:p>
        </p:txBody>
      </p:sp>
    </p:spTree>
    <p:custDataLst>
      <p:tags r:id="rId22"/>
    </p:custDataLst>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0" name="矩形 39"/>
          <p:cNvSpPr/>
          <p:nvPr/>
        </p:nvSpPr>
        <p:spPr>
          <a:xfrm>
            <a:off x="0" y="2008505"/>
            <a:ext cx="12192635" cy="2841625"/>
          </a:xfrm>
          <a:prstGeom prst="rect">
            <a:avLst/>
          </a:prstGeom>
          <a:solidFill>
            <a:srgbClr val="A4B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720725" y="583565"/>
            <a:ext cx="2416175" cy="2416175"/>
          </a:xfrm>
          <a:prstGeom prst="ellipse">
            <a:avLst/>
          </a:prstGeom>
          <a:solidFill>
            <a:srgbClr val="F4F4F4"/>
          </a:solidFill>
          <a:ln>
            <a:noFill/>
          </a:ln>
          <a:effectLst>
            <a:outerShdw blurRad="50800" dist="889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文本框 21"/>
          <p:cNvSpPr txBox="1"/>
          <p:nvPr/>
        </p:nvSpPr>
        <p:spPr>
          <a:xfrm>
            <a:off x="3308985" y="2374900"/>
            <a:ext cx="8820150" cy="1346200"/>
          </a:xfrm>
          <a:prstGeom prst="rect">
            <a:avLst/>
          </a:prstGeom>
          <a:noFill/>
        </p:spPr>
        <p:txBody>
          <a:bodyPr wrap="square" rtlCol="0">
            <a:noAutofit/>
          </a:bodyPr>
          <a:p>
            <a:pPr algn="l"/>
            <a:r>
              <a:rPr lang="en-US" altLang="zh-CN" sz="4400">
                <a:ln>
                  <a:noFill/>
                </a:ln>
                <a:solidFill>
                  <a:schemeClr val="tx1">
                    <a:lumMod val="75000"/>
                    <a:lumOff val="25000"/>
                  </a:schemeClr>
                </a:solidFill>
                <a:latin typeface="Impact" panose="020B0806030902050204" charset="0"/>
                <a:cs typeface="Impact" panose="020B0806030902050204" charset="0"/>
                <a:sym typeface="+mn-ea"/>
              </a:rPr>
              <a:t>Fatigue Failure in Aircraft Structures</a:t>
            </a:r>
            <a:endParaRPr lang="en-US" altLang="zh-CN" sz="4400">
              <a:ln w="0">
                <a:solidFill>
                  <a:schemeClr val="bg1"/>
                </a:solidFill>
              </a:ln>
              <a:solidFill>
                <a:schemeClr val="tx1">
                  <a:lumMod val="75000"/>
                  <a:lumOff val="25000"/>
                </a:schemeClr>
              </a:solidFill>
              <a:effectLst/>
              <a:latin typeface="Impact" panose="020B0806030902050204" charset="0"/>
              <a:cs typeface="Impact" panose="020B0806030902050204" charset="0"/>
            </a:endParaRPr>
          </a:p>
        </p:txBody>
      </p:sp>
      <p:sp>
        <p:nvSpPr>
          <p:cNvPr id="4" name="文本框 3"/>
          <p:cNvSpPr txBox="1"/>
          <p:nvPr/>
        </p:nvSpPr>
        <p:spPr>
          <a:xfrm>
            <a:off x="3308985" y="3655060"/>
            <a:ext cx="7136765" cy="829945"/>
          </a:xfrm>
          <a:prstGeom prst="rect">
            <a:avLst/>
          </a:prstGeom>
          <a:noFill/>
        </p:spPr>
        <p:txBody>
          <a:bodyPr wrap="square" rtlCol="0">
            <a:spAutoFit/>
          </a:bodyPr>
          <a:p>
            <a:pPr algn="l"/>
            <a:r>
              <a:rPr lang="zh-CN" altLang="en-US" sz="1600">
                <a:solidFill>
                  <a:schemeClr val="bg1"/>
                </a:solidFill>
                <a:cs typeface="+mn-lt"/>
                <a:sym typeface="+mn-ea"/>
              </a:rPr>
              <a:t>Lorem ipsum dolor sit amet, consectetur adipisicing elit, sed do eiusmod tempor incididunt ut labore et dolore magna aliqua. Ut enim ad minim veniam, quis  exercitation ullamco</a:t>
            </a:r>
            <a:endParaRPr lang="zh-CN" altLang="en-US" sz="1600">
              <a:solidFill>
                <a:schemeClr val="bg1"/>
              </a:solidFill>
              <a:cs typeface="+mn-lt"/>
              <a:sym typeface="+mn-ea"/>
            </a:endParaRPr>
          </a:p>
        </p:txBody>
      </p:sp>
      <p:sp>
        <p:nvSpPr>
          <p:cNvPr id="36" name="文本框 35"/>
          <p:cNvSpPr txBox="1"/>
          <p:nvPr/>
        </p:nvSpPr>
        <p:spPr>
          <a:xfrm>
            <a:off x="1005840" y="730250"/>
            <a:ext cx="1845945" cy="2122805"/>
          </a:xfrm>
          <a:prstGeom prst="rect">
            <a:avLst/>
          </a:prstGeom>
          <a:noFill/>
        </p:spPr>
        <p:txBody>
          <a:bodyPr wrap="none" rtlCol="0">
            <a:spAutoFit/>
          </a:bodyPr>
          <a:p>
            <a:pPr algn="ctr"/>
            <a:r>
              <a:rPr lang="en-US" altLang="zh-CN" sz="6600">
                <a:ln w="0">
                  <a:noFill/>
                </a:ln>
                <a:solidFill>
                  <a:srgbClr val="AA3A3A"/>
                </a:solidFill>
                <a:effectLst/>
                <a:latin typeface="Impact" panose="020B0806030902050204" charset="0"/>
                <a:cs typeface="Impact" panose="020B0806030902050204" charset="0"/>
              </a:rPr>
              <a:t>PART </a:t>
            </a:r>
            <a:endParaRPr lang="en-US" altLang="zh-CN" sz="6600">
              <a:ln w="0">
                <a:noFill/>
              </a:ln>
              <a:solidFill>
                <a:srgbClr val="AA3A3A"/>
              </a:solidFill>
              <a:effectLst/>
              <a:latin typeface="Impact" panose="020B0806030902050204" charset="0"/>
              <a:cs typeface="Impact" panose="020B0806030902050204" charset="0"/>
            </a:endParaRPr>
          </a:p>
          <a:p>
            <a:pPr algn="ctr"/>
            <a:r>
              <a:rPr lang="en-US" altLang="zh-CN" sz="6600">
                <a:ln w="0">
                  <a:noFill/>
                </a:ln>
                <a:solidFill>
                  <a:srgbClr val="AA3A3A"/>
                </a:solidFill>
                <a:effectLst/>
                <a:latin typeface="Impact" panose="020B0806030902050204" charset="0"/>
                <a:cs typeface="Impact" panose="020B0806030902050204" charset="0"/>
              </a:rPr>
              <a:t>01</a:t>
            </a:r>
            <a:endParaRPr lang="en-US" altLang="zh-CN" sz="6600">
              <a:ln w="0">
                <a:noFill/>
              </a:ln>
              <a:solidFill>
                <a:srgbClr val="AA3A3A"/>
              </a:solidFill>
              <a:effectLst/>
              <a:latin typeface="Impact" panose="020B0806030902050204" charset="0"/>
              <a:cs typeface="Impact" panose="020B0806030902050204" charset="0"/>
            </a:endParaRPr>
          </a:p>
        </p:txBody>
      </p:sp>
      <p:grpSp>
        <p:nvGrpSpPr>
          <p:cNvPr id="37" name="组合 36"/>
          <p:cNvGrpSpPr/>
          <p:nvPr/>
        </p:nvGrpSpPr>
        <p:grpSpPr>
          <a:xfrm>
            <a:off x="4549775" y="5121275"/>
            <a:ext cx="6649085" cy="1736725"/>
            <a:chOff x="3776" y="7180"/>
            <a:chExt cx="13860" cy="3620"/>
          </a:xfrm>
        </p:grpSpPr>
        <p:pic>
          <p:nvPicPr>
            <p:cNvPr id="38" name="图片 37"/>
            <p:cNvPicPr>
              <a:picLocks noChangeAspect="1"/>
            </p:cNvPicPr>
            <p:nvPr/>
          </p:nvPicPr>
          <p:blipFill>
            <a:blip r:embed="rId1"/>
            <a:srcRect l="72962" t="66719" r="9921"/>
            <a:stretch>
              <a:fillRect/>
            </a:stretch>
          </p:blipFill>
          <p:spPr>
            <a:xfrm>
              <a:off x="15020" y="7180"/>
              <a:ext cx="2616" cy="3620"/>
            </a:xfrm>
            <a:custGeom>
              <a:avLst/>
              <a:gdLst/>
              <a:ahLst/>
              <a:cxnLst>
                <a:cxn ang="3">
                  <a:pos x="hc" y="t"/>
                </a:cxn>
                <a:cxn ang="cd2">
                  <a:pos x="l" y="vc"/>
                </a:cxn>
                <a:cxn ang="cd4">
                  <a:pos x="hc" y="b"/>
                </a:cxn>
                <a:cxn ang="0">
                  <a:pos x="r" y="vc"/>
                </a:cxn>
              </a:cxnLst>
              <a:rect l="l" t="t" r="r" b="b"/>
              <a:pathLst>
                <a:path w="25044" h="34644">
                  <a:moveTo>
                    <a:pt x="295" y="34349"/>
                  </a:moveTo>
                  <a:lnTo>
                    <a:pt x="595" y="32249"/>
                  </a:lnTo>
                  <a:lnTo>
                    <a:pt x="2095" y="30299"/>
                  </a:lnTo>
                  <a:lnTo>
                    <a:pt x="4045" y="28949"/>
                  </a:lnTo>
                  <a:lnTo>
                    <a:pt x="5245" y="28349"/>
                  </a:lnTo>
                  <a:lnTo>
                    <a:pt x="5545" y="27149"/>
                  </a:lnTo>
                  <a:lnTo>
                    <a:pt x="5245" y="25799"/>
                  </a:lnTo>
                  <a:lnTo>
                    <a:pt x="4195" y="22350"/>
                  </a:lnTo>
                  <a:lnTo>
                    <a:pt x="3295" y="18300"/>
                  </a:lnTo>
                  <a:lnTo>
                    <a:pt x="3145" y="13500"/>
                  </a:lnTo>
                  <a:lnTo>
                    <a:pt x="3595" y="12150"/>
                  </a:lnTo>
                  <a:lnTo>
                    <a:pt x="5245" y="10800"/>
                  </a:lnTo>
                  <a:lnTo>
                    <a:pt x="5845" y="9000"/>
                  </a:lnTo>
                  <a:lnTo>
                    <a:pt x="6595" y="4650"/>
                  </a:lnTo>
                  <a:lnTo>
                    <a:pt x="7345" y="3450"/>
                  </a:lnTo>
                  <a:lnTo>
                    <a:pt x="8845" y="3450"/>
                  </a:lnTo>
                  <a:lnTo>
                    <a:pt x="9895" y="2100"/>
                  </a:lnTo>
                  <a:lnTo>
                    <a:pt x="10645" y="1200"/>
                  </a:lnTo>
                  <a:lnTo>
                    <a:pt x="11695" y="1050"/>
                  </a:lnTo>
                  <a:lnTo>
                    <a:pt x="12745" y="1350"/>
                  </a:lnTo>
                  <a:lnTo>
                    <a:pt x="13795" y="1350"/>
                  </a:lnTo>
                  <a:lnTo>
                    <a:pt x="14545" y="1050"/>
                  </a:lnTo>
                  <a:lnTo>
                    <a:pt x="15445" y="300"/>
                  </a:lnTo>
                  <a:lnTo>
                    <a:pt x="16795" y="300"/>
                  </a:lnTo>
                  <a:lnTo>
                    <a:pt x="18295" y="0"/>
                  </a:lnTo>
                  <a:lnTo>
                    <a:pt x="17995" y="300"/>
                  </a:lnTo>
                  <a:lnTo>
                    <a:pt x="19195" y="1200"/>
                  </a:lnTo>
                  <a:lnTo>
                    <a:pt x="19645" y="2400"/>
                  </a:lnTo>
                  <a:lnTo>
                    <a:pt x="18895" y="2850"/>
                  </a:lnTo>
                  <a:lnTo>
                    <a:pt x="19195" y="3750"/>
                  </a:lnTo>
                  <a:lnTo>
                    <a:pt x="20095" y="3000"/>
                  </a:lnTo>
                  <a:lnTo>
                    <a:pt x="21295" y="3900"/>
                  </a:lnTo>
                  <a:lnTo>
                    <a:pt x="21895" y="5100"/>
                  </a:lnTo>
                  <a:lnTo>
                    <a:pt x="22795" y="6150"/>
                  </a:lnTo>
                  <a:lnTo>
                    <a:pt x="24295" y="7050"/>
                  </a:lnTo>
                  <a:lnTo>
                    <a:pt x="24894" y="7800"/>
                  </a:lnTo>
                  <a:lnTo>
                    <a:pt x="25044" y="8550"/>
                  </a:lnTo>
                  <a:lnTo>
                    <a:pt x="24894" y="10650"/>
                  </a:lnTo>
                  <a:lnTo>
                    <a:pt x="24595" y="13800"/>
                  </a:lnTo>
                  <a:lnTo>
                    <a:pt x="24744" y="15450"/>
                  </a:lnTo>
                  <a:lnTo>
                    <a:pt x="22945" y="18900"/>
                  </a:lnTo>
                  <a:lnTo>
                    <a:pt x="20095" y="24899"/>
                  </a:lnTo>
                  <a:lnTo>
                    <a:pt x="19195" y="25799"/>
                  </a:lnTo>
                  <a:lnTo>
                    <a:pt x="18595" y="28499"/>
                  </a:lnTo>
                  <a:lnTo>
                    <a:pt x="18295" y="29399"/>
                  </a:lnTo>
                  <a:lnTo>
                    <a:pt x="18895" y="31499"/>
                  </a:lnTo>
                  <a:lnTo>
                    <a:pt x="19644" y="34644"/>
                  </a:lnTo>
                  <a:lnTo>
                    <a:pt x="0" y="34644"/>
                  </a:lnTo>
                  <a:lnTo>
                    <a:pt x="295" y="34349"/>
                  </a:lnTo>
                  <a:close/>
                </a:path>
              </a:pathLst>
            </a:custGeom>
          </p:spPr>
        </p:pic>
        <p:sp>
          <p:nvSpPr>
            <p:cNvPr id="39" name="任意多边形 38"/>
            <p:cNvSpPr/>
            <p:nvPr/>
          </p:nvSpPr>
          <p:spPr>
            <a:xfrm>
              <a:off x="3776" y="7309"/>
              <a:ext cx="13118" cy="749"/>
            </a:xfrm>
            <a:custGeom>
              <a:avLst/>
              <a:gdLst>
                <a:gd name="connsiteX0" fmla="*/ 3739 w 12413"/>
                <a:gd name="connsiteY0" fmla="*/ 38 h 771"/>
                <a:gd name="connsiteX1" fmla="*/ 3911 w 12413"/>
                <a:gd name="connsiteY1" fmla="*/ 0 h 771"/>
                <a:gd name="connsiteX2" fmla="*/ 12302 w 12413"/>
                <a:gd name="connsiteY2" fmla="*/ 0 h 771"/>
                <a:gd name="connsiteX3" fmla="*/ 12413 w 12413"/>
                <a:gd name="connsiteY3" fmla="*/ 111 h 771"/>
                <a:gd name="connsiteX4" fmla="*/ 12302 w 12413"/>
                <a:gd name="connsiteY4" fmla="*/ 222 h 771"/>
                <a:gd name="connsiteX5" fmla="*/ 4013 w 12413"/>
                <a:gd name="connsiteY5" fmla="*/ 222 h 771"/>
                <a:gd name="connsiteX6" fmla="*/ 4001 w 12413"/>
                <a:gd name="connsiteY6" fmla="*/ 224 h 771"/>
                <a:gd name="connsiteX7" fmla="*/ 121 w 12413"/>
                <a:gd name="connsiteY7" fmla="*/ 770 h 771"/>
                <a:gd name="connsiteX8" fmla="*/ 108 w 12413"/>
                <a:gd name="connsiteY8" fmla="*/ 771 h 771"/>
                <a:gd name="connsiteX9" fmla="*/ 0 w 12413"/>
                <a:gd name="connsiteY9" fmla="*/ 665 h 771"/>
                <a:gd name="connsiteX10" fmla="*/ 92 w 12413"/>
                <a:gd name="connsiteY10" fmla="*/ 559 h 771"/>
                <a:gd name="connsiteX11" fmla="*/ 3739 w 12413"/>
                <a:gd name="connsiteY11" fmla="*/ 38 h 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3" h="771">
                  <a:moveTo>
                    <a:pt x="3739" y="38"/>
                  </a:moveTo>
                  <a:cubicBezTo>
                    <a:pt x="3757" y="18"/>
                    <a:pt x="3886" y="-1"/>
                    <a:pt x="3911" y="0"/>
                  </a:cubicBezTo>
                  <a:lnTo>
                    <a:pt x="12302" y="0"/>
                  </a:lnTo>
                  <a:cubicBezTo>
                    <a:pt x="12364" y="-2"/>
                    <a:pt x="12414" y="55"/>
                    <a:pt x="12413" y="111"/>
                  </a:cubicBezTo>
                  <a:cubicBezTo>
                    <a:pt x="12415" y="173"/>
                    <a:pt x="12358" y="224"/>
                    <a:pt x="12302" y="222"/>
                  </a:cubicBezTo>
                  <a:lnTo>
                    <a:pt x="4013" y="222"/>
                  </a:lnTo>
                  <a:cubicBezTo>
                    <a:pt x="4013" y="222"/>
                    <a:pt x="4001" y="225"/>
                    <a:pt x="4001" y="224"/>
                  </a:cubicBezTo>
                  <a:lnTo>
                    <a:pt x="121" y="770"/>
                  </a:lnTo>
                  <a:cubicBezTo>
                    <a:pt x="116" y="770"/>
                    <a:pt x="108" y="771"/>
                    <a:pt x="108" y="771"/>
                  </a:cubicBezTo>
                  <a:cubicBezTo>
                    <a:pt x="49" y="773"/>
                    <a:pt x="-1" y="720"/>
                    <a:pt x="0" y="665"/>
                  </a:cubicBezTo>
                  <a:cubicBezTo>
                    <a:pt x="-2" y="612"/>
                    <a:pt x="43" y="564"/>
                    <a:pt x="92" y="559"/>
                  </a:cubicBezTo>
                  <a:lnTo>
                    <a:pt x="3739" y="38"/>
                  </a:lnTo>
                  <a:close/>
                </a:path>
              </a:pathLst>
            </a:custGeom>
            <a:solidFill>
              <a:srgbClr val="AA3A3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spTree>
    <p:custDataLst>
      <p:tags r:id="rId2"/>
    </p:custDataLst>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4B787"/>
        </a:solidFill>
        <a:effectLst/>
      </p:bgPr>
    </p:bg>
    <p:spTree>
      <p:nvGrpSpPr>
        <p:cNvPr id="1" name=""/>
        <p:cNvGrpSpPr/>
        <p:nvPr/>
      </p:nvGrpSpPr>
      <p:grpSpPr>
        <a:xfrm>
          <a:off x="0" y="0"/>
          <a:ext cx="0" cy="0"/>
          <a:chOff x="0" y="0"/>
          <a:chExt cx="0" cy="0"/>
        </a:xfrm>
      </p:grpSpPr>
      <p:sp>
        <p:nvSpPr>
          <p:cNvPr id="2" name="平行四边形 1"/>
          <p:cNvSpPr/>
          <p:nvPr/>
        </p:nvSpPr>
        <p:spPr>
          <a:xfrm>
            <a:off x="6014085" y="1270"/>
            <a:ext cx="4713605" cy="6856730"/>
          </a:xfrm>
          <a:prstGeom prst="parallelogram">
            <a:avLst>
              <a:gd name="adj" fmla="val 41573"/>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F8E4B7"/>
              </a:solidFill>
            </a:endParaRPr>
          </a:p>
        </p:txBody>
      </p:sp>
      <p:sp>
        <p:nvSpPr>
          <p:cNvPr id="4" name="文本框 3"/>
          <p:cNvSpPr txBox="1"/>
          <p:nvPr/>
        </p:nvSpPr>
        <p:spPr>
          <a:xfrm>
            <a:off x="2756535" y="175260"/>
            <a:ext cx="6769100" cy="6565265"/>
          </a:xfrm>
          <a:prstGeom prst="rect">
            <a:avLst/>
          </a:prstGeom>
        </p:spPr>
        <p:txBody>
          <a:bodyPr wrap="square">
            <a:noAutofit/>
            <a:extLst>
              <a:ext uri="{4A0BC546-FE56-4ADE-93B0-CB8AF2F6F144}">
                <wpsdc:textFrameExt xmlns:wpsdc="http://www.wps.cn/officeDocument/2022/drawingmlCustomData" type="text"/>
              </a:ext>
            </a:extLst>
          </a:bodyPr>
          <a:p>
            <a:pPr algn="l" fontAlgn="auto">
              <a:lnSpc>
                <a:spcPct val="150000"/>
              </a:lnSpc>
            </a:pPr>
            <a:r>
              <a:rPr lang="zh-CN" altLang="en-US" sz="1800">
                <a:solidFill>
                  <a:srgbClr val="FF0000"/>
                </a:solidFill>
                <a:latin typeface="Arial" panose="020B0604020202020204" pitchFamily="34" charset="0"/>
                <a:ea typeface="微软雅黑" panose="020B0503020204020204" pitchFamily="34" charset="-122"/>
              </a:rPr>
              <a:t>Overview of fatigue failure in aircraft structures:</a:t>
            </a:r>
            <a:endParaRPr lang="zh-CN" altLang="en-US" sz="1800">
              <a:solidFill>
                <a:srgbClr val="FF0000"/>
              </a:solidFill>
              <a:latin typeface="Arial" panose="020B0604020202020204" pitchFamily="34" charset="0"/>
              <a:ea typeface="微软雅黑" panose="020B0503020204020204" pitchFamily="34" charset="-122"/>
            </a:endParaRPr>
          </a:p>
          <a:p>
            <a:pPr indent="457200" algn="l" fontAlgn="auto">
              <a:lnSpc>
                <a:spcPct val="150000"/>
              </a:lnSpc>
              <a:extLst>
                <a:ext uri="{35155182-B16C-46BC-9424-99874614C6A1}">
                  <wpsdc:indentchars xmlns:wpsdc="http://www.wps.cn/officeDocument/2017/drawingmlCustomData" val="200" checksum="59296752"/>
                </a:ext>
              </a:extLst>
            </a:pPr>
            <a:r>
              <a:rPr lang="zh-CN" altLang="en-US" sz="1800">
                <a:latin typeface="Arial" panose="020B0604020202020204" pitchFamily="34" charset="0"/>
                <a:ea typeface="微软雅黑" panose="020B0503020204020204" pitchFamily="34" charset="-122"/>
              </a:rPr>
              <a:t>Fatigue failure is a significant issue in aircraft structures, referring to the material's fatigue fracture due to long-term cyclic loading. Statistics show that 50% to 90% of fractures in aging aircraft are caused by fatigue failures of fastener holes. This highlights the importance of addressing fatigue failure in aircraft structures to ensure safety and performance.</a:t>
            </a:r>
            <a:endParaRPr lang="zh-CN" altLang="en-US" sz="1800">
              <a:latin typeface="Arial" panose="020B0604020202020204" pitchFamily="34" charset="0"/>
              <a:ea typeface="微软雅黑" panose="020B0503020204020204" pitchFamily="34" charset="-122"/>
            </a:endParaRPr>
          </a:p>
          <a:p>
            <a:pPr algn="l" fontAlgn="auto">
              <a:lnSpc>
                <a:spcPct val="150000"/>
              </a:lnSpc>
            </a:pPr>
            <a:endParaRPr lang="zh-CN" altLang="en-US" sz="1800">
              <a:latin typeface="Arial" panose="020B0604020202020204" pitchFamily="34" charset="0"/>
              <a:ea typeface="微软雅黑" panose="020B0503020204020204" pitchFamily="34" charset="-122"/>
            </a:endParaRPr>
          </a:p>
          <a:p>
            <a:pPr algn="l" fontAlgn="auto">
              <a:lnSpc>
                <a:spcPct val="150000"/>
              </a:lnSpc>
            </a:pPr>
            <a:r>
              <a:rPr lang="zh-CN" altLang="en-US" sz="1800">
                <a:solidFill>
                  <a:srgbClr val="FF0000"/>
                </a:solidFill>
                <a:latin typeface="Arial" panose="020B0604020202020204" pitchFamily="34" charset="0"/>
                <a:ea typeface="微软雅黑" panose="020B0503020204020204" pitchFamily="34" charset="-122"/>
              </a:rPr>
              <a:t>Impact of fatigue on safety and performance:</a:t>
            </a:r>
            <a:endParaRPr lang="zh-CN" altLang="en-US" sz="1800">
              <a:solidFill>
                <a:srgbClr val="FF0000"/>
              </a:solidFill>
              <a:latin typeface="Arial" panose="020B0604020202020204" pitchFamily="34" charset="0"/>
              <a:ea typeface="微软雅黑" panose="020B0503020204020204" pitchFamily="34" charset="-122"/>
            </a:endParaRPr>
          </a:p>
          <a:p>
            <a:pPr indent="457200" algn="l" fontAlgn="auto">
              <a:lnSpc>
                <a:spcPct val="150000"/>
              </a:lnSpc>
              <a:buClrTx/>
              <a:buSzTx/>
              <a:buFontTx/>
              <a:extLst>
                <a:ext uri="{35155182-B16C-46BC-9424-99874614C6A1}">
                  <wpsdc:indentchars xmlns:wpsdc="http://www.wps.cn/officeDocument/2017/drawingmlCustomData" val="200" checksum="59296752"/>
                </a:ext>
              </a:extLst>
            </a:pPr>
            <a:r>
              <a:rPr lang="zh-CN" altLang="en-US" sz="1800">
                <a:latin typeface="Arial" panose="020B0604020202020204" pitchFamily="34" charset="0"/>
                <a:ea typeface="微软雅黑" panose="020B0503020204020204" pitchFamily="34" charset="-122"/>
              </a:rPr>
              <a:t>Fatigue failure can have detrimental effects on the safety and performance of aircraft. It is crucial to understand that fatigue fractures of fastener holes account for a significant portion of structure fractures in aircraft. This emphasizes the need for advanced materials and manufacturing processes to enhance the fatigue life of aircraft structures and mitigate the risks associated with fatigue failure.</a:t>
            </a:r>
            <a:endParaRPr lang="zh-CN" altLang="en-US" sz="1800">
              <a:latin typeface="Arial" panose="020B0604020202020204" pitchFamily="34" charset="0"/>
              <a:ea typeface="微软雅黑" panose="020B0503020204020204" pitchFamily="34" charset="-122"/>
            </a:endParaRPr>
          </a:p>
          <a:p>
            <a:pPr algn="l" fontAlgn="auto">
              <a:lnSpc>
                <a:spcPct val="120000"/>
              </a:lnSpc>
            </a:pPr>
            <a:endParaRPr lang="zh-CN" altLang="en-US" sz="1800">
              <a:latin typeface="Arial" panose="020B0604020202020204" pitchFamily="34" charset="0"/>
              <a:ea typeface="微软雅黑" panose="020B0503020204020204" pitchFamily="34" charset="-122"/>
            </a:endParaRPr>
          </a:p>
          <a:p>
            <a:pPr algn="l" fontAlgn="auto">
              <a:lnSpc>
                <a:spcPct val="120000"/>
              </a:lnSpc>
            </a:pPr>
            <a:endParaRPr lang="zh-CN" altLang="en-US" sz="1800">
              <a:latin typeface="Arial" panose="020B0604020202020204" pitchFamily="34" charset="0"/>
              <a:ea typeface="微软雅黑" panose="020B0503020204020204" pitchFamily="34" charset="-122"/>
            </a:endParaRPr>
          </a:p>
        </p:txBody>
      </p:sp>
      <p:pic>
        <p:nvPicPr>
          <p:cNvPr id="3" name="图片 2"/>
          <p:cNvPicPr>
            <a:picLocks noChangeAspect="1"/>
          </p:cNvPicPr>
          <p:nvPr/>
        </p:nvPicPr>
        <p:blipFill>
          <a:blip r:embed="rId1"/>
          <a:srcRect t="4634" r="74055" b="39890"/>
          <a:stretch>
            <a:fillRect/>
          </a:stretch>
        </p:blipFill>
        <p:spPr>
          <a:xfrm>
            <a:off x="0" y="0"/>
            <a:ext cx="2554605" cy="3887470"/>
          </a:xfrm>
          <a:custGeom>
            <a:avLst/>
            <a:gdLst/>
            <a:ahLst/>
            <a:cxnLst>
              <a:cxn ang="3">
                <a:pos x="hc" y="t"/>
              </a:cxn>
              <a:cxn ang="cd2">
                <a:pos x="l" y="vc"/>
              </a:cxn>
              <a:cxn ang="cd4">
                <a:pos x="hc" y="b"/>
              </a:cxn>
              <a:cxn ang="0">
                <a:pos x="r" y="vc"/>
              </a:cxn>
            </a:cxnLst>
            <a:rect l="l" t="t" r="r" b="b"/>
            <a:pathLst>
              <a:path w="35018" h="53271">
                <a:moveTo>
                  <a:pt x="34672" y="43895"/>
                </a:moveTo>
                <a:lnTo>
                  <a:pt x="34800" y="44150"/>
                </a:lnTo>
                <a:lnTo>
                  <a:pt x="34927" y="44404"/>
                </a:lnTo>
                <a:lnTo>
                  <a:pt x="35018" y="44769"/>
                </a:lnTo>
                <a:lnTo>
                  <a:pt x="34443" y="44896"/>
                </a:lnTo>
                <a:lnTo>
                  <a:pt x="33425" y="44896"/>
                </a:lnTo>
                <a:lnTo>
                  <a:pt x="32550" y="45396"/>
                </a:lnTo>
                <a:lnTo>
                  <a:pt x="32800" y="46271"/>
                </a:lnTo>
                <a:lnTo>
                  <a:pt x="32646" y="46579"/>
                </a:lnTo>
                <a:lnTo>
                  <a:pt x="31671" y="47095"/>
                </a:lnTo>
                <a:lnTo>
                  <a:pt x="30175" y="47646"/>
                </a:lnTo>
                <a:lnTo>
                  <a:pt x="29050" y="48896"/>
                </a:lnTo>
                <a:lnTo>
                  <a:pt x="27800" y="51396"/>
                </a:lnTo>
                <a:lnTo>
                  <a:pt x="27800" y="51521"/>
                </a:lnTo>
                <a:lnTo>
                  <a:pt x="26675" y="53271"/>
                </a:lnTo>
                <a:lnTo>
                  <a:pt x="26175" y="53271"/>
                </a:lnTo>
                <a:lnTo>
                  <a:pt x="24050" y="53021"/>
                </a:lnTo>
                <a:lnTo>
                  <a:pt x="20675" y="51146"/>
                </a:lnTo>
                <a:lnTo>
                  <a:pt x="17175" y="50646"/>
                </a:lnTo>
                <a:lnTo>
                  <a:pt x="13925" y="50771"/>
                </a:lnTo>
                <a:lnTo>
                  <a:pt x="12050" y="50271"/>
                </a:lnTo>
                <a:lnTo>
                  <a:pt x="10800" y="48521"/>
                </a:lnTo>
                <a:lnTo>
                  <a:pt x="10426" y="46271"/>
                </a:lnTo>
                <a:lnTo>
                  <a:pt x="9676" y="42896"/>
                </a:lnTo>
                <a:lnTo>
                  <a:pt x="7926" y="39146"/>
                </a:lnTo>
                <a:lnTo>
                  <a:pt x="6301" y="36396"/>
                </a:lnTo>
                <a:lnTo>
                  <a:pt x="5676" y="33021"/>
                </a:lnTo>
                <a:lnTo>
                  <a:pt x="4426" y="31771"/>
                </a:lnTo>
                <a:lnTo>
                  <a:pt x="3426" y="32396"/>
                </a:lnTo>
                <a:lnTo>
                  <a:pt x="1176" y="29521"/>
                </a:lnTo>
                <a:lnTo>
                  <a:pt x="426" y="28771"/>
                </a:lnTo>
                <a:lnTo>
                  <a:pt x="51" y="28646"/>
                </a:lnTo>
                <a:lnTo>
                  <a:pt x="0" y="28595"/>
                </a:lnTo>
                <a:lnTo>
                  <a:pt x="0" y="0"/>
                </a:lnTo>
                <a:lnTo>
                  <a:pt x="1176" y="1646"/>
                </a:lnTo>
                <a:lnTo>
                  <a:pt x="1926" y="3396"/>
                </a:lnTo>
                <a:lnTo>
                  <a:pt x="3176" y="5396"/>
                </a:lnTo>
                <a:lnTo>
                  <a:pt x="4551" y="7771"/>
                </a:lnTo>
                <a:lnTo>
                  <a:pt x="6801" y="10896"/>
                </a:lnTo>
                <a:lnTo>
                  <a:pt x="7176" y="11896"/>
                </a:lnTo>
                <a:lnTo>
                  <a:pt x="8801" y="12896"/>
                </a:lnTo>
                <a:lnTo>
                  <a:pt x="8551" y="12771"/>
                </a:lnTo>
                <a:lnTo>
                  <a:pt x="9801" y="14896"/>
                </a:lnTo>
                <a:lnTo>
                  <a:pt x="12550" y="19646"/>
                </a:lnTo>
                <a:lnTo>
                  <a:pt x="14925" y="23646"/>
                </a:lnTo>
                <a:lnTo>
                  <a:pt x="15050" y="24146"/>
                </a:lnTo>
                <a:lnTo>
                  <a:pt x="14300" y="24896"/>
                </a:lnTo>
                <a:lnTo>
                  <a:pt x="15175" y="25646"/>
                </a:lnTo>
                <a:lnTo>
                  <a:pt x="18925" y="26396"/>
                </a:lnTo>
                <a:lnTo>
                  <a:pt x="22800" y="28771"/>
                </a:lnTo>
                <a:lnTo>
                  <a:pt x="24550" y="30271"/>
                </a:lnTo>
                <a:lnTo>
                  <a:pt x="26300" y="31396"/>
                </a:lnTo>
                <a:lnTo>
                  <a:pt x="27675" y="32146"/>
                </a:lnTo>
                <a:lnTo>
                  <a:pt x="29175" y="34146"/>
                </a:lnTo>
                <a:lnTo>
                  <a:pt x="31800" y="36271"/>
                </a:lnTo>
                <a:lnTo>
                  <a:pt x="33675" y="38146"/>
                </a:lnTo>
                <a:lnTo>
                  <a:pt x="34175" y="39271"/>
                </a:lnTo>
                <a:lnTo>
                  <a:pt x="33550" y="40521"/>
                </a:lnTo>
                <a:lnTo>
                  <a:pt x="32300" y="41646"/>
                </a:lnTo>
                <a:lnTo>
                  <a:pt x="31925" y="43521"/>
                </a:lnTo>
                <a:lnTo>
                  <a:pt x="34050" y="43521"/>
                </a:lnTo>
                <a:lnTo>
                  <a:pt x="34672" y="43895"/>
                </a:lnTo>
                <a:close/>
              </a:path>
            </a:pathLst>
          </a:custGeom>
          <a:effectLst>
            <a:outerShdw blurRad="63500" sx="102000" sy="102000" algn="ctr" rotWithShape="0">
              <a:prstClr val="black">
                <a:alpha val="40000"/>
              </a:prstClr>
            </a:outerShdw>
          </a:effectLst>
        </p:spPr>
      </p:pic>
      <p:pic>
        <p:nvPicPr>
          <p:cNvPr id="5" name="图片 4"/>
          <p:cNvPicPr>
            <a:picLocks noChangeAspect="1"/>
          </p:cNvPicPr>
          <p:nvPr/>
        </p:nvPicPr>
        <p:blipFill>
          <a:blip r:embed="rId1"/>
          <a:srcRect t="4634" r="74055" b="39890"/>
          <a:stretch>
            <a:fillRect/>
          </a:stretch>
        </p:blipFill>
        <p:spPr>
          <a:xfrm rot="10800000">
            <a:off x="9637395" y="2970530"/>
            <a:ext cx="2554605" cy="3887470"/>
          </a:xfrm>
          <a:custGeom>
            <a:avLst/>
            <a:gdLst/>
            <a:ahLst/>
            <a:cxnLst>
              <a:cxn ang="3">
                <a:pos x="hc" y="t"/>
              </a:cxn>
              <a:cxn ang="cd2">
                <a:pos x="l" y="vc"/>
              </a:cxn>
              <a:cxn ang="cd4">
                <a:pos x="hc" y="b"/>
              </a:cxn>
              <a:cxn ang="0">
                <a:pos x="r" y="vc"/>
              </a:cxn>
            </a:cxnLst>
            <a:rect l="l" t="t" r="r" b="b"/>
            <a:pathLst>
              <a:path w="35018" h="53271">
                <a:moveTo>
                  <a:pt x="34672" y="43895"/>
                </a:moveTo>
                <a:lnTo>
                  <a:pt x="34800" y="44150"/>
                </a:lnTo>
                <a:lnTo>
                  <a:pt x="34927" y="44404"/>
                </a:lnTo>
                <a:lnTo>
                  <a:pt x="35018" y="44769"/>
                </a:lnTo>
                <a:lnTo>
                  <a:pt x="34443" y="44896"/>
                </a:lnTo>
                <a:lnTo>
                  <a:pt x="33425" y="44896"/>
                </a:lnTo>
                <a:lnTo>
                  <a:pt x="32550" y="45396"/>
                </a:lnTo>
                <a:lnTo>
                  <a:pt x="32800" y="46271"/>
                </a:lnTo>
                <a:lnTo>
                  <a:pt x="32646" y="46579"/>
                </a:lnTo>
                <a:lnTo>
                  <a:pt x="31671" y="47095"/>
                </a:lnTo>
                <a:lnTo>
                  <a:pt x="30175" y="47646"/>
                </a:lnTo>
                <a:lnTo>
                  <a:pt x="29050" y="48896"/>
                </a:lnTo>
                <a:lnTo>
                  <a:pt x="27800" y="51396"/>
                </a:lnTo>
                <a:lnTo>
                  <a:pt x="27800" y="51521"/>
                </a:lnTo>
                <a:lnTo>
                  <a:pt x="26675" y="53271"/>
                </a:lnTo>
                <a:lnTo>
                  <a:pt x="26175" y="53271"/>
                </a:lnTo>
                <a:lnTo>
                  <a:pt x="24050" y="53021"/>
                </a:lnTo>
                <a:lnTo>
                  <a:pt x="20675" y="51146"/>
                </a:lnTo>
                <a:lnTo>
                  <a:pt x="17175" y="50646"/>
                </a:lnTo>
                <a:lnTo>
                  <a:pt x="13925" y="50771"/>
                </a:lnTo>
                <a:lnTo>
                  <a:pt x="12050" y="50271"/>
                </a:lnTo>
                <a:lnTo>
                  <a:pt x="10800" y="48521"/>
                </a:lnTo>
                <a:lnTo>
                  <a:pt x="10426" y="46271"/>
                </a:lnTo>
                <a:lnTo>
                  <a:pt x="9676" y="42896"/>
                </a:lnTo>
                <a:lnTo>
                  <a:pt x="7926" y="39146"/>
                </a:lnTo>
                <a:lnTo>
                  <a:pt x="6301" y="36396"/>
                </a:lnTo>
                <a:lnTo>
                  <a:pt x="5676" y="33021"/>
                </a:lnTo>
                <a:lnTo>
                  <a:pt x="4426" y="31771"/>
                </a:lnTo>
                <a:lnTo>
                  <a:pt x="3426" y="32396"/>
                </a:lnTo>
                <a:lnTo>
                  <a:pt x="1176" y="29521"/>
                </a:lnTo>
                <a:lnTo>
                  <a:pt x="426" y="28771"/>
                </a:lnTo>
                <a:lnTo>
                  <a:pt x="51" y="28646"/>
                </a:lnTo>
                <a:lnTo>
                  <a:pt x="0" y="28595"/>
                </a:lnTo>
                <a:lnTo>
                  <a:pt x="0" y="0"/>
                </a:lnTo>
                <a:lnTo>
                  <a:pt x="1176" y="1646"/>
                </a:lnTo>
                <a:lnTo>
                  <a:pt x="1926" y="3396"/>
                </a:lnTo>
                <a:lnTo>
                  <a:pt x="3176" y="5396"/>
                </a:lnTo>
                <a:lnTo>
                  <a:pt x="4551" y="7771"/>
                </a:lnTo>
                <a:lnTo>
                  <a:pt x="6801" y="10896"/>
                </a:lnTo>
                <a:lnTo>
                  <a:pt x="7176" y="11896"/>
                </a:lnTo>
                <a:lnTo>
                  <a:pt x="8801" y="12896"/>
                </a:lnTo>
                <a:lnTo>
                  <a:pt x="8551" y="12771"/>
                </a:lnTo>
                <a:lnTo>
                  <a:pt x="9801" y="14896"/>
                </a:lnTo>
                <a:lnTo>
                  <a:pt x="12550" y="19646"/>
                </a:lnTo>
                <a:lnTo>
                  <a:pt x="14925" y="23646"/>
                </a:lnTo>
                <a:lnTo>
                  <a:pt x="15050" y="24146"/>
                </a:lnTo>
                <a:lnTo>
                  <a:pt x="14300" y="24896"/>
                </a:lnTo>
                <a:lnTo>
                  <a:pt x="15175" y="25646"/>
                </a:lnTo>
                <a:lnTo>
                  <a:pt x="18925" y="26396"/>
                </a:lnTo>
                <a:lnTo>
                  <a:pt x="22800" y="28771"/>
                </a:lnTo>
                <a:lnTo>
                  <a:pt x="24550" y="30271"/>
                </a:lnTo>
                <a:lnTo>
                  <a:pt x="26300" y="31396"/>
                </a:lnTo>
                <a:lnTo>
                  <a:pt x="27675" y="32146"/>
                </a:lnTo>
                <a:lnTo>
                  <a:pt x="29175" y="34146"/>
                </a:lnTo>
                <a:lnTo>
                  <a:pt x="31800" y="36271"/>
                </a:lnTo>
                <a:lnTo>
                  <a:pt x="33675" y="38146"/>
                </a:lnTo>
                <a:lnTo>
                  <a:pt x="34175" y="39271"/>
                </a:lnTo>
                <a:lnTo>
                  <a:pt x="33550" y="40521"/>
                </a:lnTo>
                <a:lnTo>
                  <a:pt x="32300" y="41646"/>
                </a:lnTo>
                <a:lnTo>
                  <a:pt x="31925" y="43521"/>
                </a:lnTo>
                <a:lnTo>
                  <a:pt x="34050" y="43521"/>
                </a:lnTo>
                <a:lnTo>
                  <a:pt x="34672" y="43895"/>
                </a:lnTo>
                <a:close/>
              </a:path>
            </a:pathLst>
          </a:custGeom>
          <a:effectLst>
            <a:outerShdw blurRad="63500" sx="102000" sy="102000" algn="ctr" rotWithShape="0">
              <a:prstClr val="black">
                <a:alpha val="40000"/>
              </a:prstClr>
            </a:outerShdw>
          </a:effectLst>
        </p:spPr>
      </p:pic>
    </p:spTree>
    <p:custDataLst>
      <p:tags r:id="rId2"/>
    </p:custDataLst>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0" name="矩形 39"/>
          <p:cNvSpPr/>
          <p:nvPr/>
        </p:nvSpPr>
        <p:spPr>
          <a:xfrm>
            <a:off x="0" y="2008505"/>
            <a:ext cx="12192635" cy="2841625"/>
          </a:xfrm>
          <a:prstGeom prst="rect">
            <a:avLst/>
          </a:prstGeom>
          <a:solidFill>
            <a:srgbClr val="A4B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720725" y="583565"/>
            <a:ext cx="2416175" cy="2416175"/>
          </a:xfrm>
          <a:prstGeom prst="ellipse">
            <a:avLst/>
          </a:prstGeom>
          <a:solidFill>
            <a:srgbClr val="F4F4F4"/>
          </a:solidFill>
          <a:ln>
            <a:noFill/>
          </a:ln>
          <a:effectLst>
            <a:outerShdw blurRad="50800" dist="889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文本框 21"/>
          <p:cNvSpPr txBox="1"/>
          <p:nvPr/>
        </p:nvSpPr>
        <p:spPr>
          <a:xfrm>
            <a:off x="3308985" y="2008505"/>
            <a:ext cx="8834120" cy="1445260"/>
          </a:xfrm>
          <a:prstGeom prst="rect">
            <a:avLst/>
          </a:prstGeom>
          <a:noFill/>
        </p:spPr>
        <p:txBody>
          <a:bodyPr wrap="square" rtlCol="0">
            <a:spAutoFit/>
          </a:bodyPr>
          <a:p>
            <a:pPr algn="l">
              <a:buClrTx/>
              <a:buSzTx/>
              <a:buFontTx/>
            </a:pPr>
            <a:r>
              <a:rPr lang="en-US" altLang="zh-CN" sz="4400">
                <a:ln>
                  <a:noFill/>
                </a:ln>
                <a:solidFill>
                  <a:schemeClr val="tx1">
                    <a:lumMod val="75000"/>
                    <a:lumOff val="25000"/>
                  </a:schemeClr>
                </a:solidFill>
                <a:latin typeface="Impact" panose="020B0806030902050204" charset="0"/>
                <a:cs typeface="Impact" panose="020B0806030902050204" charset="0"/>
              </a:rPr>
              <a:t>Cold Expansion Technology of Connection Holes</a:t>
            </a:r>
            <a:endParaRPr lang="en-US" altLang="zh-CN" sz="4400">
              <a:ln>
                <a:noFill/>
              </a:ln>
              <a:solidFill>
                <a:schemeClr val="tx1">
                  <a:lumMod val="75000"/>
                  <a:lumOff val="25000"/>
                </a:schemeClr>
              </a:solidFill>
              <a:latin typeface="Impact" panose="020B0806030902050204" charset="0"/>
              <a:cs typeface="Impact" panose="020B0806030902050204" charset="0"/>
            </a:endParaRPr>
          </a:p>
        </p:txBody>
      </p:sp>
      <p:sp>
        <p:nvSpPr>
          <p:cNvPr id="4" name="文本框 3"/>
          <p:cNvSpPr txBox="1"/>
          <p:nvPr/>
        </p:nvSpPr>
        <p:spPr>
          <a:xfrm>
            <a:off x="3308985" y="3655060"/>
            <a:ext cx="7136765" cy="829945"/>
          </a:xfrm>
          <a:prstGeom prst="rect">
            <a:avLst/>
          </a:prstGeom>
          <a:noFill/>
        </p:spPr>
        <p:txBody>
          <a:bodyPr wrap="square" rtlCol="0">
            <a:spAutoFit/>
          </a:bodyPr>
          <a:p>
            <a:pPr algn="l"/>
            <a:r>
              <a:rPr lang="zh-CN" altLang="en-US" sz="1600">
                <a:solidFill>
                  <a:schemeClr val="bg1"/>
                </a:solidFill>
                <a:cs typeface="+mn-lt"/>
                <a:sym typeface="+mn-ea"/>
              </a:rPr>
              <a:t>Lorem ipsum dolor sit amet, consectetur adipisicing elit, sed do eiusmod tempor incididunt ut labore et dolore magna aliqua. Ut enim ad minim veniam, quis  exercitation ullamco</a:t>
            </a:r>
            <a:endParaRPr lang="zh-CN" altLang="en-US" sz="1600">
              <a:solidFill>
                <a:schemeClr val="bg1"/>
              </a:solidFill>
              <a:cs typeface="+mn-lt"/>
              <a:sym typeface="+mn-ea"/>
            </a:endParaRPr>
          </a:p>
        </p:txBody>
      </p:sp>
      <p:sp>
        <p:nvSpPr>
          <p:cNvPr id="36" name="文本框 35"/>
          <p:cNvSpPr txBox="1"/>
          <p:nvPr/>
        </p:nvSpPr>
        <p:spPr>
          <a:xfrm>
            <a:off x="1005840" y="730250"/>
            <a:ext cx="1845945" cy="2122805"/>
          </a:xfrm>
          <a:prstGeom prst="rect">
            <a:avLst/>
          </a:prstGeom>
          <a:noFill/>
        </p:spPr>
        <p:txBody>
          <a:bodyPr wrap="none" rtlCol="0">
            <a:spAutoFit/>
          </a:bodyPr>
          <a:p>
            <a:pPr algn="ctr"/>
            <a:r>
              <a:rPr lang="en-US" altLang="zh-CN" sz="6600">
                <a:ln w="0">
                  <a:noFill/>
                </a:ln>
                <a:solidFill>
                  <a:srgbClr val="AA3A3A"/>
                </a:solidFill>
                <a:effectLst/>
                <a:latin typeface="Impact" panose="020B0806030902050204" charset="0"/>
                <a:cs typeface="Impact" panose="020B0806030902050204" charset="0"/>
              </a:rPr>
              <a:t>PART </a:t>
            </a:r>
            <a:endParaRPr lang="en-US" altLang="zh-CN" sz="6600">
              <a:ln w="0">
                <a:noFill/>
              </a:ln>
              <a:solidFill>
                <a:srgbClr val="AA3A3A"/>
              </a:solidFill>
              <a:effectLst/>
              <a:latin typeface="Impact" panose="020B0806030902050204" charset="0"/>
              <a:cs typeface="Impact" panose="020B0806030902050204" charset="0"/>
            </a:endParaRPr>
          </a:p>
          <a:p>
            <a:pPr algn="ctr"/>
            <a:r>
              <a:rPr lang="en-US" altLang="zh-CN" sz="6600">
                <a:ln w="0">
                  <a:noFill/>
                </a:ln>
                <a:solidFill>
                  <a:srgbClr val="AA3A3A"/>
                </a:solidFill>
                <a:effectLst/>
                <a:latin typeface="Impact" panose="020B0806030902050204" charset="0"/>
                <a:cs typeface="Impact" panose="020B0806030902050204" charset="0"/>
              </a:rPr>
              <a:t>02</a:t>
            </a:r>
            <a:endParaRPr lang="en-US" altLang="zh-CN" sz="6600">
              <a:ln w="0">
                <a:noFill/>
              </a:ln>
              <a:solidFill>
                <a:srgbClr val="AA3A3A"/>
              </a:solidFill>
              <a:effectLst/>
              <a:latin typeface="Impact" panose="020B0806030902050204" charset="0"/>
              <a:cs typeface="Impact" panose="020B0806030902050204" charset="0"/>
            </a:endParaRPr>
          </a:p>
        </p:txBody>
      </p:sp>
      <p:grpSp>
        <p:nvGrpSpPr>
          <p:cNvPr id="37" name="组合 36"/>
          <p:cNvGrpSpPr/>
          <p:nvPr/>
        </p:nvGrpSpPr>
        <p:grpSpPr>
          <a:xfrm>
            <a:off x="4549775" y="5121275"/>
            <a:ext cx="6649085" cy="1736725"/>
            <a:chOff x="3776" y="7180"/>
            <a:chExt cx="13860" cy="3620"/>
          </a:xfrm>
        </p:grpSpPr>
        <p:pic>
          <p:nvPicPr>
            <p:cNvPr id="38" name="图片 37"/>
            <p:cNvPicPr>
              <a:picLocks noChangeAspect="1"/>
            </p:cNvPicPr>
            <p:nvPr/>
          </p:nvPicPr>
          <p:blipFill>
            <a:blip r:embed="rId1"/>
            <a:srcRect l="72962" t="66719" r="9921"/>
            <a:stretch>
              <a:fillRect/>
            </a:stretch>
          </p:blipFill>
          <p:spPr>
            <a:xfrm>
              <a:off x="15020" y="7180"/>
              <a:ext cx="2616" cy="3620"/>
            </a:xfrm>
            <a:custGeom>
              <a:avLst/>
              <a:gdLst/>
              <a:ahLst/>
              <a:cxnLst>
                <a:cxn ang="3">
                  <a:pos x="hc" y="t"/>
                </a:cxn>
                <a:cxn ang="cd2">
                  <a:pos x="l" y="vc"/>
                </a:cxn>
                <a:cxn ang="cd4">
                  <a:pos x="hc" y="b"/>
                </a:cxn>
                <a:cxn ang="0">
                  <a:pos x="r" y="vc"/>
                </a:cxn>
              </a:cxnLst>
              <a:rect l="l" t="t" r="r" b="b"/>
              <a:pathLst>
                <a:path w="25044" h="34644">
                  <a:moveTo>
                    <a:pt x="295" y="34349"/>
                  </a:moveTo>
                  <a:lnTo>
                    <a:pt x="595" y="32249"/>
                  </a:lnTo>
                  <a:lnTo>
                    <a:pt x="2095" y="30299"/>
                  </a:lnTo>
                  <a:lnTo>
                    <a:pt x="4045" y="28949"/>
                  </a:lnTo>
                  <a:lnTo>
                    <a:pt x="5245" y="28349"/>
                  </a:lnTo>
                  <a:lnTo>
                    <a:pt x="5545" y="27149"/>
                  </a:lnTo>
                  <a:lnTo>
                    <a:pt x="5245" y="25799"/>
                  </a:lnTo>
                  <a:lnTo>
                    <a:pt x="4195" y="22350"/>
                  </a:lnTo>
                  <a:lnTo>
                    <a:pt x="3295" y="18300"/>
                  </a:lnTo>
                  <a:lnTo>
                    <a:pt x="3145" y="13500"/>
                  </a:lnTo>
                  <a:lnTo>
                    <a:pt x="3595" y="12150"/>
                  </a:lnTo>
                  <a:lnTo>
                    <a:pt x="5245" y="10800"/>
                  </a:lnTo>
                  <a:lnTo>
                    <a:pt x="5845" y="9000"/>
                  </a:lnTo>
                  <a:lnTo>
                    <a:pt x="6595" y="4650"/>
                  </a:lnTo>
                  <a:lnTo>
                    <a:pt x="7345" y="3450"/>
                  </a:lnTo>
                  <a:lnTo>
                    <a:pt x="8845" y="3450"/>
                  </a:lnTo>
                  <a:lnTo>
                    <a:pt x="9895" y="2100"/>
                  </a:lnTo>
                  <a:lnTo>
                    <a:pt x="10645" y="1200"/>
                  </a:lnTo>
                  <a:lnTo>
                    <a:pt x="11695" y="1050"/>
                  </a:lnTo>
                  <a:lnTo>
                    <a:pt x="12745" y="1350"/>
                  </a:lnTo>
                  <a:lnTo>
                    <a:pt x="13795" y="1350"/>
                  </a:lnTo>
                  <a:lnTo>
                    <a:pt x="14545" y="1050"/>
                  </a:lnTo>
                  <a:lnTo>
                    <a:pt x="15445" y="300"/>
                  </a:lnTo>
                  <a:lnTo>
                    <a:pt x="16795" y="300"/>
                  </a:lnTo>
                  <a:lnTo>
                    <a:pt x="18295" y="0"/>
                  </a:lnTo>
                  <a:lnTo>
                    <a:pt x="17995" y="300"/>
                  </a:lnTo>
                  <a:lnTo>
                    <a:pt x="19195" y="1200"/>
                  </a:lnTo>
                  <a:lnTo>
                    <a:pt x="19645" y="2400"/>
                  </a:lnTo>
                  <a:lnTo>
                    <a:pt x="18895" y="2850"/>
                  </a:lnTo>
                  <a:lnTo>
                    <a:pt x="19195" y="3750"/>
                  </a:lnTo>
                  <a:lnTo>
                    <a:pt x="20095" y="3000"/>
                  </a:lnTo>
                  <a:lnTo>
                    <a:pt x="21295" y="3900"/>
                  </a:lnTo>
                  <a:lnTo>
                    <a:pt x="21895" y="5100"/>
                  </a:lnTo>
                  <a:lnTo>
                    <a:pt x="22795" y="6150"/>
                  </a:lnTo>
                  <a:lnTo>
                    <a:pt x="24295" y="7050"/>
                  </a:lnTo>
                  <a:lnTo>
                    <a:pt x="24894" y="7800"/>
                  </a:lnTo>
                  <a:lnTo>
                    <a:pt x="25044" y="8550"/>
                  </a:lnTo>
                  <a:lnTo>
                    <a:pt x="24894" y="10650"/>
                  </a:lnTo>
                  <a:lnTo>
                    <a:pt x="24595" y="13800"/>
                  </a:lnTo>
                  <a:lnTo>
                    <a:pt x="24744" y="15450"/>
                  </a:lnTo>
                  <a:lnTo>
                    <a:pt x="22945" y="18900"/>
                  </a:lnTo>
                  <a:lnTo>
                    <a:pt x="20095" y="24899"/>
                  </a:lnTo>
                  <a:lnTo>
                    <a:pt x="19195" y="25799"/>
                  </a:lnTo>
                  <a:lnTo>
                    <a:pt x="18595" y="28499"/>
                  </a:lnTo>
                  <a:lnTo>
                    <a:pt x="18295" y="29399"/>
                  </a:lnTo>
                  <a:lnTo>
                    <a:pt x="18895" y="31499"/>
                  </a:lnTo>
                  <a:lnTo>
                    <a:pt x="19644" y="34644"/>
                  </a:lnTo>
                  <a:lnTo>
                    <a:pt x="0" y="34644"/>
                  </a:lnTo>
                  <a:lnTo>
                    <a:pt x="295" y="34349"/>
                  </a:lnTo>
                  <a:close/>
                </a:path>
              </a:pathLst>
            </a:custGeom>
          </p:spPr>
        </p:pic>
        <p:sp>
          <p:nvSpPr>
            <p:cNvPr id="39" name="任意多边形 38"/>
            <p:cNvSpPr/>
            <p:nvPr/>
          </p:nvSpPr>
          <p:spPr>
            <a:xfrm>
              <a:off x="3776" y="7309"/>
              <a:ext cx="13118" cy="749"/>
            </a:xfrm>
            <a:custGeom>
              <a:avLst/>
              <a:gdLst>
                <a:gd name="connsiteX0" fmla="*/ 3739 w 12413"/>
                <a:gd name="connsiteY0" fmla="*/ 38 h 771"/>
                <a:gd name="connsiteX1" fmla="*/ 3911 w 12413"/>
                <a:gd name="connsiteY1" fmla="*/ 0 h 771"/>
                <a:gd name="connsiteX2" fmla="*/ 12302 w 12413"/>
                <a:gd name="connsiteY2" fmla="*/ 0 h 771"/>
                <a:gd name="connsiteX3" fmla="*/ 12413 w 12413"/>
                <a:gd name="connsiteY3" fmla="*/ 111 h 771"/>
                <a:gd name="connsiteX4" fmla="*/ 12302 w 12413"/>
                <a:gd name="connsiteY4" fmla="*/ 222 h 771"/>
                <a:gd name="connsiteX5" fmla="*/ 4013 w 12413"/>
                <a:gd name="connsiteY5" fmla="*/ 222 h 771"/>
                <a:gd name="connsiteX6" fmla="*/ 4001 w 12413"/>
                <a:gd name="connsiteY6" fmla="*/ 224 h 771"/>
                <a:gd name="connsiteX7" fmla="*/ 121 w 12413"/>
                <a:gd name="connsiteY7" fmla="*/ 770 h 771"/>
                <a:gd name="connsiteX8" fmla="*/ 108 w 12413"/>
                <a:gd name="connsiteY8" fmla="*/ 771 h 771"/>
                <a:gd name="connsiteX9" fmla="*/ 0 w 12413"/>
                <a:gd name="connsiteY9" fmla="*/ 665 h 771"/>
                <a:gd name="connsiteX10" fmla="*/ 92 w 12413"/>
                <a:gd name="connsiteY10" fmla="*/ 559 h 771"/>
                <a:gd name="connsiteX11" fmla="*/ 3739 w 12413"/>
                <a:gd name="connsiteY11" fmla="*/ 38 h 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3" h="771">
                  <a:moveTo>
                    <a:pt x="3739" y="38"/>
                  </a:moveTo>
                  <a:cubicBezTo>
                    <a:pt x="3757" y="18"/>
                    <a:pt x="3886" y="-1"/>
                    <a:pt x="3911" y="0"/>
                  </a:cubicBezTo>
                  <a:lnTo>
                    <a:pt x="12302" y="0"/>
                  </a:lnTo>
                  <a:cubicBezTo>
                    <a:pt x="12364" y="-2"/>
                    <a:pt x="12414" y="55"/>
                    <a:pt x="12413" y="111"/>
                  </a:cubicBezTo>
                  <a:cubicBezTo>
                    <a:pt x="12415" y="173"/>
                    <a:pt x="12358" y="224"/>
                    <a:pt x="12302" y="222"/>
                  </a:cubicBezTo>
                  <a:lnTo>
                    <a:pt x="4013" y="222"/>
                  </a:lnTo>
                  <a:cubicBezTo>
                    <a:pt x="4013" y="222"/>
                    <a:pt x="4001" y="225"/>
                    <a:pt x="4001" y="224"/>
                  </a:cubicBezTo>
                  <a:lnTo>
                    <a:pt x="121" y="770"/>
                  </a:lnTo>
                  <a:cubicBezTo>
                    <a:pt x="116" y="770"/>
                    <a:pt x="108" y="771"/>
                    <a:pt x="108" y="771"/>
                  </a:cubicBezTo>
                  <a:cubicBezTo>
                    <a:pt x="49" y="773"/>
                    <a:pt x="-1" y="720"/>
                    <a:pt x="0" y="665"/>
                  </a:cubicBezTo>
                  <a:cubicBezTo>
                    <a:pt x="-2" y="612"/>
                    <a:pt x="43" y="564"/>
                    <a:pt x="92" y="559"/>
                  </a:cubicBezTo>
                  <a:lnTo>
                    <a:pt x="3739" y="38"/>
                  </a:lnTo>
                  <a:close/>
                </a:path>
              </a:pathLst>
            </a:custGeom>
            <a:solidFill>
              <a:srgbClr val="AA3A3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spTree>
    <p:custDataLst>
      <p:tags r:id="rId2"/>
    </p:custDataLst>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4B787"/>
        </a:solidFill>
        <a:effectLst/>
      </p:bgPr>
    </p:bg>
    <p:spTree>
      <p:nvGrpSpPr>
        <p:cNvPr id="1" name=""/>
        <p:cNvGrpSpPr/>
        <p:nvPr/>
      </p:nvGrpSpPr>
      <p:grpSpPr>
        <a:xfrm>
          <a:off x="0" y="0"/>
          <a:ext cx="0" cy="0"/>
          <a:chOff x="0" y="0"/>
          <a:chExt cx="0" cy="0"/>
        </a:xfrm>
      </p:grpSpPr>
      <p:sp>
        <p:nvSpPr>
          <p:cNvPr id="2" name="平行四边形 1"/>
          <p:cNvSpPr/>
          <p:nvPr/>
        </p:nvSpPr>
        <p:spPr>
          <a:xfrm>
            <a:off x="6014085" y="1270"/>
            <a:ext cx="4713605" cy="6856730"/>
          </a:xfrm>
          <a:prstGeom prst="parallelogram">
            <a:avLst>
              <a:gd name="adj" fmla="val 41573"/>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F8E4B7"/>
              </a:solidFill>
            </a:endParaRPr>
          </a:p>
        </p:txBody>
      </p:sp>
      <p:sp>
        <p:nvSpPr>
          <p:cNvPr id="4" name="文本框 3"/>
          <p:cNvSpPr txBox="1"/>
          <p:nvPr/>
        </p:nvSpPr>
        <p:spPr>
          <a:xfrm>
            <a:off x="648335" y="175260"/>
            <a:ext cx="11099165" cy="6565265"/>
          </a:xfrm>
          <a:prstGeom prst="rect">
            <a:avLst/>
          </a:prstGeom>
        </p:spPr>
        <p:txBody>
          <a:bodyPr wrap="square">
            <a:noAutofit/>
            <a:extLst>
              <a:ext uri="{4A0BC546-FE56-4ADE-93B0-CB8AF2F6F144}">
                <wpsdc:textFrameExt xmlns:wpsdc="http://www.wps.cn/officeDocument/2022/drawingmlCustomData" type="text"/>
              </a:ext>
            </a:extLst>
          </a:bodyPr>
          <a:p>
            <a:pPr algn="l" fontAlgn="auto">
              <a:lnSpc>
                <a:spcPct val="140000"/>
              </a:lnSpc>
            </a:pPr>
            <a:r>
              <a:rPr lang="zh-CN" altLang="en-US" sz="1800">
                <a:solidFill>
                  <a:srgbClr val="FF0000"/>
                </a:solidFill>
                <a:latin typeface="Arial" panose="020B0604020202020204" pitchFamily="34" charset="0"/>
                <a:ea typeface="微软雅黑" panose="020B0503020204020204" pitchFamily="34" charset="-122"/>
              </a:rPr>
              <a:t>Explanation of cold expansion technology:</a:t>
            </a:r>
            <a:endParaRPr lang="zh-CN" altLang="en-US" sz="1800">
              <a:solidFill>
                <a:srgbClr val="FF0000"/>
              </a:solidFill>
              <a:latin typeface="Arial" panose="020B0604020202020204" pitchFamily="34" charset="0"/>
              <a:ea typeface="微软雅黑" panose="020B0503020204020204" pitchFamily="34" charset="-122"/>
            </a:endParaRPr>
          </a:p>
          <a:p>
            <a:pPr indent="457200" algn="l" fontAlgn="auto">
              <a:lnSpc>
                <a:spcPct val="140000"/>
              </a:lnSpc>
              <a:extLst>
                <a:ext uri="{35155182-B16C-46BC-9424-99874614C6A1}">
                  <wpsdc:indentchars xmlns:wpsdc="http://www.wps.cn/officeDocument/2017/drawingmlCustomData" val="200" checksum="59296752"/>
                </a:ext>
              </a:extLst>
            </a:pPr>
            <a:r>
              <a:rPr lang="zh-CN" altLang="en-US" sz="1800">
                <a:latin typeface="Arial" panose="020B0604020202020204" pitchFamily="34" charset="0"/>
                <a:ea typeface="微软雅黑" panose="020B0503020204020204" pitchFamily="34" charset="-122"/>
              </a:rPr>
              <a:t>Cold expansion technology improves the fatigue life of non-ferrous alloys by introducing compressive residual stress around fastener holes. This process involves enlarging the hole diameter using a ball or mandrel, which induces plastic deformation and residual stress in the surrounding material. The magnitude and distribution of these residual stresses play a crucial role in the strengthening effect of cold expansion technology.</a:t>
            </a:r>
            <a:endParaRPr lang="zh-CN" altLang="en-US" sz="1800">
              <a:latin typeface="Arial" panose="020B0604020202020204" pitchFamily="34" charset="0"/>
              <a:ea typeface="微软雅黑" panose="020B0503020204020204" pitchFamily="34" charset="-122"/>
            </a:endParaRPr>
          </a:p>
          <a:p>
            <a:pPr algn="l" fontAlgn="auto">
              <a:lnSpc>
                <a:spcPct val="120000"/>
              </a:lnSpc>
            </a:pPr>
            <a:endParaRPr lang="zh-CN" altLang="en-US" sz="1800">
              <a:latin typeface="Arial" panose="020B0604020202020204" pitchFamily="34" charset="0"/>
              <a:ea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529590" y="2896870"/>
            <a:ext cx="3648075" cy="2724150"/>
          </a:xfrm>
          <a:prstGeom prst="rect">
            <a:avLst/>
          </a:prstGeom>
        </p:spPr>
      </p:pic>
      <p:pic>
        <p:nvPicPr>
          <p:cNvPr id="9" name="图片 8"/>
          <p:cNvPicPr>
            <a:picLocks noChangeAspect="1"/>
          </p:cNvPicPr>
          <p:nvPr/>
        </p:nvPicPr>
        <p:blipFill>
          <a:blip r:embed="rId2"/>
          <a:stretch>
            <a:fillRect/>
          </a:stretch>
        </p:blipFill>
        <p:spPr>
          <a:xfrm>
            <a:off x="4356735" y="3020695"/>
            <a:ext cx="3681730" cy="2476500"/>
          </a:xfrm>
          <a:prstGeom prst="rect">
            <a:avLst/>
          </a:prstGeom>
        </p:spPr>
      </p:pic>
      <p:pic>
        <p:nvPicPr>
          <p:cNvPr id="10" name="图片 9"/>
          <p:cNvPicPr>
            <a:picLocks noChangeAspect="1"/>
          </p:cNvPicPr>
          <p:nvPr/>
        </p:nvPicPr>
        <p:blipFill>
          <a:blip r:embed="rId3"/>
          <a:stretch>
            <a:fillRect/>
          </a:stretch>
        </p:blipFill>
        <p:spPr>
          <a:xfrm>
            <a:off x="8248650" y="3575050"/>
            <a:ext cx="3681730" cy="1367155"/>
          </a:xfrm>
          <a:prstGeom prst="rect">
            <a:avLst/>
          </a:prstGeom>
        </p:spPr>
      </p:pic>
      <p:sp>
        <p:nvSpPr>
          <p:cNvPr id="12" name="文本框 11"/>
          <p:cNvSpPr txBox="1"/>
          <p:nvPr/>
        </p:nvSpPr>
        <p:spPr>
          <a:xfrm>
            <a:off x="529590" y="5898515"/>
            <a:ext cx="3648075" cy="306705"/>
          </a:xfrm>
          <a:prstGeom prst="rect">
            <a:avLst/>
          </a:prstGeom>
          <a:noFill/>
        </p:spPr>
        <p:txBody>
          <a:bodyPr wrap="square" rtlCol="0" anchor="t">
            <a:spAutoFit/>
          </a:bodyPr>
          <a:p>
            <a:pPr algn="ctr"/>
            <a:r>
              <a:rPr lang="zh-CN" altLang="en-US" sz="1400"/>
              <a:t>Fig. 1 Hole edge expansion process.</a:t>
            </a:r>
            <a:endParaRPr lang="zh-CN" altLang="en-US" sz="1400"/>
          </a:p>
        </p:txBody>
      </p:sp>
      <p:sp>
        <p:nvSpPr>
          <p:cNvPr id="13" name="文本框 12"/>
          <p:cNvSpPr txBox="1"/>
          <p:nvPr/>
        </p:nvSpPr>
        <p:spPr>
          <a:xfrm>
            <a:off x="4356735" y="5898515"/>
            <a:ext cx="3682365" cy="306705"/>
          </a:xfrm>
          <a:prstGeom prst="rect">
            <a:avLst/>
          </a:prstGeom>
          <a:noFill/>
        </p:spPr>
        <p:txBody>
          <a:bodyPr wrap="square" rtlCol="0" anchor="t">
            <a:spAutoFit/>
          </a:bodyPr>
          <a:p>
            <a:pPr algn="ctr"/>
            <a:r>
              <a:rPr lang="zh-CN" altLang="en-US" sz="1400"/>
              <a:t>Fig. 2 Direct mandrel expansion process.</a:t>
            </a:r>
            <a:endParaRPr lang="zh-CN" altLang="en-US" sz="1400"/>
          </a:p>
        </p:txBody>
      </p:sp>
      <p:sp>
        <p:nvSpPr>
          <p:cNvPr id="14" name="文本框 13"/>
          <p:cNvSpPr txBox="1"/>
          <p:nvPr/>
        </p:nvSpPr>
        <p:spPr>
          <a:xfrm>
            <a:off x="8255635" y="5898515"/>
            <a:ext cx="3682365" cy="306705"/>
          </a:xfrm>
          <a:prstGeom prst="rect">
            <a:avLst/>
          </a:prstGeom>
          <a:noFill/>
        </p:spPr>
        <p:txBody>
          <a:bodyPr wrap="square" rtlCol="0" anchor="t">
            <a:spAutoFit/>
          </a:bodyPr>
          <a:p>
            <a:pPr algn="ctr"/>
            <a:r>
              <a:rPr lang="zh-CN" altLang="en-US" sz="1400"/>
              <a:t>Fig. 3 Ball expansion process.</a:t>
            </a:r>
            <a:endParaRPr lang="zh-CN" altLang="en-US" sz="1400"/>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4B787"/>
        </a:solidFill>
        <a:effectLst/>
      </p:bgPr>
    </p:bg>
    <p:spTree>
      <p:nvGrpSpPr>
        <p:cNvPr id="1" name=""/>
        <p:cNvGrpSpPr/>
        <p:nvPr/>
      </p:nvGrpSpPr>
      <p:grpSpPr>
        <a:xfrm>
          <a:off x="0" y="0"/>
          <a:ext cx="0" cy="0"/>
          <a:chOff x="0" y="0"/>
          <a:chExt cx="0" cy="0"/>
        </a:xfrm>
      </p:grpSpPr>
      <p:sp>
        <p:nvSpPr>
          <p:cNvPr id="2" name="平行四边形 1"/>
          <p:cNvSpPr/>
          <p:nvPr/>
        </p:nvSpPr>
        <p:spPr>
          <a:xfrm>
            <a:off x="6014085" y="1270"/>
            <a:ext cx="4713605" cy="6856730"/>
          </a:xfrm>
          <a:prstGeom prst="parallelogram">
            <a:avLst>
              <a:gd name="adj" fmla="val 41573"/>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F8E4B7"/>
              </a:solidFill>
            </a:endParaRPr>
          </a:p>
        </p:txBody>
      </p:sp>
      <p:pic>
        <p:nvPicPr>
          <p:cNvPr id="3" name="图片 2"/>
          <p:cNvPicPr>
            <a:picLocks noChangeAspect="1"/>
          </p:cNvPicPr>
          <p:nvPr/>
        </p:nvPicPr>
        <p:blipFill>
          <a:blip r:embed="rId1"/>
          <a:stretch>
            <a:fillRect/>
          </a:stretch>
        </p:blipFill>
        <p:spPr>
          <a:xfrm>
            <a:off x="6809105" y="1275715"/>
            <a:ext cx="5158105" cy="2933700"/>
          </a:xfrm>
          <a:prstGeom prst="rect">
            <a:avLst/>
          </a:prstGeom>
        </p:spPr>
      </p:pic>
      <p:pic>
        <p:nvPicPr>
          <p:cNvPr id="5" name="图片 4"/>
          <p:cNvPicPr>
            <a:picLocks noChangeAspect="1"/>
          </p:cNvPicPr>
          <p:nvPr/>
        </p:nvPicPr>
        <p:blipFill>
          <a:blip r:embed="rId2"/>
          <a:stretch>
            <a:fillRect/>
          </a:stretch>
        </p:blipFill>
        <p:spPr>
          <a:xfrm>
            <a:off x="222250" y="443230"/>
            <a:ext cx="6432550" cy="4598035"/>
          </a:xfrm>
          <a:prstGeom prst="rect">
            <a:avLst/>
          </a:prstGeom>
        </p:spPr>
      </p:pic>
      <p:sp>
        <p:nvSpPr>
          <p:cNvPr id="6" name="文本框 5"/>
          <p:cNvSpPr txBox="1"/>
          <p:nvPr/>
        </p:nvSpPr>
        <p:spPr>
          <a:xfrm>
            <a:off x="6809105" y="5411470"/>
            <a:ext cx="5749925" cy="368300"/>
          </a:xfrm>
          <a:prstGeom prst="rect">
            <a:avLst/>
          </a:prstGeom>
          <a:noFill/>
        </p:spPr>
        <p:txBody>
          <a:bodyPr wrap="square" rtlCol="0" anchor="t">
            <a:spAutoFit/>
          </a:bodyPr>
          <a:p>
            <a:r>
              <a:rPr lang="zh-CN" altLang="en-US"/>
              <a:t>Fig. 4 Split sleeve expansion process.</a:t>
            </a:r>
            <a:endParaRPr lang="zh-CN" altLang="en-US"/>
          </a:p>
        </p:txBody>
      </p:sp>
      <p:sp>
        <p:nvSpPr>
          <p:cNvPr id="7" name="文本框 6"/>
          <p:cNvSpPr txBox="1"/>
          <p:nvPr/>
        </p:nvSpPr>
        <p:spPr>
          <a:xfrm>
            <a:off x="222250" y="5411470"/>
            <a:ext cx="6432550" cy="645160"/>
          </a:xfrm>
          <a:prstGeom prst="rect">
            <a:avLst/>
          </a:prstGeom>
          <a:noFill/>
        </p:spPr>
        <p:txBody>
          <a:bodyPr wrap="square" rtlCol="0" anchor="t">
            <a:spAutoFit/>
          </a:bodyPr>
          <a:p>
            <a:r>
              <a:rPr lang="zh-CN" altLang="en-US"/>
              <a:t>Fig. 5 Typical tangential residual stress distribution around an</a:t>
            </a:r>
            <a:endParaRPr lang="zh-CN" altLang="en-US"/>
          </a:p>
          <a:p>
            <a:r>
              <a:rPr lang="zh-CN" altLang="en-US"/>
              <a:t>expanded hole.</a:t>
            </a: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0" name="矩形 39"/>
          <p:cNvSpPr/>
          <p:nvPr/>
        </p:nvSpPr>
        <p:spPr>
          <a:xfrm>
            <a:off x="0" y="2008505"/>
            <a:ext cx="12192635" cy="2841625"/>
          </a:xfrm>
          <a:prstGeom prst="rect">
            <a:avLst/>
          </a:prstGeom>
          <a:solidFill>
            <a:srgbClr val="A4B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720725" y="583565"/>
            <a:ext cx="2416175" cy="2416175"/>
          </a:xfrm>
          <a:prstGeom prst="ellipse">
            <a:avLst/>
          </a:prstGeom>
          <a:solidFill>
            <a:srgbClr val="F4F4F4"/>
          </a:solidFill>
          <a:ln>
            <a:noFill/>
          </a:ln>
          <a:effectLst>
            <a:outerShdw blurRad="50800" dist="889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文本框 21"/>
          <p:cNvSpPr txBox="1"/>
          <p:nvPr/>
        </p:nvSpPr>
        <p:spPr>
          <a:xfrm>
            <a:off x="3308985" y="2008505"/>
            <a:ext cx="8676640" cy="1445260"/>
          </a:xfrm>
          <a:prstGeom prst="rect">
            <a:avLst/>
          </a:prstGeom>
          <a:noFill/>
        </p:spPr>
        <p:txBody>
          <a:bodyPr wrap="square" rtlCol="0">
            <a:spAutoFit/>
          </a:bodyPr>
          <a:p>
            <a:pPr algn="l">
              <a:buClrTx/>
              <a:buSzTx/>
              <a:buFontTx/>
            </a:pPr>
            <a:r>
              <a:rPr lang="en-US" altLang="zh-CN" sz="4400">
                <a:ln>
                  <a:noFill/>
                </a:ln>
                <a:solidFill>
                  <a:schemeClr val="tx1">
                    <a:lumMod val="75000"/>
                    <a:lumOff val="25000"/>
                  </a:schemeClr>
                </a:solidFill>
                <a:latin typeface="Impact" panose="020B0806030902050204" charset="0"/>
                <a:cs typeface="Impact" panose="020B0806030902050204" charset="0"/>
              </a:rPr>
              <a:t>Application and Benefits of Cold Expansion Technology</a:t>
            </a:r>
            <a:endParaRPr lang="en-US" altLang="zh-CN" sz="4400">
              <a:ln>
                <a:noFill/>
              </a:ln>
              <a:solidFill>
                <a:schemeClr val="tx1">
                  <a:lumMod val="75000"/>
                  <a:lumOff val="25000"/>
                </a:schemeClr>
              </a:solidFill>
              <a:latin typeface="Impact" panose="020B0806030902050204" charset="0"/>
              <a:cs typeface="Impact" panose="020B0806030902050204" charset="0"/>
            </a:endParaRPr>
          </a:p>
        </p:txBody>
      </p:sp>
      <p:sp>
        <p:nvSpPr>
          <p:cNvPr id="4" name="文本框 3"/>
          <p:cNvSpPr txBox="1"/>
          <p:nvPr/>
        </p:nvSpPr>
        <p:spPr>
          <a:xfrm>
            <a:off x="3308985" y="3655060"/>
            <a:ext cx="7136765" cy="829945"/>
          </a:xfrm>
          <a:prstGeom prst="rect">
            <a:avLst/>
          </a:prstGeom>
          <a:noFill/>
        </p:spPr>
        <p:txBody>
          <a:bodyPr wrap="square" rtlCol="0">
            <a:spAutoFit/>
          </a:bodyPr>
          <a:p>
            <a:pPr algn="l"/>
            <a:r>
              <a:rPr lang="zh-CN" altLang="en-US" sz="1600">
                <a:solidFill>
                  <a:schemeClr val="bg1"/>
                </a:solidFill>
                <a:cs typeface="+mn-lt"/>
                <a:sym typeface="+mn-ea"/>
              </a:rPr>
              <a:t>Lorem ipsum dolor sit amet, consectetur adipisicing elit, sed do eiusmod tempor incididunt ut labore et dolore magna aliqua. Ut enim ad minim veniam, quis  exercitation ullamco</a:t>
            </a:r>
            <a:endParaRPr lang="zh-CN" altLang="en-US" sz="1600">
              <a:solidFill>
                <a:schemeClr val="bg1"/>
              </a:solidFill>
              <a:cs typeface="+mn-lt"/>
              <a:sym typeface="+mn-ea"/>
            </a:endParaRPr>
          </a:p>
        </p:txBody>
      </p:sp>
      <p:sp>
        <p:nvSpPr>
          <p:cNvPr id="36" name="文本框 35"/>
          <p:cNvSpPr txBox="1"/>
          <p:nvPr/>
        </p:nvSpPr>
        <p:spPr>
          <a:xfrm>
            <a:off x="1005840" y="730250"/>
            <a:ext cx="1845945" cy="2122805"/>
          </a:xfrm>
          <a:prstGeom prst="rect">
            <a:avLst/>
          </a:prstGeom>
          <a:noFill/>
        </p:spPr>
        <p:txBody>
          <a:bodyPr wrap="none" rtlCol="0">
            <a:spAutoFit/>
          </a:bodyPr>
          <a:p>
            <a:pPr algn="ctr"/>
            <a:r>
              <a:rPr lang="en-US" altLang="zh-CN" sz="6600">
                <a:ln w="0">
                  <a:noFill/>
                </a:ln>
                <a:solidFill>
                  <a:srgbClr val="AA3A3A"/>
                </a:solidFill>
                <a:effectLst/>
                <a:latin typeface="Impact" panose="020B0806030902050204" charset="0"/>
                <a:cs typeface="Impact" panose="020B0806030902050204" charset="0"/>
              </a:rPr>
              <a:t>PART </a:t>
            </a:r>
            <a:endParaRPr lang="en-US" altLang="zh-CN" sz="6600">
              <a:ln w="0">
                <a:noFill/>
              </a:ln>
              <a:solidFill>
                <a:srgbClr val="AA3A3A"/>
              </a:solidFill>
              <a:effectLst/>
              <a:latin typeface="Impact" panose="020B0806030902050204" charset="0"/>
              <a:cs typeface="Impact" panose="020B0806030902050204" charset="0"/>
            </a:endParaRPr>
          </a:p>
          <a:p>
            <a:pPr algn="ctr"/>
            <a:r>
              <a:rPr lang="en-US" altLang="zh-CN" sz="6600">
                <a:ln w="0">
                  <a:noFill/>
                </a:ln>
                <a:solidFill>
                  <a:srgbClr val="AA3A3A"/>
                </a:solidFill>
                <a:effectLst/>
                <a:latin typeface="Impact" panose="020B0806030902050204" charset="0"/>
                <a:cs typeface="Impact" panose="020B0806030902050204" charset="0"/>
              </a:rPr>
              <a:t>03</a:t>
            </a:r>
            <a:endParaRPr lang="en-US" altLang="zh-CN" sz="6600">
              <a:ln w="0">
                <a:noFill/>
              </a:ln>
              <a:solidFill>
                <a:srgbClr val="AA3A3A"/>
              </a:solidFill>
              <a:effectLst/>
              <a:latin typeface="Impact" panose="020B0806030902050204" charset="0"/>
              <a:cs typeface="Impact" panose="020B0806030902050204" charset="0"/>
            </a:endParaRPr>
          </a:p>
        </p:txBody>
      </p:sp>
      <p:grpSp>
        <p:nvGrpSpPr>
          <p:cNvPr id="37" name="组合 36"/>
          <p:cNvGrpSpPr/>
          <p:nvPr/>
        </p:nvGrpSpPr>
        <p:grpSpPr>
          <a:xfrm>
            <a:off x="4549775" y="5121275"/>
            <a:ext cx="6649085" cy="1736725"/>
            <a:chOff x="3776" y="7180"/>
            <a:chExt cx="13860" cy="3620"/>
          </a:xfrm>
        </p:grpSpPr>
        <p:pic>
          <p:nvPicPr>
            <p:cNvPr id="38" name="图片 37"/>
            <p:cNvPicPr>
              <a:picLocks noChangeAspect="1"/>
            </p:cNvPicPr>
            <p:nvPr/>
          </p:nvPicPr>
          <p:blipFill>
            <a:blip r:embed="rId1"/>
            <a:srcRect l="72962" t="66719" r="9921"/>
            <a:stretch>
              <a:fillRect/>
            </a:stretch>
          </p:blipFill>
          <p:spPr>
            <a:xfrm>
              <a:off x="15020" y="7180"/>
              <a:ext cx="2616" cy="3620"/>
            </a:xfrm>
            <a:custGeom>
              <a:avLst/>
              <a:gdLst/>
              <a:ahLst/>
              <a:cxnLst>
                <a:cxn ang="3">
                  <a:pos x="hc" y="t"/>
                </a:cxn>
                <a:cxn ang="cd2">
                  <a:pos x="l" y="vc"/>
                </a:cxn>
                <a:cxn ang="cd4">
                  <a:pos x="hc" y="b"/>
                </a:cxn>
                <a:cxn ang="0">
                  <a:pos x="r" y="vc"/>
                </a:cxn>
              </a:cxnLst>
              <a:rect l="l" t="t" r="r" b="b"/>
              <a:pathLst>
                <a:path w="25044" h="34644">
                  <a:moveTo>
                    <a:pt x="295" y="34349"/>
                  </a:moveTo>
                  <a:lnTo>
                    <a:pt x="595" y="32249"/>
                  </a:lnTo>
                  <a:lnTo>
                    <a:pt x="2095" y="30299"/>
                  </a:lnTo>
                  <a:lnTo>
                    <a:pt x="4045" y="28949"/>
                  </a:lnTo>
                  <a:lnTo>
                    <a:pt x="5245" y="28349"/>
                  </a:lnTo>
                  <a:lnTo>
                    <a:pt x="5545" y="27149"/>
                  </a:lnTo>
                  <a:lnTo>
                    <a:pt x="5245" y="25799"/>
                  </a:lnTo>
                  <a:lnTo>
                    <a:pt x="4195" y="22350"/>
                  </a:lnTo>
                  <a:lnTo>
                    <a:pt x="3295" y="18300"/>
                  </a:lnTo>
                  <a:lnTo>
                    <a:pt x="3145" y="13500"/>
                  </a:lnTo>
                  <a:lnTo>
                    <a:pt x="3595" y="12150"/>
                  </a:lnTo>
                  <a:lnTo>
                    <a:pt x="5245" y="10800"/>
                  </a:lnTo>
                  <a:lnTo>
                    <a:pt x="5845" y="9000"/>
                  </a:lnTo>
                  <a:lnTo>
                    <a:pt x="6595" y="4650"/>
                  </a:lnTo>
                  <a:lnTo>
                    <a:pt x="7345" y="3450"/>
                  </a:lnTo>
                  <a:lnTo>
                    <a:pt x="8845" y="3450"/>
                  </a:lnTo>
                  <a:lnTo>
                    <a:pt x="9895" y="2100"/>
                  </a:lnTo>
                  <a:lnTo>
                    <a:pt x="10645" y="1200"/>
                  </a:lnTo>
                  <a:lnTo>
                    <a:pt x="11695" y="1050"/>
                  </a:lnTo>
                  <a:lnTo>
                    <a:pt x="12745" y="1350"/>
                  </a:lnTo>
                  <a:lnTo>
                    <a:pt x="13795" y="1350"/>
                  </a:lnTo>
                  <a:lnTo>
                    <a:pt x="14545" y="1050"/>
                  </a:lnTo>
                  <a:lnTo>
                    <a:pt x="15445" y="300"/>
                  </a:lnTo>
                  <a:lnTo>
                    <a:pt x="16795" y="300"/>
                  </a:lnTo>
                  <a:lnTo>
                    <a:pt x="18295" y="0"/>
                  </a:lnTo>
                  <a:lnTo>
                    <a:pt x="17995" y="300"/>
                  </a:lnTo>
                  <a:lnTo>
                    <a:pt x="19195" y="1200"/>
                  </a:lnTo>
                  <a:lnTo>
                    <a:pt x="19645" y="2400"/>
                  </a:lnTo>
                  <a:lnTo>
                    <a:pt x="18895" y="2850"/>
                  </a:lnTo>
                  <a:lnTo>
                    <a:pt x="19195" y="3750"/>
                  </a:lnTo>
                  <a:lnTo>
                    <a:pt x="20095" y="3000"/>
                  </a:lnTo>
                  <a:lnTo>
                    <a:pt x="21295" y="3900"/>
                  </a:lnTo>
                  <a:lnTo>
                    <a:pt x="21895" y="5100"/>
                  </a:lnTo>
                  <a:lnTo>
                    <a:pt x="22795" y="6150"/>
                  </a:lnTo>
                  <a:lnTo>
                    <a:pt x="24295" y="7050"/>
                  </a:lnTo>
                  <a:lnTo>
                    <a:pt x="24894" y="7800"/>
                  </a:lnTo>
                  <a:lnTo>
                    <a:pt x="25044" y="8550"/>
                  </a:lnTo>
                  <a:lnTo>
                    <a:pt x="24894" y="10650"/>
                  </a:lnTo>
                  <a:lnTo>
                    <a:pt x="24595" y="13800"/>
                  </a:lnTo>
                  <a:lnTo>
                    <a:pt x="24744" y="15450"/>
                  </a:lnTo>
                  <a:lnTo>
                    <a:pt x="22945" y="18900"/>
                  </a:lnTo>
                  <a:lnTo>
                    <a:pt x="20095" y="24899"/>
                  </a:lnTo>
                  <a:lnTo>
                    <a:pt x="19195" y="25799"/>
                  </a:lnTo>
                  <a:lnTo>
                    <a:pt x="18595" y="28499"/>
                  </a:lnTo>
                  <a:lnTo>
                    <a:pt x="18295" y="29399"/>
                  </a:lnTo>
                  <a:lnTo>
                    <a:pt x="18895" y="31499"/>
                  </a:lnTo>
                  <a:lnTo>
                    <a:pt x="19644" y="34644"/>
                  </a:lnTo>
                  <a:lnTo>
                    <a:pt x="0" y="34644"/>
                  </a:lnTo>
                  <a:lnTo>
                    <a:pt x="295" y="34349"/>
                  </a:lnTo>
                  <a:close/>
                </a:path>
              </a:pathLst>
            </a:custGeom>
          </p:spPr>
        </p:pic>
        <p:sp>
          <p:nvSpPr>
            <p:cNvPr id="39" name="任意多边形 38"/>
            <p:cNvSpPr/>
            <p:nvPr/>
          </p:nvSpPr>
          <p:spPr>
            <a:xfrm>
              <a:off x="3776" y="7309"/>
              <a:ext cx="13118" cy="749"/>
            </a:xfrm>
            <a:custGeom>
              <a:avLst/>
              <a:gdLst>
                <a:gd name="connsiteX0" fmla="*/ 3739 w 12413"/>
                <a:gd name="connsiteY0" fmla="*/ 38 h 771"/>
                <a:gd name="connsiteX1" fmla="*/ 3911 w 12413"/>
                <a:gd name="connsiteY1" fmla="*/ 0 h 771"/>
                <a:gd name="connsiteX2" fmla="*/ 12302 w 12413"/>
                <a:gd name="connsiteY2" fmla="*/ 0 h 771"/>
                <a:gd name="connsiteX3" fmla="*/ 12413 w 12413"/>
                <a:gd name="connsiteY3" fmla="*/ 111 h 771"/>
                <a:gd name="connsiteX4" fmla="*/ 12302 w 12413"/>
                <a:gd name="connsiteY4" fmla="*/ 222 h 771"/>
                <a:gd name="connsiteX5" fmla="*/ 4013 w 12413"/>
                <a:gd name="connsiteY5" fmla="*/ 222 h 771"/>
                <a:gd name="connsiteX6" fmla="*/ 4001 w 12413"/>
                <a:gd name="connsiteY6" fmla="*/ 224 h 771"/>
                <a:gd name="connsiteX7" fmla="*/ 121 w 12413"/>
                <a:gd name="connsiteY7" fmla="*/ 770 h 771"/>
                <a:gd name="connsiteX8" fmla="*/ 108 w 12413"/>
                <a:gd name="connsiteY8" fmla="*/ 771 h 771"/>
                <a:gd name="connsiteX9" fmla="*/ 0 w 12413"/>
                <a:gd name="connsiteY9" fmla="*/ 665 h 771"/>
                <a:gd name="connsiteX10" fmla="*/ 92 w 12413"/>
                <a:gd name="connsiteY10" fmla="*/ 559 h 771"/>
                <a:gd name="connsiteX11" fmla="*/ 3739 w 12413"/>
                <a:gd name="connsiteY11" fmla="*/ 38 h 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3" h="771">
                  <a:moveTo>
                    <a:pt x="3739" y="38"/>
                  </a:moveTo>
                  <a:cubicBezTo>
                    <a:pt x="3757" y="18"/>
                    <a:pt x="3886" y="-1"/>
                    <a:pt x="3911" y="0"/>
                  </a:cubicBezTo>
                  <a:lnTo>
                    <a:pt x="12302" y="0"/>
                  </a:lnTo>
                  <a:cubicBezTo>
                    <a:pt x="12364" y="-2"/>
                    <a:pt x="12414" y="55"/>
                    <a:pt x="12413" y="111"/>
                  </a:cubicBezTo>
                  <a:cubicBezTo>
                    <a:pt x="12415" y="173"/>
                    <a:pt x="12358" y="224"/>
                    <a:pt x="12302" y="222"/>
                  </a:cubicBezTo>
                  <a:lnTo>
                    <a:pt x="4013" y="222"/>
                  </a:lnTo>
                  <a:cubicBezTo>
                    <a:pt x="4013" y="222"/>
                    <a:pt x="4001" y="225"/>
                    <a:pt x="4001" y="224"/>
                  </a:cubicBezTo>
                  <a:lnTo>
                    <a:pt x="121" y="770"/>
                  </a:lnTo>
                  <a:cubicBezTo>
                    <a:pt x="116" y="770"/>
                    <a:pt x="108" y="771"/>
                    <a:pt x="108" y="771"/>
                  </a:cubicBezTo>
                  <a:cubicBezTo>
                    <a:pt x="49" y="773"/>
                    <a:pt x="-1" y="720"/>
                    <a:pt x="0" y="665"/>
                  </a:cubicBezTo>
                  <a:cubicBezTo>
                    <a:pt x="-2" y="612"/>
                    <a:pt x="43" y="564"/>
                    <a:pt x="92" y="559"/>
                  </a:cubicBezTo>
                  <a:lnTo>
                    <a:pt x="3739" y="38"/>
                  </a:lnTo>
                  <a:close/>
                </a:path>
              </a:pathLst>
            </a:custGeom>
            <a:solidFill>
              <a:srgbClr val="AA3A3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spTree>
    <p:custDataLst>
      <p:tags r:id="rId2"/>
    </p:custDataLst>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4B787"/>
        </a:solidFill>
        <a:effectLst/>
      </p:bgPr>
    </p:bg>
    <p:spTree>
      <p:nvGrpSpPr>
        <p:cNvPr id="1" name=""/>
        <p:cNvGrpSpPr/>
        <p:nvPr/>
      </p:nvGrpSpPr>
      <p:grpSpPr>
        <a:xfrm>
          <a:off x="0" y="0"/>
          <a:ext cx="0" cy="0"/>
          <a:chOff x="0" y="0"/>
          <a:chExt cx="0" cy="0"/>
        </a:xfrm>
      </p:grpSpPr>
      <p:sp>
        <p:nvSpPr>
          <p:cNvPr id="2" name="平行四边形 1"/>
          <p:cNvSpPr/>
          <p:nvPr/>
        </p:nvSpPr>
        <p:spPr>
          <a:xfrm>
            <a:off x="6014085" y="1270"/>
            <a:ext cx="4713605" cy="6856730"/>
          </a:xfrm>
          <a:prstGeom prst="parallelogram">
            <a:avLst>
              <a:gd name="adj" fmla="val 41573"/>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F8E4B7"/>
              </a:solidFill>
            </a:endParaRPr>
          </a:p>
        </p:txBody>
      </p:sp>
      <p:sp>
        <p:nvSpPr>
          <p:cNvPr id="4" name="文本框 3"/>
          <p:cNvSpPr txBox="1"/>
          <p:nvPr/>
        </p:nvSpPr>
        <p:spPr>
          <a:xfrm>
            <a:off x="2756535" y="470535"/>
            <a:ext cx="6769100" cy="6565265"/>
          </a:xfrm>
          <a:prstGeom prst="rect">
            <a:avLst/>
          </a:prstGeom>
        </p:spPr>
        <p:txBody>
          <a:bodyPr wrap="square">
            <a:noAutofit/>
            <a:extLst>
              <a:ext uri="{4A0BC546-FE56-4ADE-93B0-CB8AF2F6F144}">
                <wpsdc:textFrameExt xmlns:wpsdc="http://www.wps.cn/officeDocument/2022/drawingmlCustomData" type="text"/>
              </a:ext>
            </a:extLst>
          </a:bodyPr>
          <a:p>
            <a:pPr algn="l" fontAlgn="auto">
              <a:lnSpc>
                <a:spcPct val="170000"/>
              </a:lnSpc>
            </a:pPr>
            <a:r>
              <a:rPr lang="zh-CN" altLang="en-US">
                <a:solidFill>
                  <a:srgbClr val="FF0000"/>
                </a:solidFill>
                <a:latin typeface="Arial" panose="020B0604020202020204" pitchFamily="34" charset="0"/>
                <a:ea typeface="微软雅黑" panose="020B0503020204020204" pitchFamily="34" charset="-122"/>
                <a:sym typeface="+mn-ea"/>
              </a:rPr>
              <a:t>Use of cold expansion in fighter and commercial aircraft manufacturing:</a:t>
            </a:r>
            <a:endParaRPr lang="zh-CN" altLang="en-US">
              <a:solidFill>
                <a:srgbClr val="FF0000"/>
              </a:solidFill>
              <a:latin typeface="Arial" panose="020B0604020202020204" pitchFamily="34" charset="0"/>
              <a:ea typeface="微软雅黑" panose="020B0503020204020204" pitchFamily="34" charset="-122"/>
            </a:endParaRPr>
          </a:p>
          <a:p>
            <a:pPr indent="457200" algn="l" fontAlgn="auto">
              <a:lnSpc>
                <a:spcPct val="170000"/>
              </a:lnSpc>
              <a:buClrTx/>
              <a:buSzTx/>
              <a:buFontTx/>
              <a:extLst>
                <a:ext uri="{35155182-B16C-46BC-9424-99874614C6A1}">
                  <wpsdc:indentchars xmlns:wpsdc="http://www.wps.cn/officeDocument/2017/drawingmlCustomData" val="200" checksum="59296752"/>
                </a:ext>
              </a:extLst>
            </a:pPr>
            <a:r>
              <a:rPr lang="zh-CN" altLang="en-US">
                <a:latin typeface="Arial" panose="020B0604020202020204" pitchFamily="34" charset="0"/>
                <a:ea typeface="微软雅黑" panose="020B0503020204020204" pitchFamily="34" charset="-122"/>
                <a:sym typeface="+mn-ea"/>
              </a:rPr>
              <a:t>Cold expansion technology has been widely utilized in the manufacturing processes of both fighter and commercial aircraft. It is commonly employed in key fastening holes of various </a:t>
            </a:r>
            <a:endParaRPr lang="zh-CN" altLang="en-US">
              <a:latin typeface="Arial" panose="020B0604020202020204" pitchFamily="34" charset="0"/>
              <a:ea typeface="微软雅黑" panose="020B0503020204020204" pitchFamily="34" charset="-122"/>
            </a:endParaRPr>
          </a:p>
          <a:p>
            <a:pPr indent="0" algn="l" fontAlgn="auto">
              <a:lnSpc>
                <a:spcPct val="170000"/>
              </a:lnSpc>
              <a:buClrTx/>
              <a:buSzTx/>
              <a:buFontTx/>
            </a:pPr>
            <a:r>
              <a:rPr lang="zh-CN" altLang="en-US">
                <a:latin typeface="Arial" panose="020B0604020202020204" pitchFamily="34" charset="0"/>
                <a:ea typeface="微软雅黑" panose="020B0503020204020204" pitchFamily="34" charset="-122"/>
                <a:sym typeface="+mn-ea"/>
              </a:rPr>
              <a:t>aircraft structures, such as connection holes in wings and fuselages. By introducing compressive residual stress around fastener holes, cold expansion helps reduce stress concentration and improve the fatigue lives of aircraft components. This technology has been successfully applied in the assembly and repair of various aircraft types, making it an essential technique in the aviation industry.</a:t>
            </a:r>
            <a:endParaRPr lang="zh-CN" altLang="en-US">
              <a:latin typeface="Arial" panose="020B0604020202020204" pitchFamily="34" charset="0"/>
              <a:ea typeface="微软雅黑" panose="020B0503020204020204" pitchFamily="34" charset="-122"/>
            </a:endParaRPr>
          </a:p>
          <a:p>
            <a:pPr algn="l" fontAlgn="auto">
              <a:lnSpc>
                <a:spcPct val="170000"/>
              </a:lnSpc>
              <a:buClrTx/>
              <a:buSzTx/>
              <a:buFontTx/>
            </a:pPr>
            <a:endParaRPr lang="zh-CN" altLang="en-US">
              <a:latin typeface="Arial" panose="020B0604020202020204" pitchFamily="34" charset="0"/>
              <a:ea typeface="微软雅黑" panose="020B0503020204020204" pitchFamily="34" charset="-122"/>
            </a:endParaRPr>
          </a:p>
          <a:p>
            <a:pPr algn="l" fontAlgn="auto">
              <a:lnSpc>
                <a:spcPct val="120000"/>
              </a:lnSpc>
            </a:pPr>
            <a:endParaRPr lang="zh-CN" altLang="en-US" sz="1800">
              <a:latin typeface="Arial" panose="020B0604020202020204" pitchFamily="34" charset="0"/>
              <a:ea typeface="微软雅黑" panose="020B0503020204020204" pitchFamily="34" charset="-122"/>
            </a:endParaRPr>
          </a:p>
          <a:p>
            <a:pPr algn="l" fontAlgn="auto">
              <a:lnSpc>
                <a:spcPct val="120000"/>
              </a:lnSpc>
            </a:pPr>
            <a:endParaRPr lang="zh-CN" altLang="en-US" sz="1800">
              <a:latin typeface="Arial" panose="020B0604020202020204" pitchFamily="34" charset="0"/>
              <a:ea typeface="微软雅黑" panose="020B0503020204020204" pitchFamily="34" charset="-122"/>
            </a:endParaRPr>
          </a:p>
        </p:txBody>
      </p:sp>
      <p:pic>
        <p:nvPicPr>
          <p:cNvPr id="3" name="图片 2"/>
          <p:cNvPicPr>
            <a:picLocks noChangeAspect="1"/>
          </p:cNvPicPr>
          <p:nvPr/>
        </p:nvPicPr>
        <p:blipFill>
          <a:blip r:embed="rId1"/>
          <a:srcRect t="4634" r="74055" b="39890"/>
          <a:stretch>
            <a:fillRect/>
          </a:stretch>
        </p:blipFill>
        <p:spPr>
          <a:xfrm>
            <a:off x="0" y="0"/>
            <a:ext cx="2554605" cy="3887470"/>
          </a:xfrm>
          <a:custGeom>
            <a:avLst/>
            <a:gdLst/>
            <a:ahLst/>
            <a:cxnLst>
              <a:cxn ang="3">
                <a:pos x="hc" y="t"/>
              </a:cxn>
              <a:cxn ang="cd2">
                <a:pos x="l" y="vc"/>
              </a:cxn>
              <a:cxn ang="cd4">
                <a:pos x="hc" y="b"/>
              </a:cxn>
              <a:cxn ang="0">
                <a:pos x="r" y="vc"/>
              </a:cxn>
            </a:cxnLst>
            <a:rect l="l" t="t" r="r" b="b"/>
            <a:pathLst>
              <a:path w="35018" h="53271">
                <a:moveTo>
                  <a:pt x="34672" y="43895"/>
                </a:moveTo>
                <a:lnTo>
                  <a:pt x="34800" y="44150"/>
                </a:lnTo>
                <a:lnTo>
                  <a:pt x="34927" y="44404"/>
                </a:lnTo>
                <a:lnTo>
                  <a:pt x="35018" y="44769"/>
                </a:lnTo>
                <a:lnTo>
                  <a:pt x="34443" y="44896"/>
                </a:lnTo>
                <a:lnTo>
                  <a:pt x="33425" y="44896"/>
                </a:lnTo>
                <a:lnTo>
                  <a:pt x="32550" y="45396"/>
                </a:lnTo>
                <a:lnTo>
                  <a:pt x="32800" y="46271"/>
                </a:lnTo>
                <a:lnTo>
                  <a:pt x="32646" y="46579"/>
                </a:lnTo>
                <a:lnTo>
                  <a:pt x="31671" y="47095"/>
                </a:lnTo>
                <a:lnTo>
                  <a:pt x="30175" y="47646"/>
                </a:lnTo>
                <a:lnTo>
                  <a:pt x="29050" y="48896"/>
                </a:lnTo>
                <a:lnTo>
                  <a:pt x="27800" y="51396"/>
                </a:lnTo>
                <a:lnTo>
                  <a:pt x="27800" y="51521"/>
                </a:lnTo>
                <a:lnTo>
                  <a:pt x="26675" y="53271"/>
                </a:lnTo>
                <a:lnTo>
                  <a:pt x="26175" y="53271"/>
                </a:lnTo>
                <a:lnTo>
                  <a:pt x="24050" y="53021"/>
                </a:lnTo>
                <a:lnTo>
                  <a:pt x="20675" y="51146"/>
                </a:lnTo>
                <a:lnTo>
                  <a:pt x="17175" y="50646"/>
                </a:lnTo>
                <a:lnTo>
                  <a:pt x="13925" y="50771"/>
                </a:lnTo>
                <a:lnTo>
                  <a:pt x="12050" y="50271"/>
                </a:lnTo>
                <a:lnTo>
                  <a:pt x="10800" y="48521"/>
                </a:lnTo>
                <a:lnTo>
                  <a:pt x="10426" y="46271"/>
                </a:lnTo>
                <a:lnTo>
                  <a:pt x="9676" y="42896"/>
                </a:lnTo>
                <a:lnTo>
                  <a:pt x="7926" y="39146"/>
                </a:lnTo>
                <a:lnTo>
                  <a:pt x="6301" y="36396"/>
                </a:lnTo>
                <a:lnTo>
                  <a:pt x="5676" y="33021"/>
                </a:lnTo>
                <a:lnTo>
                  <a:pt x="4426" y="31771"/>
                </a:lnTo>
                <a:lnTo>
                  <a:pt x="3426" y="32396"/>
                </a:lnTo>
                <a:lnTo>
                  <a:pt x="1176" y="29521"/>
                </a:lnTo>
                <a:lnTo>
                  <a:pt x="426" y="28771"/>
                </a:lnTo>
                <a:lnTo>
                  <a:pt x="51" y="28646"/>
                </a:lnTo>
                <a:lnTo>
                  <a:pt x="0" y="28595"/>
                </a:lnTo>
                <a:lnTo>
                  <a:pt x="0" y="0"/>
                </a:lnTo>
                <a:lnTo>
                  <a:pt x="1176" y="1646"/>
                </a:lnTo>
                <a:lnTo>
                  <a:pt x="1926" y="3396"/>
                </a:lnTo>
                <a:lnTo>
                  <a:pt x="3176" y="5396"/>
                </a:lnTo>
                <a:lnTo>
                  <a:pt x="4551" y="7771"/>
                </a:lnTo>
                <a:lnTo>
                  <a:pt x="6801" y="10896"/>
                </a:lnTo>
                <a:lnTo>
                  <a:pt x="7176" y="11896"/>
                </a:lnTo>
                <a:lnTo>
                  <a:pt x="8801" y="12896"/>
                </a:lnTo>
                <a:lnTo>
                  <a:pt x="8551" y="12771"/>
                </a:lnTo>
                <a:lnTo>
                  <a:pt x="9801" y="14896"/>
                </a:lnTo>
                <a:lnTo>
                  <a:pt x="12550" y="19646"/>
                </a:lnTo>
                <a:lnTo>
                  <a:pt x="14925" y="23646"/>
                </a:lnTo>
                <a:lnTo>
                  <a:pt x="15050" y="24146"/>
                </a:lnTo>
                <a:lnTo>
                  <a:pt x="14300" y="24896"/>
                </a:lnTo>
                <a:lnTo>
                  <a:pt x="15175" y="25646"/>
                </a:lnTo>
                <a:lnTo>
                  <a:pt x="18925" y="26396"/>
                </a:lnTo>
                <a:lnTo>
                  <a:pt x="22800" y="28771"/>
                </a:lnTo>
                <a:lnTo>
                  <a:pt x="24550" y="30271"/>
                </a:lnTo>
                <a:lnTo>
                  <a:pt x="26300" y="31396"/>
                </a:lnTo>
                <a:lnTo>
                  <a:pt x="27675" y="32146"/>
                </a:lnTo>
                <a:lnTo>
                  <a:pt x="29175" y="34146"/>
                </a:lnTo>
                <a:lnTo>
                  <a:pt x="31800" y="36271"/>
                </a:lnTo>
                <a:lnTo>
                  <a:pt x="33675" y="38146"/>
                </a:lnTo>
                <a:lnTo>
                  <a:pt x="34175" y="39271"/>
                </a:lnTo>
                <a:lnTo>
                  <a:pt x="33550" y="40521"/>
                </a:lnTo>
                <a:lnTo>
                  <a:pt x="32300" y="41646"/>
                </a:lnTo>
                <a:lnTo>
                  <a:pt x="31925" y="43521"/>
                </a:lnTo>
                <a:lnTo>
                  <a:pt x="34050" y="43521"/>
                </a:lnTo>
                <a:lnTo>
                  <a:pt x="34672" y="43895"/>
                </a:lnTo>
                <a:close/>
              </a:path>
            </a:pathLst>
          </a:custGeom>
          <a:effectLst>
            <a:outerShdw blurRad="63500" sx="102000" sy="102000" algn="ctr" rotWithShape="0">
              <a:prstClr val="black">
                <a:alpha val="40000"/>
              </a:prstClr>
            </a:outerShdw>
          </a:effectLst>
        </p:spPr>
      </p:pic>
      <p:pic>
        <p:nvPicPr>
          <p:cNvPr id="5" name="图片 4"/>
          <p:cNvPicPr>
            <a:picLocks noChangeAspect="1"/>
          </p:cNvPicPr>
          <p:nvPr/>
        </p:nvPicPr>
        <p:blipFill>
          <a:blip r:embed="rId1"/>
          <a:srcRect t="4634" r="74055" b="39890"/>
          <a:stretch>
            <a:fillRect/>
          </a:stretch>
        </p:blipFill>
        <p:spPr>
          <a:xfrm rot="10800000">
            <a:off x="9637395" y="2970530"/>
            <a:ext cx="2554605" cy="3887470"/>
          </a:xfrm>
          <a:custGeom>
            <a:avLst/>
            <a:gdLst/>
            <a:ahLst/>
            <a:cxnLst>
              <a:cxn ang="3">
                <a:pos x="hc" y="t"/>
              </a:cxn>
              <a:cxn ang="cd2">
                <a:pos x="l" y="vc"/>
              </a:cxn>
              <a:cxn ang="cd4">
                <a:pos x="hc" y="b"/>
              </a:cxn>
              <a:cxn ang="0">
                <a:pos x="r" y="vc"/>
              </a:cxn>
            </a:cxnLst>
            <a:rect l="l" t="t" r="r" b="b"/>
            <a:pathLst>
              <a:path w="35018" h="53271">
                <a:moveTo>
                  <a:pt x="34672" y="43895"/>
                </a:moveTo>
                <a:lnTo>
                  <a:pt x="34800" y="44150"/>
                </a:lnTo>
                <a:lnTo>
                  <a:pt x="34927" y="44404"/>
                </a:lnTo>
                <a:lnTo>
                  <a:pt x="35018" y="44769"/>
                </a:lnTo>
                <a:lnTo>
                  <a:pt x="34443" y="44896"/>
                </a:lnTo>
                <a:lnTo>
                  <a:pt x="33425" y="44896"/>
                </a:lnTo>
                <a:lnTo>
                  <a:pt x="32550" y="45396"/>
                </a:lnTo>
                <a:lnTo>
                  <a:pt x="32800" y="46271"/>
                </a:lnTo>
                <a:lnTo>
                  <a:pt x="32646" y="46579"/>
                </a:lnTo>
                <a:lnTo>
                  <a:pt x="31671" y="47095"/>
                </a:lnTo>
                <a:lnTo>
                  <a:pt x="30175" y="47646"/>
                </a:lnTo>
                <a:lnTo>
                  <a:pt x="29050" y="48896"/>
                </a:lnTo>
                <a:lnTo>
                  <a:pt x="27800" y="51396"/>
                </a:lnTo>
                <a:lnTo>
                  <a:pt x="27800" y="51521"/>
                </a:lnTo>
                <a:lnTo>
                  <a:pt x="26675" y="53271"/>
                </a:lnTo>
                <a:lnTo>
                  <a:pt x="26175" y="53271"/>
                </a:lnTo>
                <a:lnTo>
                  <a:pt x="24050" y="53021"/>
                </a:lnTo>
                <a:lnTo>
                  <a:pt x="20675" y="51146"/>
                </a:lnTo>
                <a:lnTo>
                  <a:pt x="17175" y="50646"/>
                </a:lnTo>
                <a:lnTo>
                  <a:pt x="13925" y="50771"/>
                </a:lnTo>
                <a:lnTo>
                  <a:pt x="12050" y="50271"/>
                </a:lnTo>
                <a:lnTo>
                  <a:pt x="10800" y="48521"/>
                </a:lnTo>
                <a:lnTo>
                  <a:pt x="10426" y="46271"/>
                </a:lnTo>
                <a:lnTo>
                  <a:pt x="9676" y="42896"/>
                </a:lnTo>
                <a:lnTo>
                  <a:pt x="7926" y="39146"/>
                </a:lnTo>
                <a:lnTo>
                  <a:pt x="6301" y="36396"/>
                </a:lnTo>
                <a:lnTo>
                  <a:pt x="5676" y="33021"/>
                </a:lnTo>
                <a:lnTo>
                  <a:pt x="4426" y="31771"/>
                </a:lnTo>
                <a:lnTo>
                  <a:pt x="3426" y="32396"/>
                </a:lnTo>
                <a:lnTo>
                  <a:pt x="1176" y="29521"/>
                </a:lnTo>
                <a:lnTo>
                  <a:pt x="426" y="28771"/>
                </a:lnTo>
                <a:lnTo>
                  <a:pt x="51" y="28646"/>
                </a:lnTo>
                <a:lnTo>
                  <a:pt x="0" y="28595"/>
                </a:lnTo>
                <a:lnTo>
                  <a:pt x="0" y="0"/>
                </a:lnTo>
                <a:lnTo>
                  <a:pt x="1176" y="1646"/>
                </a:lnTo>
                <a:lnTo>
                  <a:pt x="1926" y="3396"/>
                </a:lnTo>
                <a:lnTo>
                  <a:pt x="3176" y="5396"/>
                </a:lnTo>
                <a:lnTo>
                  <a:pt x="4551" y="7771"/>
                </a:lnTo>
                <a:lnTo>
                  <a:pt x="6801" y="10896"/>
                </a:lnTo>
                <a:lnTo>
                  <a:pt x="7176" y="11896"/>
                </a:lnTo>
                <a:lnTo>
                  <a:pt x="8801" y="12896"/>
                </a:lnTo>
                <a:lnTo>
                  <a:pt x="8551" y="12771"/>
                </a:lnTo>
                <a:lnTo>
                  <a:pt x="9801" y="14896"/>
                </a:lnTo>
                <a:lnTo>
                  <a:pt x="12550" y="19646"/>
                </a:lnTo>
                <a:lnTo>
                  <a:pt x="14925" y="23646"/>
                </a:lnTo>
                <a:lnTo>
                  <a:pt x="15050" y="24146"/>
                </a:lnTo>
                <a:lnTo>
                  <a:pt x="14300" y="24896"/>
                </a:lnTo>
                <a:lnTo>
                  <a:pt x="15175" y="25646"/>
                </a:lnTo>
                <a:lnTo>
                  <a:pt x="18925" y="26396"/>
                </a:lnTo>
                <a:lnTo>
                  <a:pt x="22800" y="28771"/>
                </a:lnTo>
                <a:lnTo>
                  <a:pt x="24550" y="30271"/>
                </a:lnTo>
                <a:lnTo>
                  <a:pt x="26300" y="31396"/>
                </a:lnTo>
                <a:lnTo>
                  <a:pt x="27675" y="32146"/>
                </a:lnTo>
                <a:lnTo>
                  <a:pt x="29175" y="34146"/>
                </a:lnTo>
                <a:lnTo>
                  <a:pt x="31800" y="36271"/>
                </a:lnTo>
                <a:lnTo>
                  <a:pt x="33675" y="38146"/>
                </a:lnTo>
                <a:lnTo>
                  <a:pt x="34175" y="39271"/>
                </a:lnTo>
                <a:lnTo>
                  <a:pt x="33550" y="40521"/>
                </a:lnTo>
                <a:lnTo>
                  <a:pt x="32300" y="41646"/>
                </a:lnTo>
                <a:lnTo>
                  <a:pt x="31925" y="43521"/>
                </a:lnTo>
                <a:lnTo>
                  <a:pt x="34050" y="43521"/>
                </a:lnTo>
                <a:lnTo>
                  <a:pt x="34672" y="43895"/>
                </a:lnTo>
                <a:close/>
              </a:path>
            </a:pathLst>
          </a:custGeom>
          <a:effectLst>
            <a:outerShdw blurRad="63500" sx="102000" sy="102000" algn="ctr" rotWithShape="0">
              <a:prstClr val="black">
                <a:alpha val="40000"/>
              </a:prstClr>
            </a:outerShdw>
          </a:effectLst>
        </p:spPr>
      </p:pic>
    </p:spTree>
    <p:custDataLst>
      <p:tags r:id="rId2"/>
    </p:custDataLst>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DIAGRAM_VIRTUALLY_FRAME" val="{&quot;height&quot;:393.65,&quot;left&quot;:295.8,&quot;top&quot;:119.55,&quot;width&quot;:762.15}"/>
</p:tagLst>
</file>

<file path=ppt/tags/tag65.xml><?xml version="1.0" encoding="utf-8"?>
<p:tagLst xmlns:p="http://schemas.openxmlformats.org/presentationml/2006/main">
  <p:tag name="KSO_WM_DIAGRAM_VIRTUALLY_FRAME" val="{&quot;height&quot;:393.65,&quot;left&quot;:295.8,&quot;top&quot;:119.55,&quot;width&quot;:762.15}"/>
</p:tagLst>
</file>

<file path=ppt/tags/tag66.xml><?xml version="1.0" encoding="utf-8"?>
<p:tagLst xmlns:p="http://schemas.openxmlformats.org/presentationml/2006/main">
  <p:tag name="KSO_WM_DIAGRAM_VIRTUALLY_FRAME" val="{&quot;height&quot;:393.65,&quot;left&quot;:295.8,&quot;top&quot;:119.55,&quot;width&quot;:762.15}"/>
</p:tagLst>
</file>

<file path=ppt/tags/tag67.xml><?xml version="1.0" encoding="utf-8"?>
<p:tagLst xmlns:p="http://schemas.openxmlformats.org/presentationml/2006/main">
  <p:tag name="KSO_WM_DIAGRAM_VIRTUALLY_FRAME" val="{&quot;height&quot;:393.65,&quot;left&quot;:295.8,&quot;top&quot;:119.55,&quot;width&quot;:762.15}"/>
</p:tagLst>
</file>

<file path=ppt/tags/tag68.xml><?xml version="1.0" encoding="utf-8"?>
<p:tagLst xmlns:p="http://schemas.openxmlformats.org/presentationml/2006/main">
  <p:tag name="KSO_WM_DIAGRAM_VIRTUALLY_FRAME" val="{&quot;height&quot;:393.65,&quot;left&quot;:295.8,&quot;top&quot;:119.55,&quot;width&quot;:762.15}"/>
</p:tagLst>
</file>

<file path=ppt/tags/tag69.xml><?xml version="1.0" encoding="utf-8"?>
<p:tagLst xmlns:p="http://schemas.openxmlformats.org/presentationml/2006/main">
  <p:tag name="KSO_WM_DIAGRAM_VIRTUALLY_FRAME" val="{&quot;height&quot;:393.65,&quot;left&quot;:295.8,&quot;top&quot;:119.55,&quot;width&quot;:762.15}"/>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DIAGRAM_VIRTUALLY_FRAME" val="{&quot;height&quot;:393.65,&quot;left&quot;:295.8,&quot;top&quot;:119.55,&quot;width&quot;:762.15}"/>
</p:tagLst>
</file>

<file path=ppt/tags/tag71.xml><?xml version="1.0" encoding="utf-8"?>
<p:tagLst xmlns:p="http://schemas.openxmlformats.org/presentationml/2006/main">
  <p:tag name="KSO_WM_DIAGRAM_VIRTUALLY_FRAME" val="{&quot;height&quot;:393.65,&quot;left&quot;:295.8,&quot;top&quot;:119.55,&quot;width&quot;:762.15}"/>
</p:tagLst>
</file>

<file path=ppt/tags/tag72.xml><?xml version="1.0" encoding="utf-8"?>
<p:tagLst xmlns:p="http://schemas.openxmlformats.org/presentationml/2006/main">
  <p:tag name="KSO_WM_DIAGRAM_VIRTUALLY_FRAME" val="{&quot;height&quot;:393.65,&quot;left&quot;:295.8,&quot;top&quot;:119.55,&quot;width&quot;:762.15}"/>
</p:tagLst>
</file>

<file path=ppt/tags/tag73.xml><?xml version="1.0" encoding="utf-8"?>
<p:tagLst xmlns:p="http://schemas.openxmlformats.org/presentationml/2006/main">
  <p:tag name="KSO_WM_DIAGRAM_VIRTUALLY_FRAME" val="{&quot;height&quot;:393.65,&quot;left&quot;:295.8,&quot;top&quot;:119.55,&quot;width&quot;:762.15}"/>
</p:tagLst>
</file>

<file path=ppt/tags/tag74.xml><?xml version="1.0" encoding="utf-8"?>
<p:tagLst xmlns:p="http://schemas.openxmlformats.org/presentationml/2006/main">
  <p:tag name="KSO_WM_DIAGRAM_VIRTUALLY_FRAME" val="{&quot;height&quot;:393.65,&quot;left&quot;:295.8,&quot;top&quot;:119.55,&quot;width&quot;:762.15}"/>
</p:tagLst>
</file>

<file path=ppt/tags/tag75.xml><?xml version="1.0" encoding="utf-8"?>
<p:tagLst xmlns:p="http://schemas.openxmlformats.org/presentationml/2006/main">
  <p:tag name="KSO_WM_DIAGRAM_VIRTUALLY_FRAME" val="{&quot;height&quot;:393.65,&quot;left&quot;:295.8,&quot;top&quot;:119.55,&quot;width&quot;:762.15}"/>
</p:tagLst>
</file>

<file path=ppt/tags/tag76.xml><?xml version="1.0" encoding="utf-8"?>
<p:tagLst xmlns:p="http://schemas.openxmlformats.org/presentationml/2006/main">
  <p:tag name="KSO_WM_DIAGRAM_VIRTUALLY_FRAME" val="{&quot;height&quot;:393.65,&quot;left&quot;:295.8,&quot;top&quot;:119.55,&quot;width&quot;:762.15}"/>
</p:tagLst>
</file>

<file path=ppt/tags/tag77.xml><?xml version="1.0" encoding="utf-8"?>
<p:tagLst xmlns:p="http://schemas.openxmlformats.org/presentationml/2006/main">
  <p:tag name="KSO_WM_DIAGRAM_VIRTUALLY_FRAME" val="{&quot;height&quot;:393.65,&quot;left&quot;:295.8,&quot;top&quot;:119.55,&quot;width&quot;:762.15}"/>
</p:tagLst>
</file>

<file path=ppt/tags/tag78.xml><?xml version="1.0" encoding="utf-8"?>
<p:tagLst xmlns:p="http://schemas.openxmlformats.org/presentationml/2006/main">
  <p:tag name="KSO_WM_DIAGRAM_VIRTUALLY_FRAME" val="{&quot;height&quot;:393.65,&quot;left&quot;:295.8,&quot;top&quot;:119.55,&quot;width&quot;:762.15}"/>
</p:tagLst>
</file>

<file path=ppt/tags/tag79.xml><?xml version="1.0" encoding="utf-8"?>
<p:tagLst xmlns:p="http://schemas.openxmlformats.org/presentationml/2006/main">
  <p:tag name="KSO_WM_DIAGRAM_VIRTUALLY_FRAME" val="{&quot;height&quot;:393.65,&quot;left&quot;:295.8,&quot;top&quot;:119.55,&quot;width&quot;:762.15}"/>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DIAGRAM_VIRTUALLY_FRAME" val="{&quot;height&quot;:393.65,&quot;left&quot;:295.8,&quot;top&quot;:119.55,&quot;width&quot;:762.15}"/>
</p:tagLst>
</file>

<file path=ppt/tags/tag81.xml><?xml version="1.0" encoding="utf-8"?>
<p:tagLst xmlns:p="http://schemas.openxmlformats.org/presentationml/2006/main">
  <p:tag name="KSO_WM_DIAGRAM_VIRTUALLY_FRAME" val="{&quot;height&quot;:393.65,&quot;left&quot;:295.8,&quot;top&quot;:119.55,&quot;width&quot;:762.15}"/>
</p:tagLst>
</file>

<file path=ppt/tags/tag82.xml><?xml version="1.0" encoding="utf-8"?>
<p:tagLst xmlns:p="http://schemas.openxmlformats.org/presentationml/2006/main">
  <p:tag name="KSO_WM_DIAGRAM_VIRTUALLY_FRAME" val="{&quot;height&quot;:393.65,&quot;left&quot;:295.8,&quot;top&quot;:119.55,&quot;width&quot;:762.15}"/>
</p:tagLst>
</file>

<file path=ppt/tags/tag83.xml><?xml version="1.0" encoding="utf-8"?>
<p:tagLst xmlns:p="http://schemas.openxmlformats.org/presentationml/2006/main">
  <p:tag name="KSO_WM_DIAGRAM_VIRTUALLY_FRAME" val="{&quot;height&quot;:393.65,&quot;left&quot;:295.8,&quot;top&quot;:119.55,&quot;width&quot;:762.15}"/>
</p:tagLst>
</file>

<file path=ppt/tags/tag8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6.xml><?xml version="1.0" encoding="utf-8"?>
<p:tagLst xmlns:p="http://schemas.openxmlformats.org/presentationml/2006/main">
  <p:tag name="commondata" val="eyJjb3VudCI6MTIsImhkaWQiOiI1OTcwMmFmOTNkOTU0NTViYzFhNzA5ZWRhYzM5Y2UyMCIsInVzZXJDb3VudCI6MTJ9"/>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4795</Words>
  <Application>WPS 演示</Application>
  <PresentationFormat>宽屏</PresentationFormat>
  <Paragraphs>110</Paragraphs>
  <Slides>13</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Arial</vt:lpstr>
      <vt:lpstr>宋体</vt:lpstr>
      <vt:lpstr>Wingdings</vt:lpstr>
      <vt:lpstr>微软雅黑</vt:lpstr>
      <vt:lpstr>Wingdings</vt:lpstr>
      <vt:lpstr>Impact</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March26</cp:lastModifiedBy>
  <cp:revision>183</cp:revision>
  <dcterms:created xsi:type="dcterms:W3CDTF">2019-06-19T02:08:00Z</dcterms:created>
  <dcterms:modified xsi:type="dcterms:W3CDTF">2024-05-12T01:34:30Z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KSOTemplateUUID">
    <vt:lpwstr>v1.0_mb_rQkwCy+OBGCPAULpPkoOiQ==</vt:lpwstr>
  </property>
  <property fmtid="{D5CDD505-2E9C-101B-9397-08002B2CF9AE}" pid="4" name="ICV">
    <vt:lpwstr>FEC14B93F5164621BB6EBBB870AF60F1_11</vt:lpwstr>
  </property>
</Properties>
</file>