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7" r:id="rId3"/>
    <p:sldId id="258" r:id="rId4"/>
    <p:sldId id="294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87" r:id="rId13"/>
    <p:sldId id="288" r:id="rId14"/>
    <p:sldId id="289" r:id="rId15"/>
    <p:sldId id="290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6D5819-8A90-4D6B-9719-41491A4CD3B3}">
          <p14:sldIdLst>
            <p14:sldId id="256"/>
            <p14:sldId id="257"/>
            <p14:sldId id="258"/>
            <p14:sldId id="294"/>
            <p14:sldId id="260"/>
            <p14:sldId id="261"/>
            <p14:sldId id="262"/>
            <p14:sldId id="265"/>
            <p14:sldId id="266"/>
            <p14:sldId id="269"/>
            <p14:sldId id="270"/>
            <p14:sldId id="287"/>
            <p14:sldId id="288"/>
            <p14:sldId id="289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E5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Net</a:t>
            </a:r>
            <a:r>
              <a:rPr lang="en-US" baseline="0">
                <a:solidFill>
                  <a:schemeClr val="accent1"/>
                </a:solidFill>
              </a:rPr>
              <a:t> Working Capital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Working Capital (in Million)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68516235100698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2B5-4925-AD82-2360DE0323EE}"/>
                </c:ext>
              </c:extLst>
            </c:dLbl>
            <c:dLbl>
              <c:idx val="1"/>
              <c:layout>
                <c:manualLayout>
                  <c:x val="-1.5292769843332477E-3"/>
                  <c:y val="-0.160295930949445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2B5-4925-AD82-2360DE0323EE}"/>
                </c:ext>
              </c:extLst>
            </c:dLbl>
            <c:dLbl>
              <c:idx val="2"/>
              <c:layout>
                <c:manualLayout>
                  <c:x val="0"/>
                  <c:y val="-0.320591861898890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2B5-4925-AD82-2360DE0323EE}"/>
                </c:ext>
              </c:extLst>
            </c:dLbl>
            <c:dLbl>
              <c:idx val="3"/>
              <c:layout>
                <c:manualLayout>
                  <c:x val="0"/>
                  <c:y val="-0.32881216605014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2B5-4925-AD82-2360DE0323EE}"/>
                </c:ext>
              </c:extLst>
            </c:dLbl>
            <c:dLbl>
              <c:idx val="4"/>
              <c:layout>
                <c:manualLayout>
                  <c:x val="-1.5292769843332195E-3"/>
                  <c:y val="-0.337032470201397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2B5-4925-AD82-2360DE0323EE}"/>
                </c:ext>
              </c:extLst>
            </c:dLbl>
            <c:dLbl>
              <c:idx val="5"/>
              <c:layout>
                <c:manualLayout>
                  <c:x val="0"/>
                  <c:y val="-0.33292231812577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2B5-4925-AD82-2360DE0323EE}"/>
                </c:ext>
              </c:extLst>
            </c:dLbl>
            <c:dLbl>
              <c:idx val="6"/>
              <c:layout>
                <c:manualLayout>
                  <c:x val="0"/>
                  <c:y val="-0.143855322646937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2B5-4925-AD82-2360DE0323EE}"/>
                </c:ext>
              </c:extLst>
            </c:dLbl>
            <c:dLbl>
              <c:idx val="7"/>
              <c:layout>
                <c:manualLayout>
                  <c:x val="-1.1214568333459913E-16"/>
                  <c:y val="-0.209617755856966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B5-4925-AD82-2360DE0323EE}"/>
                </c:ext>
              </c:extLst>
            </c:dLbl>
            <c:dLbl>
              <c:idx val="8"/>
              <c:layout>
                <c:manualLayout>
                  <c:x val="0"/>
                  <c:y val="-0.291820797369502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B5-4925-AD82-2360DE0323EE}"/>
                </c:ext>
              </c:extLst>
            </c:dLbl>
            <c:dLbl>
              <c:idx val="9"/>
              <c:layout>
                <c:manualLayout>
                  <c:x val="-1.1214568333459913E-16"/>
                  <c:y val="-0.345252774352651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B5-4925-AD82-2360DE0323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45.5</c:v>
                </c:pt>
                <c:pt idx="1">
                  <c:v>38.58</c:v>
                </c:pt>
                <c:pt idx="2" formatCode="&quot;$&quot;#,##0.00_);[Red]\(&quot;$&quot;#,##0.00\)">
                  <c:v>85.63</c:v>
                </c:pt>
                <c:pt idx="3">
                  <c:v>88.57</c:v>
                </c:pt>
                <c:pt idx="4">
                  <c:v>90.66</c:v>
                </c:pt>
                <c:pt idx="5">
                  <c:v>92.4</c:v>
                </c:pt>
                <c:pt idx="6">
                  <c:v>33.19</c:v>
                </c:pt>
                <c:pt idx="7">
                  <c:v>54.46</c:v>
                </c:pt>
                <c:pt idx="8">
                  <c:v>77.239999999999995</c:v>
                </c:pt>
                <c:pt idx="9">
                  <c:v>92.52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5-4925-AD82-2360DE0323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92B5-4925-AD82-2360DE0323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92B5-4925-AD82-2360DE032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Current</a:t>
            </a:r>
            <a:r>
              <a:rPr lang="en-US" baseline="0">
                <a:solidFill>
                  <a:schemeClr val="accent1"/>
                </a:solidFill>
              </a:rPr>
              <a:t> Ratio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547619047619047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25-4CCE-873A-97BA169105A5}"/>
                </c:ext>
              </c:extLst>
            </c:dLbl>
            <c:dLbl>
              <c:idx val="1"/>
              <c:layout>
                <c:manualLayout>
                  <c:x val="-2.1218890680033321E-17"/>
                  <c:y val="-0.1071428571428571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25-4CCE-873A-97BA169105A5}"/>
                </c:ext>
              </c:extLst>
            </c:dLbl>
            <c:dLbl>
              <c:idx val="2"/>
              <c:layout>
                <c:manualLayout>
                  <c:x val="0"/>
                  <c:y val="-0.146825396825396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25-4CCE-873A-97BA169105A5}"/>
                </c:ext>
              </c:extLst>
            </c:dLbl>
            <c:dLbl>
              <c:idx val="3"/>
              <c:layout>
                <c:manualLayout>
                  <c:x val="0"/>
                  <c:y val="-0.119047619047619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25-4CCE-873A-97BA169105A5}"/>
                </c:ext>
              </c:extLst>
            </c:dLbl>
            <c:dLbl>
              <c:idx val="4"/>
              <c:layout>
                <c:manualLayout>
                  <c:x val="-1.3611378426437767E-3"/>
                  <c:y val="-0.159210403353566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25-4CCE-873A-97BA169105A5}"/>
                </c:ext>
              </c:extLst>
            </c:dLbl>
            <c:dLbl>
              <c:idx val="5"/>
              <c:layout>
                <c:manualLayout>
                  <c:x val="0"/>
                  <c:y val="-0.1887321107531284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25-4CCE-873A-97BA169105A5}"/>
                </c:ext>
              </c:extLst>
            </c:dLbl>
            <c:dLbl>
              <c:idx val="6"/>
              <c:layout>
                <c:manualLayout>
                  <c:x val="2.3148148148148147E-3"/>
                  <c:y val="-0.218253968253968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25-4CCE-873A-97BA169105A5}"/>
                </c:ext>
              </c:extLst>
            </c:dLbl>
            <c:dLbl>
              <c:idx val="7"/>
              <c:layout>
                <c:manualLayout>
                  <c:x val="-8.4875562720133283E-17"/>
                  <c:y val="-0.28174603174603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25-4CCE-873A-97BA169105A5}"/>
                </c:ext>
              </c:extLst>
            </c:dLbl>
            <c:dLbl>
              <c:idx val="8"/>
              <c:layout>
                <c:manualLayout>
                  <c:x val="0"/>
                  <c:y val="-0.3293650793650794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25-4CCE-873A-97BA169105A5}"/>
                </c:ext>
              </c:extLst>
            </c:dLbl>
            <c:dLbl>
              <c:idx val="9"/>
              <c:layout>
                <c:manualLayout>
                  <c:x val="-2.3148148148149847E-3"/>
                  <c:y val="-0.3134920634920635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25-4CCE-873A-97BA169105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1.113</c:v>
                </c:pt>
                <c:pt idx="1">
                  <c:v>0.72</c:v>
                </c:pt>
                <c:pt idx="2">
                  <c:v>1.0900000000000001</c:v>
                </c:pt>
                <c:pt idx="3">
                  <c:v>0.78</c:v>
                </c:pt>
                <c:pt idx="4">
                  <c:v>1.0149999999999999</c:v>
                </c:pt>
                <c:pt idx="5">
                  <c:v>1.38</c:v>
                </c:pt>
                <c:pt idx="6">
                  <c:v>1.75</c:v>
                </c:pt>
                <c:pt idx="7">
                  <c:v>2.2200000000000002</c:v>
                </c:pt>
                <c:pt idx="8">
                  <c:v>2.67</c:v>
                </c:pt>
                <c:pt idx="9">
                  <c:v>2.5299999999999998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25-4CCE-873A-97BA169105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CA25-4CCE-873A-97BA169105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CA25-4CCE-873A-97BA169105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chemeClr val="accent1"/>
                </a:solidFill>
              </a:rPr>
              <a:t>Cash Conversation Cycle</a:t>
            </a:r>
            <a:endParaRPr lang="en-US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3873531624570668"/>
          <c:y val="4.0799673602611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418078247516565E-2"/>
          <c:y val="0.12585948775628114"/>
          <c:w val="0.93005180916023233"/>
          <c:h val="0.709977801600569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Conversation Cycle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2039983680130559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5E-4833-88AC-B9CDF37B9AD9}"/>
                </c:ext>
              </c:extLst>
            </c:dLbl>
            <c:dLbl>
              <c:idx val="1"/>
              <c:layout>
                <c:manualLayout>
                  <c:x val="-1.3209193265682848E-3"/>
                  <c:y val="-0.227817527179584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5E-4833-88AC-B9CDF37B9AD9}"/>
                </c:ext>
              </c:extLst>
            </c:dLbl>
            <c:dLbl>
              <c:idx val="2"/>
              <c:layout>
                <c:manualLayout>
                  <c:x val="1.0529911230060395E-3"/>
                  <c:y val="-0.2563772343935696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5E-4833-88AC-B9CDF37B9AD9}"/>
                </c:ext>
              </c:extLst>
            </c:dLbl>
            <c:dLbl>
              <c:idx val="3"/>
              <c:layout>
                <c:manualLayout>
                  <c:x val="-1.3209193265683334E-3"/>
                  <c:y val="-0.272765167075632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5E-4833-88AC-B9CDF37B9AD9}"/>
                </c:ext>
              </c:extLst>
            </c:dLbl>
            <c:dLbl>
              <c:idx val="4"/>
              <c:layout>
                <c:manualLayout>
                  <c:x val="-2.6418386531365697E-3"/>
                  <c:y val="-0.3636415809741813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5E-4833-88AC-B9CDF37B9AD9}"/>
                </c:ext>
              </c:extLst>
            </c:dLbl>
            <c:dLbl>
              <c:idx val="5"/>
              <c:layout>
                <c:manualLayout>
                  <c:x val="2.373887240356083E-3"/>
                  <c:y val="-0.28151774785801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5E-4833-88AC-B9CDF37B9AD9}"/>
                </c:ext>
              </c:extLst>
            </c:dLbl>
            <c:dLbl>
              <c:idx val="6"/>
              <c:layout>
                <c:manualLayout>
                  <c:x val="0"/>
                  <c:y val="-0.28151774785801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5E-4833-88AC-B9CDF37B9AD9}"/>
                </c:ext>
              </c:extLst>
            </c:dLbl>
            <c:dLbl>
              <c:idx val="7"/>
              <c:layout>
                <c:manualLayout>
                  <c:x val="-8.7041526635246474E-17"/>
                  <c:y val="-0.289677682578539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5E-4833-88AC-B9CDF37B9AD9}"/>
                </c:ext>
              </c:extLst>
            </c:dLbl>
            <c:dLbl>
              <c:idx val="8"/>
              <c:layout>
                <c:manualLayout>
                  <c:x val="0"/>
                  <c:y val="-0.244798041615667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5E-4833-88AC-B9CDF37B9AD9}"/>
                </c:ext>
              </c:extLst>
            </c:dLbl>
            <c:dLbl>
              <c:idx val="9"/>
              <c:layout>
                <c:manualLayout>
                  <c:x val="0"/>
                  <c:y val="-0.252957976336189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5E-4833-88AC-B9CDF37B9A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"$"#,##0.00_);[Red]\("$"#,##0.00\)</c:formatCode>
                <c:ptCount val="10"/>
                <c:pt idx="0">
                  <c:v>32.090000000000003</c:v>
                </c:pt>
                <c:pt idx="1">
                  <c:v>31.89</c:v>
                </c:pt>
                <c:pt idx="2">
                  <c:v>37.299999999999997</c:v>
                </c:pt>
                <c:pt idx="3">
                  <c:v>43.76</c:v>
                </c:pt>
                <c:pt idx="4">
                  <c:v>56.87</c:v>
                </c:pt>
                <c:pt idx="5">
                  <c:v>45</c:v>
                </c:pt>
                <c:pt idx="6">
                  <c:v>45.4</c:v>
                </c:pt>
                <c:pt idx="7">
                  <c:v>45.11</c:v>
                </c:pt>
                <c:pt idx="8">
                  <c:v>37.22</c:v>
                </c:pt>
                <c:pt idx="9">
                  <c:v>38.42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5E-4833-88AC-B9CDF37B9A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235E-4833-88AC-B9CDF37B9A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235E-4833-88AC-B9CDF37B9AD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solidFill>
                  <a:schemeClr val="accent1"/>
                </a:solidFill>
              </a:rPr>
              <a:t>Inventory Turnover Ratio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32088431972709641"/>
          <c:y val="3.6719706242350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Inventory Turnover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738979558317512E-3"/>
                  <c:y val="-0.2528267879671624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EB-412C-8165-8F6397F0BAD3}"/>
                </c:ext>
              </c:extLst>
            </c:dLbl>
            <c:dLbl>
              <c:idx val="1"/>
              <c:layout>
                <c:manualLayout>
                  <c:x val="-2.3885747148872603E-17"/>
                  <c:y val="-0.2609869612252123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EB-412C-8165-8F6397F0BAD3}"/>
                </c:ext>
              </c:extLst>
            </c:dLbl>
            <c:dLbl>
              <c:idx val="2"/>
              <c:layout>
                <c:manualLayout>
                  <c:x val="-2.3738979558317512E-3"/>
                  <c:y val="-0.2446668807034166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EB-412C-8165-8F6397F0BAD3}"/>
                </c:ext>
              </c:extLst>
            </c:dLbl>
            <c:dLbl>
              <c:idx val="3"/>
              <c:layout>
                <c:manualLayout>
                  <c:x val="1.3028739861306023E-3"/>
                  <c:y val="-0.21751099021965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EB-412C-8165-8F6397F0BAD3}"/>
                </c:ext>
              </c:extLst>
            </c:dLbl>
            <c:dLbl>
              <c:idx val="4"/>
              <c:layout>
                <c:manualLayout>
                  <c:x val="-1.3028739861307454E-3"/>
                  <c:y val="-0.25831052653838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EB-412C-8165-8F6397F0BAD3}"/>
                </c:ext>
              </c:extLst>
            </c:dLbl>
            <c:dLbl>
              <c:idx val="5"/>
              <c:layout>
                <c:manualLayout>
                  <c:x val="-2.6057479722613E-3"/>
                  <c:y val="-0.263794265109607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EB-412C-8165-8F6397F0BAD3}"/>
                </c:ext>
              </c:extLst>
            </c:dLbl>
            <c:dLbl>
              <c:idx val="6"/>
              <c:layout>
                <c:manualLayout>
                  <c:x val="0"/>
                  <c:y val="-0.309946404807687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EB-412C-8165-8F6397F0BAD3}"/>
                </c:ext>
              </c:extLst>
            </c:dLbl>
            <c:dLbl>
              <c:idx val="7"/>
              <c:layout>
                <c:manualLayout>
                  <c:x val="-1.3028739861307454E-3"/>
                  <c:y val="-0.338506213227949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EB-412C-8165-8F6397F0BAD3}"/>
                </c:ext>
              </c:extLst>
            </c:dLbl>
            <c:dLbl>
              <c:idx val="8"/>
              <c:layout>
                <c:manualLayout>
                  <c:x val="-1.30287398613065E-3"/>
                  <c:y val="-0.3548260277554416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EB-412C-8165-8F6397F0BAD3}"/>
                </c:ext>
              </c:extLst>
            </c:dLbl>
            <c:dLbl>
              <c:idx val="9"/>
              <c:layout>
                <c:manualLayout>
                  <c:x val="-2.8375979886908487E-3"/>
                  <c:y val="-0.339909865170147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EB-412C-8165-8F6397F0B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"$"#,##0.00_);[Red]\("$"#,##0.00\)</c:formatCode>
                <c:ptCount val="10"/>
                <c:pt idx="0">
                  <c:v>1.85</c:v>
                </c:pt>
                <c:pt idx="1">
                  <c:v>1.96</c:v>
                </c:pt>
                <c:pt idx="2">
                  <c:v>1.82</c:v>
                </c:pt>
                <c:pt idx="3" formatCode="General">
                  <c:v>1.62</c:v>
                </c:pt>
                <c:pt idx="4">
                  <c:v>1.96</c:v>
                </c:pt>
                <c:pt idx="5">
                  <c:v>2.0699999999999998</c:v>
                </c:pt>
                <c:pt idx="6">
                  <c:v>2.41</c:v>
                </c:pt>
                <c:pt idx="7">
                  <c:v>2.65</c:v>
                </c:pt>
                <c:pt idx="8">
                  <c:v>2.79</c:v>
                </c:pt>
                <c:pt idx="9" formatCode="General">
                  <c:v>2.72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EB-412C-8165-8F6397F0BA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9DEB-412C-8165-8F6397F0BA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9DEB-412C-8165-8F6397F0BA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accent1"/>
                </a:solidFill>
              </a:rPr>
              <a:t>Average Collection Period</a:t>
            </a:r>
            <a:endParaRPr lang="en-US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36124040281314984"/>
          <c:y val="2.4479804161566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Collection 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80190829405809E-17"/>
                  <c:y val="-0.252957976336189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15-4E93-BB98-CDF271773D96}"/>
                </c:ext>
              </c:extLst>
            </c:dLbl>
            <c:dLbl>
              <c:idx val="1"/>
              <c:layout>
                <c:manualLayout>
                  <c:x val="-2.1760381658811618E-17"/>
                  <c:y val="-0.293757649938800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15-4E93-BB98-CDF271773D96}"/>
                </c:ext>
              </c:extLst>
            </c:dLbl>
            <c:dLbl>
              <c:idx val="2"/>
              <c:layout>
                <c:manualLayout>
                  <c:x val="-1.1320928875467435E-3"/>
                  <c:y val="-0.268747676508487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15-4E93-BB98-CDF271773D96}"/>
                </c:ext>
              </c:extLst>
            </c:dLbl>
            <c:dLbl>
              <c:idx val="3"/>
              <c:layout>
                <c:manualLayout>
                  <c:x val="4.7477744807122094E-3"/>
                  <c:y val="-0.30599755201958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15-4E93-BB98-CDF271773D96}"/>
                </c:ext>
              </c:extLst>
            </c:dLbl>
            <c:dLbl>
              <c:idx val="4"/>
              <c:layout>
                <c:manualLayout>
                  <c:x val="0"/>
                  <c:y val="-0.3223174214606283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15-4E93-BB98-CDF271773D96}"/>
                </c:ext>
              </c:extLst>
            </c:dLbl>
            <c:dLbl>
              <c:idx val="5"/>
              <c:layout>
                <c:manualLayout>
                  <c:x val="4.747774480712166E-3"/>
                  <c:y val="-0.289677682578539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15-4E93-BB98-CDF271773D96}"/>
                </c:ext>
              </c:extLst>
            </c:dLbl>
            <c:dLbl>
              <c:idx val="6"/>
              <c:layout>
                <c:manualLayout>
                  <c:x val="0"/>
                  <c:y val="-0.293757649938800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15-4E93-BB98-CDF271773D96}"/>
                </c:ext>
              </c:extLst>
            </c:dLbl>
            <c:dLbl>
              <c:idx val="7"/>
              <c:layout>
                <c:manualLayout>
                  <c:x val="-4.7477744807120793E-3"/>
                  <c:y val="-0.2815177478580171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15-4E93-BB98-CDF271773D96}"/>
                </c:ext>
              </c:extLst>
            </c:dLbl>
            <c:dLbl>
              <c:idx val="8"/>
              <c:layout>
                <c:manualLayout>
                  <c:x val="-2.373887240356083E-3"/>
                  <c:y val="-0.248878008975928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15-4E93-BB98-CDF271773D96}"/>
                </c:ext>
              </c:extLst>
            </c:dLbl>
            <c:dLbl>
              <c:idx val="9"/>
              <c:layout>
                <c:manualLayout>
                  <c:x val="0"/>
                  <c:y val="-0.257037943696450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15-4E93-BB98-CDF271773D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39.561</c:v>
                </c:pt>
                <c:pt idx="1">
                  <c:v>46.97</c:v>
                </c:pt>
                <c:pt idx="2">
                  <c:v>43.22</c:v>
                </c:pt>
                <c:pt idx="3">
                  <c:v>48.93</c:v>
                </c:pt>
                <c:pt idx="4">
                  <c:v>51.44</c:v>
                </c:pt>
                <c:pt idx="5">
                  <c:v>45</c:v>
                </c:pt>
                <c:pt idx="6">
                  <c:v>45.4</c:v>
                </c:pt>
                <c:pt idx="7">
                  <c:v>45.11</c:v>
                </c:pt>
                <c:pt idx="8">
                  <c:v>37.22</c:v>
                </c:pt>
                <c:pt idx="9">
                  <c:v>38.42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15-4E93-BB98-CDF271773D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4A15-4E93-BB98-CDF271773D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4A15-4E93-BB98-CDF271773D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accent1"/>
                </a:solidFill>
              </a:rPr>
              <a:t>Quick Ratio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Quick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52380952380952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9A-44F6-A3E3-EF464DBF32D4}"/>
                </c:ext>
              </c:extLst>
            </c:dLbl>
            <c:dLbl>
              <c:idx val="1"/>
              <c:layout>
                <c:manualLayout>
                  <c:x val="-2.1218890680033321E-17"/>
                  <c:y val="-7.53968253968253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9A-44F6-A3E3-EF464DBF32D4}"/>
                </c:ext>
              </c:extLst>
            </c:dLbl>
            <c:dLbl>
              <c:idx val="2"/>
              <c:layout>
                <c:manualLayout>
                  <c:x val="0"/>
                  <c:y val="-9.92063492063493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9A-44F6-A3E3-EF464DBF32D4}"/>
                </c:ext>
              </c:extLst>
            </c:dLbl>
            <c:dLbl>
              <c:idx val="3"/>
              <c:layout>
                <c:manualLayout>
                  <c:x val="0"/>
                  <c:y val="-7.14285714285714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9A-44F6-A3E3-EF464DBF32D4}"/>
                </c:ext>
              </c:extLst>
            </c:dLbl>
            <c:dLbl>
              <c:idx val="4"/>
              <c:layout>
                <c:manualLayout>
                  <c:x val="0"/>
                  <c:y val="-0.1071428571428572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9A-44F6-A3E3-EF464DBF32D4}"/>
                </c:ext>
              </c:extLst>
            </c:dLbl>
            <c:dLbl>
              <c:idx val="5"/>
              <c:layout>
                <c:manualLayout>
                  <c:x val="0"/>
                  <c:y val="-0.119047619047619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9A-44F6-A3E3-EF464DBF32D4}"/>
                </c:ext>
              </c:extLst>
            </c:dLbl>
            <c:dLbl>
              <c:idx val="6"/>
              <c:layout>
                <c:manualLayout>
                  <c:x val="0"/>
                  <c:y val="-0.198412698412698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9A-44F6-A3E3-EF464DBF32D4}"/>
                </c:ext>
              </c:extLst>
            </c:dLbl>
            <c:dLbl>
              <c:idx val="7"/>
              <c:layout>
                <c:manualLayout>
                  <c:x val="-2.7643583657593219E-3"/>
                  <c:y val="-0.271428169254982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9A-44F6-A3E3-EF464DBF32D4}"/>
                </c:ext>
              </c:extLst>
            </c:dLbl>
            <c:dLbl>
              <c:idx val="8"/>
              <c:layout>
                <c:manualLayout>
                  <c:x val="1.3821791828797117E-3"/>
                  <c:y val="-0.338293246617625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9A-44F6-A3E3-EF464DBF32D4}"/>
                </c:ext>
              </c:extLst>
            </c:dLbl>
            <c:dLbl>
              <c:idx val="9"/>
              <c:layout>
                <c:manualLayout>
                  <c:x val="0"/>
                  <c:y val="-0.325793160302067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9A-44F6-A3E3-EF464DBF3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0.42</c:v>
                </c:pt>
                <c:pt idx="1">
                  <c:v>0.26</c:v>
                </c:pt>
                <c:pt idx="2">
                  <c:v>0.44</c:v>
                </c:pt>
                <c:pt idx="3">
                  <c:v>0.28999999999999998</c:v>
                </c:pt>
                <c:pt idx="4">
                  <c:v>0.49</c:v>
                </c:pt>
                <c:pt idx="5">
                  <c:v>0.55000000000000004</c:v>
                </c:pt>
                <c:pt idx="6">
                  <c:v>1.02</c:v>
                </c:pt>
                <c:pt idx="7">
                  <c:v>1.38</c:v>
                </c:pt>
                <c:pt idx="8">
                  <c:v>1.77</c:v>
                </c:pt>
                <c:pt idx="9">
                  <c:v>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9A-44F6-A3E3-EF464DBF32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BF9A-44F6-A3E3-EF464DBF32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BF9A-44F6-A3E3-EF464DBF32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chemeClr val="accent1"/>
                </a:solidFill>
              </a:rPr>
              <a:t>Accounts Receivable Turnover</a:t>
            </a:r>
            <a:endParaRPr lang="en-US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32088431972709641"/>
          <c:y val="3.6719706242350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Accounts Receivable Turnover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293757649938800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F68-43D1-98F5-833B17D6D54B}"/>
                </c:ext>
              </c:extLst>
            </c:dLbl>
            <c:dLbl>
              <c:idx val="1"/>
              <c:layout>
                <c:manualLayout>
                  <c:x val="-4.7477744807121877E-3"/>
                  <c:y val="-0.257037943696450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68-43D1-98F5-833B17D6D54B}"/>
                </c:ext>
              </c:extLst>
            </c:dLbl>
            <c:dLbl>
              <c:idx val="2"/>
              <c:layout>
                <c:manualLayout>
                  <c:x val="0"/>
                  <c:y val="-0.28151774785801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68-43D1-98F5-833B17D6D54B}"/>
                </c:ext>
              </c:extLst>
            </c:dLbl>
            <c:dLbl>
              <c:idx val="3"/>
              <c:layout>
                <c:manualLayout>
                  <c:x val="-4.3520763317623237E-17"/>
                  <c:y val="-0.2488780089759282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68-43D1-98F5-833B17D6D54B}"/>
                </c:ext>
              </c:extLst>
            </c:dLbl>
            <c:dLbl>
              <c:idx val="4"/>
              <c:layout>
                <c:manualLayout>
                  <c:x val="0"/>
                  <c:y val="-0.236638106895144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68-43D1-98F5-833B17D6D54B}"/>
                </c:ext>
              </c:extLst>
            </c:dLbl>
            <c:dLbl>
              <c:idx val="5"/>
              <c:layout>
                <c:manualLayout>
                  <c:x val="-4.747774480712166E-3"/>
                  <c:y val="-0.2651978784169726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68-43D1-98F5-833B17D6D54B}"/>
                </c:ext>
              </c:extLst>
            </c:dLbl>
            <c:dLbl>
              <c:idx val="6"/>
              <c:layout>
                <c:manualLayout>
                  <c:x val="-8.7041526635246474E-17"/>
                  <c:y val="-0.257037943696450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68-43D1-98F5-833B17D6D54B}"/>
                </c:ext>
              </c:extLst>
            </c:dLbl>
            <c:dLbl>
              <c:idx val="7"/>
              <c:layout>
                <c:manualLayout>
                  <c:x val="2.4792990728691308E-3"/>
                  <c:y val="-0.276111550856863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68-43D1-98F5-833B17D6D54B}"/>
                </c:ext>
              </c:extLst>
            </c:dLbl>
            <c:dLbl>
              <c:idx val="8"/>
              <c:layout>
                <c:manualLayout>
                  <c:x val="-2.373887240356083E-3"/>
                  <c:y val="-0.314157486740106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F68-43D1-98F5-833B17D6D54B}"/>
                </c:ext>
              </c:extLst>
            </c:dLbl>
            <c:dLbl>
              <c:idx val="9"/>
              <c:layout>
                <c:manualLayout>
                  <c:x val="0"/>
                  <c:y val="-0.3019175846593227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F68-43D1-98F5-833B17D6D5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Sheet1!$B$2:$B$11</c:f>
              <c:numCache>
                <c:formatCode>"$"#,##0.00_);[Red]\("$"#,##0.00\)</c:formatCode>
                <c:ptCount val="10"/>
                <c:pt idx="0">
                  <c:v>9.09</c:v>
                </c:pt>
                <c:pt idx="1">
                  <c:v>7.66</c:v>
                </c:pt>
                <c:pt idx="2">
                  <c:v>8.19</c:v>
                </c:pt>
                <c:pt idx="3" formatCode="General">
                  <c:v>7.35</c:v>
                </c:pt>
                <c:pt idx="4">
                  <c:v>6.99</c:v>
                </c:pt>
                <c:pt idx="5">
                  <c:v>8.11</c:v>
                </c:pt>
                <c:pt idx="6">
                  <c:v>8.0399999999999991</c:v>
                </c:pt>
                <c:pt idx="7">
                  <c:v>8.33</c:v>
                </c:pt>
                <c:pt idx="8">
                  <c:v>9.81</c:v>
                </c:pt>
                <c:pt idx="9" formatCode="General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68-43D1-98F5-833B17D6D5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3F68-43D1-98F5-833B17D6D5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  <c:pt idx="3">
                  <c:v>2015-16</c:v>
                </c:pt>
                <c:pt idx="4">
                  <c:v>2016-17</c:v>
                </c:pt>
                <c:pt idx="5">
                  <c:v>2017-18</c:v>
                </c:pt>
                <c:pt idx="6">
                  <c:v>2018-19</c:v>
                </c:pt>
                <c:pt idx="7">
                  <c:v>2019-20</c:v>
                </c:pt>
                <c:pt idx="8">
                  <c:v>2020-21</c:v>
                </c:pt>
                <c:pt idx="9">
                  <c:v>2021-22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3F68-43D1-98F5-833B17D6D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5144640"/>
        <c:axId val="455145000"/>
      </c:barChart>
      <c:catAx>
        <c:axId val="4551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000"/>
        <c:crosses val="autoZero"/>
        <c:auto val="1"/>
        <c:lblAlgn val="ctr"/>
        <c:lblOffset val="100"/>
        <c:noMultiLvlLbl val="0"/>
      </c:catAx>
      <c:valAx>
        <c:axId val="45514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25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5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5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593F-D194-4670-89D6-6059A0E2C1D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86CB-141C-415D-AFAC-5AA07F5B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0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7B3BF-4194-4441-BDA8-864F870E8C09}"/>
              </a:ext>
            </a:extLst>
          </p:cNvPr>
          <p:cNvSpPr txBox="1"/>
          <p:nvPr/>
        </p:nvSpPr>
        <p:spPr>
          <a:xfrm>
            <a:off x="-1" y="2705688"/>
            <a:ext cx="12192001" cy="329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WELCOME TO MY</a:t>
            </a:r>
          </a:p>
          <a:p>
            <a:pPr algn="ctr"/>
            <a:r>
              <a:rPr lang="en-US" sz="4000" b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</a:t>
            </a:r>
          </a:p>
          <a:p>
            <a:pPr algn="ctr"/>
            <a:endParaRPr lang="en-US" sz="40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Presentation on Evaluation of Central Pharmaceuticals Working Capital Management</a:t>
            </a:r>
            <a:endParaRPr lang="en-US" sz="2400" dirty="0">
              <a:solidFill>
                <a:srgbClr val="00B0F0"/>
              </a:solidFill>
            </a:endParaRPr>
          </a:p>
          <a:p>
            <a:pPr algn="ctr"/>
            <a:endParaRPr lang="en-US" sz="40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45D8-FA79-43D5-A5D2-8D05EA18422B}"/>
              </a:ext>
            </a:extLst>
          </p:cNvPr>
          <p:cNvSpPr txBox="1"/>
          <p:nvPr/>
        </p:nvSpPr>
        <p:spPr>
          <a:xfrm>
            <a:off x="-1" y="5315188"/>
            <a:ext cx="12004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Department of Finance and Banking</a:t>
            </a:r>
          </a:p>
          <a:p>
            <a:pPr lvl="0" algn="ctr"/>
            <a:r>
              <a:rPr lang="en-US" sz="32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University Of </a:t>
            </a:r>
            <a:r>
              <a:rPr lang="en-US" sz="3200" b="1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Barishal</a:t>
            </a:r>
            <a:r>
              <a:rPr lang="en-US" sz="32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53" y="255935"/>
            <a:ext cx="3004457" cy="22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0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6061" y="602104"/>
            <a:ext cx="2117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Quick Ratio :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CA963-001F-FFB7-ECD1-0F8A4326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5" y="256037"/>
            <a:ext cx="4512936" cy="11538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6A00A-35F3-2064-D2ED-663AB2DE9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9274"/>
              </p:ext>
            </p:extLst>
          </p:nvPr>
        </p:nvGraphicFramePr>
        <p:xfrm>
          <a:off x="692457" y="1544523"/>
          <a:ext cx="10688714" cy="1221868"/>
        </p:xfrm>
        <a:graphic>
          <a:graphicData uri="http://schemas.openxmlformats.org/drawingml/2006/table">
            <a:tbl>
              <a:tblPr firstRow="1" firstCol="1" bandRow="1"/>
              <a:tblGrid>
                <a:gridCol w="971092">
                  <a:extLst>
                    <a:ext uri="{9D8B030D-6E8A-4147-A177-3AD203B41FA5}">
                      <a16:colId xmlns:a16="http://schemas.microsoft.com/office/drawing/2014/main" val="3457486658"/>
                    </a:ext>
                  </a:extLst>
                </a:gridCol>
                <a:gridCol w="971092">
                  <a:extLst>
                    <a:ext uri="{9D8B030D-6E8A-4147-A177-3AD203B41FA5}">
                      <a16:colId xmlns:a16="http://schemas.microsoft.com/office/drawing/2014/main" val="3715598674"/>
                    </a:ext>
                  </a:extLst>
                </a:gridCol>
                <a:gridCol w="971092">
                  <a:extLst>
                    <a:ext uri="{9D8B030D-6E8A-4147-A177-3AD203B41FA5}">
                      <a16:colId xmlns:a16="http://schemas.microsoft.com/office/drawing/2014/main" val="4041005656"/>
                    </a:ext>
                  </a:extLst>
                </a:gridCol>
                <a:gridCol w="971092">
                  <a:extLst>
                    <a:ext uri="{9D8B030D-6E8A-4147-A177-3AD203B41FA5}">
                      <a16:colId xmlns:a16="http://schemas.microsoft.com/office/drawing/2014/main" val="774487768"/>
                    </a:ext>
                  </a:extLst>
                </a:gridCol>
                <a:gridCol w="971092">
                  <a:extLst>
                    <a:ext uri="{9D8B030D-6E8A-4147-A177-3AD203B41FA5}">
                      <a16:colId xmlns:a16="http://schemas.microsoft.com/office/drawing/2014/main" val="1052054549"/>
                    </a:ext>
                  </a:extLst>
                </a:gridCol>
                <a:gridCol w="972209">
                  <a:extLst>
                    <a:ext uri="{9D8B030D-6E8A-4147-A177-3AD203B41FA5}">
                      <a16:colId xmlns:a16="http://schemas.microsoft.com/office/drawing/2014/main" val="1083613403"/>
                    </a:ext>
                  </a:extLst>
                </a:gridCol>
                <a:gridCol w="972209">
                  <a:extLst>
                    <a:ext uri="{9D8B030D-6E8A-4147-A177-3AD203B41FA5}">
                      <a16:colId xmlns:a16="http://schemas.microsoft.com/office/drawing/2014/main" val="840945892"/>
                    </a:ext>
                  </a:extLst>
                </a:gridCol>
                <a:gridCol w="972209">
                  <a:extLst>
                    <a:ext uri="{9D8B030D-6E8A-4147-A177-3AD203B41FA5}">
                      <a16:colId xmlns:a16="http://schemas.microsoft.com/office/drawing/2014/main" val="324724804"/>
                    </a:ext>
                  </a:extLst>
                </a:gridCol>
                <a:gridCol w="972209">
                  <a:extLst>
                    <a:ext uri="{9D8B030D-6E8A-4147-A177-3AD203B41FA5}">
                      <a16:colId xmlns:a16="http://schemas.microsoft.com/office/drawing/2014/main" val="2033107665"/>
                    </a:ext>
                  </a:extLst>
                </a:gridCol>
                <a:gridCol w="972209">
                  <a:extLst>
                    <a:ext uri="{9D8B030D-6E8A-4147-A177-3AD203B41FA5}">
                      <a16:colId xmlns:a16="http://schemas.microsoft.com/office/drawing/2014/main" val="4023821205"/>
                    </a:ext>
                  </a:extLst>
                </a:gridCol>
                <a:gridCol w="972209">
                  <a:extLst>
                    <a:ext uri="{9D8B030D-6E8A-4147-A177-3AD203B41FA5}">
                      <a16:colId xmlns:a16="http://schemas.microsoft.com/office/drawing/2014/main" val="2685281905"/>
                    </a:ext>
                  </a:extLst>
                </a:gridCol>
              </a:tblGrid>
              <a:tr h="259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00498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Quick Ratio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36449"/>
                  </a:ext>
                </a:extLst>
              </a:tr>
            </a:tbl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A50A919C-BC69-4A12-6A00-EA81B965D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654402"/>
              </p:ext>
            </p:extLst>
          </p:nvPr>
        </p:nvGraphicFramePr>
        <p:xfrm>
          <a:off x="1686757" y="2766391"/>
          <a:ext cx="9188389" cy="3765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8921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93" y="693879"/>
            <a:ext cx="5000533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2335" marR="0" indent="-6350">
              <a:lnSpc>
                <a:spcPct val="107000"/>
              </a:lnSpc>
              <a:spcBef>
                <a:spcPts val="0"/>
              </a:spcBef>
              <a:spcAft>
                <a:spcPts val="74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Account Receivable turnover: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DF492-8C92-906C-4387-DB472639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2" y="209599"/>
            <a:ext cx="4545367" cy="96856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6875B4-A31C-6E8B-B770-016544541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25504"/>
              </p:ext>
            </p:extLst>
          </p:nvPr>
        </p:nvGraphicFramePr>
        <p:xfrm>
          <a:off x="745724" y="1508033"/>
          <a:ext cx="10653204" cy="1538796"/>
        </p:xfrm>
        <a:graphic>
          <a:graphicData uri="http://schemas.openxmlformats.org/drawingml/2006/table">
            <a:tbl>
              <a:tblPr firstRow="1" firstCol="1" bandRow="1"/>
              <a:tblGrid>
                <a:gridCol w="1109709">
                  <a:extLst>
                    <a:ext uri="{9D8B030D-6E8A-4147-A177-3AD203B41FA5}">
                      <a16:colId xmlns:a16="http://schemas.microsoft.com/office/drawing/2014/main" val="3171242344"/>
                    </a:ext>
                  </a:extLst>
                </a:gridCol>
                <a:gridCol w="826023">
                  <a:extLst>
                    <a:ext uri="{9D8B030D-6E8A-4147-A177-3AD203B41FA5}">
                      <a16:colId xmlns:a16="http://schemas.microsoft.com/office/drawing/2014/main" val="595813454"/>
                    </a:ext>
                  </a:extLst>
                </a:gridCol>
                <a:gridCol w="967866">
                  <a:extLst>
                    <a:ext uri="{9D8B030D-6E8A-4147-A177-3AD203B41FA5}">
                      <a16:colId xmlns:a16="http://schemas.microsoft.com/office/drawing/2014/main" val="1972369130"/>
                    </a:ext>
                  </a:extLst>
                </a:gridCol>
                <a:gridCol w="967866">
                  <a:extLst>
                    <a:ext uri="{9D8B030D-6E8A-4147-A177-3AD203B41FA5}">
                      <a16:colId xmlns:a16="http://schemas.microsoft.com/office/drawing/2014/main" val="3019333678"/>
                    </a:ext>
                  </a:extLst>
                </a:gridCol>
                <a:gridCol w="967866">
                  <a:extLst>
                    <a:ext uri="{9D8B030D-6E8A-4147-A177-3AD203B41FA5}">
                      <a16:colId xmlns:a16="http://schemas.microsoft.com/office/drawing/2014/main" val="1481601432"/>
                    </a:ext>
                  </a:extLst>
                </a:gridCol>
                <a:gridCol w="968979">
                  <a:extLst>
                    <a:ext uri="{9D8B030D-6E8A-4147-A177-3AD203B41FA5}">
                      <a16:colId xmlns:a16="http://schemas.microsoft.com/office/drawing/2014/main" val="1886822685"/>
                    </a:ext>
                  </a:extLst>
                </a:gridCol>
                <a:gridCol w="968979">
                  <a:extLst>
                    <a:ext uri="{9D8B030D-6E8A-4147-A177-3AD203B41FA5}">
                      <a16:colId xmlns:a16="http://schemas.microsoft.com/office/drawing/2014/main" val="1635595265"/>
                    </a:ext>
                  </a:extLst>
                </a:gridCol>
                <a:gridCol w="968979">
                  <a:extLst>
                    <a:ext uri="{9D8B030D-6E8A-4147-A177-3AD203B41FA5}">
                      <a16:colId xmlns:a16="http://schemas.microsoft.com/office/drawing/2014/main" val="354692230"/>
                    </a:ext>
                  </a:extLst>
                </a:gridCol>
                <a:gridCol w="968979">
                  <a:extLst>
                    <a:ext uri="{9D8B030D-6E8A-4147-A177-3AD203B41FA5}">
                      <a16:colId xmlns:a16="http://schemas.microsoft.com/office/drawing/2014/main" val="1368754667"/>
                    </a:ext>
                  </a:extLst>
                </a:gridCol>
                <a:gridCol w="968979">
                  <a:extLst>
                    <a:ext uri="{9D8B030D-6E8A-4147-A177-3AD203B41FA5}">
                      <a16:colId xmlns:a16="http://schemas.microsoft.com/office/drawing/2014/main" val="2629680190"/>
                    </a:ext>
                  </a:extLst>
                </a:gridCol>
                <a:gridCol w="968979">
                  <a:extLst>
                    <a:ext uri="{9D8B030D-6E8A-4147-A177-3AD203B41FA5}">
                      <a16:colId xmlns:a16="http://schemas.microsoft.com/office/drawing/2014/main" val="730749448"/>
                    </a:ext>
                  </a:extLst>
                </a:gridCol>
              </a:tblGrid>
              <a:tr h="24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92594"/>
                  </a:ext>
                </a:extLst>
              </a:tr>
              <a:tr h="1036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Receivable turnover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8.04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0179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F20AA7-7CF8-FB90-22F4-70CF56A25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502826"/>
              </p:ext>
            </p:extLst>
          </p:nvPr>
        </p:nvGraphicFramePr>
        <p:xfrm>
          <a:off x="932155" y="3046829"/>
          <a:ext cx="10244831" cy="374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39188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1988" y="384151"/>
            <a:ext cx="5149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SWOT Analysis of Renata Central Pharmaceuticals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46D37-B0D5-7875-E300-26F77C01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6" y="1441673"/>
            <a:ext cx="7164279" cy="42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52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B0D0A-5DD5-4556-9622-B3412C0CE501}"/>
              </a:ext>
            </a:extLst>
          </p:cNvPr>
          <p:cNvSpPr txBox="1"/>
          <p:nvPr/>
        </p:nvSpPr>
        <p:spPr>
          <a:xfrm>
            <a:off x="898514" y="267817"/>
            <a:ext cx="4913410" cy="175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Strengths of Central Pharmaceuticals.:</a:t>
            </a:r>
          </a:p>
          <a:p>
            <a:pPr algn="ctr">
              <a:lnSpc>
                <a:spcPct val="115000"/>
              </a:lnSpc>
            </a:pPr>
            <a:endParaRPr lang="en-US" sz="32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24844-042F-6BAA-520D-39D82416562E}"/>
              </a:ext>
            </a:extLst>
          </p:cNvPr>
          <p:cNvSpPr txBox="1"/>
          <p:nvPr/>
        </p:nvSpPr>
        <p:spPr>
          <a:xfrm>
            <a:off x="6956383" y="886918"/>
            <a:ext cx="47306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of marketing expertise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Lacking accountability.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employe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 in payment from supplier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of the factory.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52D51-01D5-2187-13F3-642C76A45061}"/>
              </a:ext>
            </a:extLst>
          </p:cNvPr>
          <p:cNvSpPr txBox="1"/>
          <p:nvPr/>
        </p:nvSpPr>
        <p:spPr>
          <a:xfrm>
            <a:off x="6773662" y="267817"/>
            <a:ext cx="4913410" cy="119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Weakness of Central Pharmaceuticals.: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CD96E-92F2-3A8D-06B6-67F3A8E7F751}"/>
              </a:ext>
            </a:extLst>
          </p:cNvPr>
          <p:cNvSpPr txBox="1"/>
          <p:nvPr/>
        </p:nvSpPr>
        <p:spPr>
          <a:xfrm>
            <a:off x="1059022" y="854769"/>
            <a:ext cx="4730689" cy="257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to cope with the change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Attractive pay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management team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technology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product line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C818E-5AC7-07C0-7D29-6F75C2A05BDF}"/>
              </a:ext>
            </a:extLst>
          </p:cNvPr>
          <p:cNvSpPr txBox="1"/>
          <p:nvPr/>
        </p:nvSpPr>
        <p:spPr>
          <a:xfrm>
            <a:off x="670643" y="3866058"/>
            <a:ext cx="5144230" cy="119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of Central Pharmaceuticals.: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69A8D-4369-EF22-2C21-C25D976454DD}"/>
              </a:ext>
            </a:extLst>
          </p:cNvPr>
          <p:cNvSpPr txBox="1"/>
          <p:nvPr/>
        </p:nvSpPr>
        <p:spPr>
          <a:xfrm>
            <a:off x="962662" y="4666276"/>
            <a:ext cx="49234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market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lead against weak competitor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expansion on of business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give extra facility to gain customers satisfaction.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93BBA-CCA8-9D4D-1936-FEF7A2D019CC}"/>
              </a:ext>
            </a:extLst>
          </p:cNvPr>
          <p:cNvSpPr txBox="1"/>
          <p:nvPr/>
        </p:nvSpPr>
        <p:spPr>
          <a:xfrm>
            <a:off x="6542842" y="3866058"/>
            <a:ext cx="5144230" cy="119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Thereat to Central Pharmaceuticals.: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A59D5-122B-9F1B-A765-D29F6301DE89}"/>
              </a:ext>
            </a:extLst>
          </p:cNvPr>
          <p:cNvSpPr txBox="1"/>
          <p:nvPr/>
        </p:nvSpPr>
        <p:spPr>
          <a:xfrm>
            <a:off x="6981544" y="4651191"/>
            <a:ext cx="49234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tax and vat structure.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Lots of Competitor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rade barriers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Skilled employee switching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 (Hartal)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D86FA8-D303-6C9F-F7A7-BC89EAF359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16" y="2141885"/>
            <a:ext cx="2686324" cy="18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71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4334" y="322688"/>
            <a:ext cx="5157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Conclusions &amp; Recommendation </a:t>
            </a:r>
            <a:endParaRPr lang="en-US" sz="2800" b="1" u="sng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0CE3-4B37-8599-7F94-78350BCF27F6}"/>
              </a:ext>
            </a:extLst>
          </p:cNvPr>
          <p:cNvSpPr txBox="1"/>
          <p:nvPr/>
        </p:nvSpPr>
        <p:spPr>
          <a:xfrm>
            <a:off x="887767" y="1360796"/>
            <a:ext cx="966778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some main key points of Conclusion of Central Pharmaceuticals.: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current ratio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ncreasing quick ratio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onsistent inventory turnover ratio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Cash Conversion Cycle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net working capital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99F3FC-77F3-7594-1D9B-1A194AA730D7}"/>
              </a:ext>
            </a:extLst>
          </p:cNvPr>
          <p:cNvSpPr/>
          <p:nvPr/>
        </p:nvSpPr>
        <p:spPr>
          <a:xfrm>
            <a:off x="938073" y="1099186"/>
            <a:ext cx="5157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Conclusions: 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3150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79D10-ECEF-68AD-52CC-BF9A1B024D0E}"/>
              </a:ext>
            </a:extLst>
          </p:cNvPr>
          <p:cNvSpPr txBox="1"/>
          <p:nvPr/>
        </p:nvSpPr>
        <p:spPr>
          <a:xfrm>
            <a:off x="1065320" y="1260629"/>
            <a:ext cx="96233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some main key points of Recommendation of Central Pharmaceuticals.: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market segmentation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 try to understand the buyer buying behavior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develop relationship with parties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eed to establish effective marketing strategy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implement data based marketing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 on buyer intentions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0FD60-EE1A-2E99-C176-75CB368A7910}"/>
              </a:ext>
            </a:extLst>
          </p:cNvPr>
          <p:cNvSpPr/>
          <p:nvPr/>
        </p:nvSpPr>
        <p:spPr>
          <a:xfrm>
            <a:off x="1065320" y="855348"/>
            <a:ext cx="5157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Recommendation: 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496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B0D0A-5DD5-4556-9622-B3412C0CE501}"/>
              </a:ext>
            </a:extLst>
          </p:cNvPr>
          <p:cNvSpPr txBox="1"/>
          <p:nvPr/>
        </p:nvSpPr>
        <p:spPr>
          <a:xfrm>
            <a:off x="695325" y="2524124"/>
            <a:ext cx="901065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60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US" sz="44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7334250" y="2686049"/>
            <a:ext cx="1266824" cy="91440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B3186-584A-4A82-8BB9-61CD04ACF6BE}"/>
              </a:ext>
            </a:extLst>
          </p:cNvPr>
          <p:cNvSpPr txBox="1"/>
          <p:nvPr/>
        </p:nvSpPr>
        <p:spPr>
          <a:xfrm>
            <a:off x="1003177" y="719207"/>
            <a:ext cx="10351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Evaluation of </a:t>
            </a:r>
            <a:r>
              <a:rPr lang="en-US" altLang="en-US" sz="40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Central Pharmaceuticals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Working Capital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3F3D8-111E-439D-9035-A3BBDCAE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114264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10F9E-1E63-7B9F-E3B8-D890589C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7" y="2042645"/>
            <a:ext cx="9499106" cy="4482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269AF-B2C3-F529-8497-35D2CA7ED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61" y="2175029"/>
            <a:ext cx="2530136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E6E3E-13D5-4BAB-A176-64D95EB2E0BA}"/>
              </a:ext>
            </a:extLst>
          </p:cNvPr>
          <p:cNvSpPr txBox="1"/>
          <p:nvPr/>
        </p:nvSpPr>
        <p:spPr>
          <a:xfrm>
            <a:off x="872837" y="1398649"/>
            <a:ext cx="10446326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93980" indent="-6350" algn="just">
              <a:lnSpc>
                <a:spcPct val="150000"/>
              </a:lnSpc>
              <a:spcBef>
                <a:spcPts val="0"/>
              </a:spcBef>
              <a:spcAft>
                <a:spcPts val="910"/>
              </a:spcAft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Presentation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attempts to evaluate the Renata Central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Pharmaceuticals’s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Working Capital Management.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 Pharmaceuticals is one of the top ten pharmaceutical manufacturers in Bangladesh. Renata is engaged in the manufacture and marketing of human pharmaceutical and animal’s health products..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Ratio Analysis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has been followed to evaluate the Central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Pharmaceuticals’s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Working Capital Management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C1227-1154-45AF-BBF8-E3A39AB465CE}"/>
              </a:ext>
            </a:extLst>
          </p:cNvPr>
          <p:cNvSpPr txBox="1"/>
          <p:nvPr/>
        </p:nvSpPr>
        <p:spPr>
          <a:xfrm>
            <a:off x="0" y="5152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Bodoni MT" panose="02070603080606020203" pitchFamily="18" charset="0"/>
                <a:ea typeface="Batang" panose="02030600000101010101" pitchFamily="18" charset="-127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17134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E1864-CD9C-2C48-3CF5-3AF34AEF54A6}"/>
              </a:ext>
            </a:extLst>
          </p:cNvPr>
          <p:cNvSpPr txBox="1"/>
          <p:nvPr/>
        </p:nvSpPr>
        <p:spPr>
          <a:xfrm>
            <a:off x="2843074" y="556619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latin typeface="Bodoni MT" panose="02070603080606020203" pitchFamily="18" charset="0"/>
                <a:ea typeface="Batang" panose="02030600000101010101" pitchFamily="18" charset="-127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0E555-6285-5ECD-6342-5584581A8844}"/>
              </a:ext>
            </a:extLst>
          </p:cNvPr>
          <p:cNvSpPr txBox="1"/>
          <p:nvPr/>
        </p:nvSpPr>
        <p:spPr>
          <a:xfrm>
            <a:off x="1848773" y="1701839"/>
            <a:ext cx="94613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this presentation we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discuss on the following objectives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Analysis with Ratio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SWOT Analysis of Renata Central Pharmaceuticals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&amp; Recommendation</a:t>
            </a:r>
          </a:p>
          <a:p>
            <a:pPr>
              <a:lnSpc>
                <a:spcPct val="200000"/>
              </a:lnSpc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3610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D1BA-DF8E-4C6A-8526-582EB7FB335A}"/>
              </a:ext>
            </a:extLst>
          </p:cNvPr>
          <p:cNvSpPr txBox="1"/>
          <p:nvPr/>
        </p:nvSpPr>
        <p:spPr>
          <a:xfrm>
            <a:off x="-164573" y="10323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Bodoni MT" panose="02070603080606020203" pitchFamily="18" charset="0"/>
                <a:ea typeface="Batang" panose="02030600000101010101" pitchFamily="18" charset="-127"/>
              </a:rPr>
              <a:t>Financial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7128" y="1199807"/>
            <a:ext cx="284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E74B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Net Working Capital :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68C3F-43F5-EE08-FF25-B90D6BB0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66" y="811125"/>
            <a:ext cx="4016663" cy="128400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5E3D0-EEF3-A04D-E1FE-42EA4F1C7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51807"/>
              </p:ext>
            </p:extLst>
          </p:nvPr>
        </p:nvGraphicFramePr>
        <p:xfrm>
          <a:off x="99132" y="2257255"/>
          <a:ext cx="11993735" cy="1581309"/>
        </p:xfrm>
        <a:graphic>
          <a:graphicData uri="http://schemas.openxmlformats.org/drawingml/2006/table">
            <a:tbl>
              <a:tblPr firstRow="1" firstCol="1" bandRow="1"/>
              <a:tblGrid>
                <a:gridCol w="842384">
                  <a:extLst>
                    <a:ext uri="{9D8B030D-6E8A-4147-A177-3AD203B41FA5}">
                      <a16:colId xmlns:a16="http://schemas.microsoft.com/office/drawing/2014/main" val="188773946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892525390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3813325744"/>
                    </a:ext>
                  </a:extLst>
                </a:gridCol>
                <a:gridCol w="1115813">
                  <a:extLst>
                    <a:ext uri="{9D8B030D-6E8A-4147-A177-3AD203B41FA5}">
                      <a16:colId xmlns:a16="http://schemas.microsoft.com/office/drawing/2014/main" val="2728280460"/>
                    </a:ext>
                  </a:extLst>
                </a:gridCol>
                <a:gridCol w="1197417">
                  <a:extLst>
                    <a:ext uri="{9D8B030D-6E8A-4147-A177-3AD203B41FA5}">
                      <a16:colId xmlns:a16="http://schemas.microsoft.com/office/drawing/2014/main" val="636613934"/>
                    </a:ext>
                  </a:extLst>
                </a:gridCol>
                <a:gridCol w="1094007">
                  <a:extLst>
                    <a:ext uri="{9D8B030D-6E8A-4147-A177-3AD203B41FA5}">
                      <a16:colId xmlns:a16="http://schemas.microsoft.com/office/drawing/2014/main" val="2743346249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2565194705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1377353170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897784233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481571958"/>
                    </a:ext>
                  </a:extLst>
                </a:gridCol>
                <a:gridCol w="1106302">
                  <a:extLst>
                    <a:ext uri="{9D8B030D-6E8A-4147-A177-3AD203B41FA5}">
                      <a16:colId xmlns:a16="http://schemas.microsoft.com/office/drawing/2014/main" val="1258746545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31136"/>
                  </a:ext>
                </a:extLst>
              </a:tr>
              <a:tr h="1158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 Working Capital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(in Million)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$45.50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$38.58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$85.63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$88.57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$90.66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$92.40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$33.19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$54.46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$77.24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12645" algn="l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$92.51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94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74590FE-A275-4FD5-4E65-827E7EFBB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261944"/>
              </p:ext>
            </p:extLst>
          </p:nvPr>
        </p:nvGraphicFramePr>
        <p:xfrm>
          <a:off x="2166151" y="3768090"/>
          <a:ext cx="8304578" cy="308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46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8512" y="577334"/>
            <a:ext cx="2046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Current Ratio: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D7C28-5D9B-5835-B1EF-AA59614A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93" y="58829"/>
            <a:ext cx="4569193" cy="142165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8B3011-9B44-50F9-CECF-F2AF96571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2395"/>
              </p:ext>
            </p:extLst>
          </p:nvPr>
        </p:nvGraphicFramePr>
        <p:xfrm>
          <a:off x="1793289" y="1480485"/>
          <a:ext cx="9046343" cy="1221868"/>
        </p:xfrm>
        <a:graphic>
          <a:graphicData uri="http://schemas.openxmlformats.org/drawingml/2006/table">
            <a:tbl>
              <a:tblPr firstRow="1" firstCol="1" bandRow="1"/>
              <a:tblGrid>
                <a:gridCol w="939880">
                  <a:extLst>
                    <a:ext uri="{9D8B030D-6E8A-4147-A177-3AD203B41FA5}">
                      <a16:colId xmlns:a16="http://schemas.microsoft.com/office/drawing/2014/main" val="922606906"/>
                    </a:ext>
                  </a:extLst>
                </a:gridCol>
                <a:gridCol w="814563">
                  <a:extLst>
                    <a:ext uri="{9D8B030D-6E8A-4147-A177-3AD203B41FA5}">
                      <a16:colId xmlns:a16="http://schemas.microsoft.com/office/drawing/2014/main" val="2600494150"/>
                    </a:ext>
                  </a:extLst>
                </a:gridCol>
                <a:gridCol w="751904">
                  <a:extLst>
                    <a:ext uri="{9D8B030D-6E8A-4147-A177-3AD203B41FA5}">
                      <a16:colId xmlns:a16="http://schemas.microsoft.com/office/drawing/2014/main" val="3317087701"/>
                    </a:ext>
                  </a:extLst>
                </a:gridCol>
                <a:gridCol w="751904">
                  <a:extLst>
                    <a:ext uri="{9D8B030D-6E8A-4147-A177-3AD203B41FA5}">
                      <a16:colId xmlns:a16="http://schemas.microsoft.com/office/drawing/2014/main" val="1271231907"/>
                    </a:ext>
                  </a:extLst>
                </a:gridCol>
                <a:gridCol w="853724">
                  <a:extLst>
                    <a:ext uri="{9D8B030D-6E8A-4147-A177-3AD203B41FA5}">
                      <a16:colId xmlns:a16="http://schemas.microsoft.com/office/drawing/2014/main" val="3731636087"/>
                    </a:ext>
                  </a:extLst>
                </a:gridCol>
                <a:gridCol w="784952">
                  <a:extLst>
                    <a:ext uri="{9D8B030D-6E8A-4147-A177-3AD203B41FA5}">
                      <a16:colId xmlns:a16="http://schemas.microsoft.com/office/drawing/2014/main" val="1532242987"/>
                    </a:ext>
                  </a:extLst>
                </a:gridCol>
                <a:gridCol w="759502">
                  <a:extLst>
                    <a:ext uri="{9D8B030D-6E8A-4147-A177-3AD203B41FA5}">
                      <a16:colId xmlns:a16="http://schemas.microsoft.com/office/drawing/2014/main" val="2184633247"/>
                    </a:ext>
                  </a:extLst>
                </a:gridCol>
                <a:gridCol w="851420">
                  <a:extLst>
                    <a:ext uri="{9D8B030D-6E8A-4147-A177-3AD203B41FA5}">
                      <a16:colId xmlns:a16="http://schemas.microsoft.com/office/drawing/2014/main" val="2526470459"/>
                    </a:ext>
                  </a:extLst>
                </a:gridCol>
                <a:gridCol w="851420">
                  <a:extLst>
                    <a:ext uri="{9D8B030D-6E8A-4147-A177-3AD203B41FA5}">
                      <a16:colId xmlns:a16="http://schemas.microsoft.com/office/drawing/2014/main" val="2700994826"/>
                    </a:ext>
                  </a:extLst>
                </a:gridCol>
                <a:gridCol w="851420">
                  <a:extLst>
                    <a:ext uri="{9D8B030D-6E8A-4147-A177-3AD203B41FA5}">
                      <a16:colId xmlns:a16="http://schemas.microsoft.com/office/drawing/2014/main" val="1599968526"/>
                    </a:ext>
                  </a:extLst>
                </a:gridCol>
                <a:gridCol w="835654">
                  <a:extLst>
                    <a:ext uri="{9D8B030D-6E8A-4147-A177-3AD203B41FA5}">
                      <a16:colId xmlns:a16="http://schemas.microsoft.com/office/drawing/2014/main" val="959235169"/>
                    </a:ext>
                  </a:extLst>
                </a:gridCol>
              </a:tblGrid>
              <a:tr h="266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42687"/>
                  </a:ext>
                </a:extLst>
              </a:tr>
              <a:tr h="836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Ratio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12754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23BF80F-5A0F-3D02-228B-14810DB8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903548"/>
              </p:ext>
            </p:extLst>
          </p:nvPr>
        </p:nvGraphicFramePr>
        <p:xfrm>
          <a:off x="1509204" y="2831977"/>
          <a:ext cx="9330429" cy="359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89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8465" y="520012"/>
            <a:ext cx="2982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E5CA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Cash Conversion Cycle: </a:t>
            </a:r>
            <a:endParaRPr lang="en-US" sz="2000" b="1" dirty="0">
              <a:solidFill>
                <a:srgbClr val="0E5CA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1B050-5C5E-BEFE-2614-DA16A9C5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99" y="166977"/>
            <a:ext cx="3282960" cy="11061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340695-B6E9-75CD-C121-D360CE74F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70527"/>
              </p:ext>
            </p:extLst>
          </p:nvPr>
        </p:nvGraphicFramePr>
        <p:xfrm>
          <a:off x="905522" y="1392570"/>
          <a:ext cx="10218194" cy="1537336"/>
        </p:xfrm>
        <a:graphic>
          <a:graphicData uri="http://schemas.openxmlformats.org/drawingml/2006/table">
            <a:tbl>
              <a:tblPr firstRow="1" firstCol="1" bandRow="1"/>
              <a:tblGrid>
                <a:gridCol w="1264278">
                  <a:extLst>
                    <a:ext uri="{9D8B030D-6E8A-4147-A177-3AD203B41FA5}">
                      <a16:colId xmlns:a16="http://schemas.microsoft.com/office/drawing/2014/main" val="1300472970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3505821156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2135868450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3003103523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1848829089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1826171569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1965125517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838605670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625042679"/>
                    </a:ext>
                  </a:extLst>
                </a:gridCol>
                <a:gridCol w="869191">
                  <a:extLst>
                    <a:ext uri="{9D8B030D-6E8A-4147-A177-3AD203B41FA5}">
                      <a16:colId xmlns:a16="http://schemas.microsoft.com/office/drawing/2014/main" val="887205416"/>
                    </a:ext>
                  </a:extLst>
                </a:gridCol>
                <a:gridCol w="1131197">
                  <a:extLst>
                    <a:ext uri="{9D8B030D-6E8A-4147-A177-3AD203B41FA5}">
                      <a16:colId xmlns:a16="http://schemas.microsoft.com/office/drawing/2014/main" val="375703296"/>
                    </a:ext>
                  </a:extLst>
                </a:gridCol>
              </a:tblGrid>
              <a:tr h="194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4306"/>
                  </a:ext>
                </a:extLst>
              </a:tr>
              <a:tr h="818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Conversion Cycle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31.89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37.30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56.87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45.40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45.11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37.22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38.42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2455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B5E6C5-D3E4-50B7-A63F-96069091F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85102"/>
              </p:ext>
            </p:extLst>
          </p:nvPr>
        </p:nvGraphicFramePr>
        <p:xfrm>
          <a:off x="1288742" y="3049319"/>
          <a:ext cx="9614516" cy="3641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43114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788" y="525112"/>
            <a:ext cx="3631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Inventory turnover Ratio: 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5E41A-60C8-8800-9E89-B6A01A24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36" y="139912"/>
            <a:ext cx="4201935" cy="123206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B2E6EA-D9AF-CF9B-CB30-F0249CD58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75920"/>
              </p:ext>
            </p:extLst>
          </p:nvPr>
        </p:nvGraphicFramePr>
        <p:xfrm>
          <a:off x="958788" y="1631057"/>
          <a:ext cx="10422385" cy="1223328"/>
        </p:xfrm>
        <a:graphic>
          <a:graphicData uri="http://schemas.openxmlformats.org/drawingml/2006/table">
            <a:tbl>
              <a:tblPr firstRow="1" firstCol="1" bandRow="1"/>
              <a:tblGrid>
                <a:gridCol w="1047565">
                  <a:extLst>
                    <a:ext uri="{9D8B030D-6E8A-4147-A177-3AD203B41FA5}">
                      <a16:colId xmlns:a16="http://schemas.microsoft.com/office/drawing/2014/main" val="1733648282"/>
                    </a:ext>
                  </a:extLst>
                </a:gridCol>
                <a:gridCol w="846225">
                  <a:extLst>
                    <a:ext uri="{9D8B030D-6E8A-4147-A177-3AD203B41FA5}">
                      <a16:colId xmlns:a16="http://schemas.microsoft.com/office/drawing/2014/main" val="3707181777"/>
                    </a:ext>
                  </a:extLst>
                </a:gridCol>
                <a:gridCol w="946895">
                  <a:extLst>
                    <a:ext uri="{9D8B030D-6E8A-4147-A177-3AD203B41FA5}">
                      <a16:colId xmlns:a16="http://schemas.microsoft.com/office/drawing/2014/main" val="2246862491"/>
                    </a:ext>
                  </a:extLst>
                </a:gridCol>
                <a:gridCol w="946895">
                  <a:extLst>
                    <a:ext uri="{9D8B030D-6E8A-4147-A177-3AD203B41FA5}">
                      <a16:colId xmlns:a16="http://schemas.microsoft.com/office/drawing/2014/main" val="1191344580"/>
                    </a:ext>
                  </a:extLst>
                </a:gridCol>
                <a:gridCol w="946895">
                  <a:extLst>
                    <a:ext uri="{9D8B030D-6E8A-4147-A177-3AD203B41FA5}">
                      <a16:colId xmlns:a16="http://schemas.microsoft.com/office/drawing/2014/main" val="789908103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2728102505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2763229693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2912623478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4268344991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176685052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3497199535"/>
                    </a:ext>
                  </a:extLst>
                </a:gridCol>
              </a:tblGrid>
              <a:tr h="211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69169"/>
                  </a:ext>
                </a:extLst>
              </a:tr>
              <a:tr h="89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Inventory turnover Ratio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07450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583D903-ADEB-38A9-3A06-F73365215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331722"/>
              </p:ext>
            </p:extLst>
          </p:nvPr>
        </p:nvGraphicFramePr>
        <p:xfrm>
          <a:off x="1216241" y="2854384"/>
          <a:ext cx="9747681" cy="3759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54130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2810" y="598922"/>
            <a:ext cx="358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Average collection period :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F97CF-9913-34BB-0F32-105EEEDC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52" y="150920"/>
            <a:ext cx="4607322" cy="135767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625A79-BF72-DF48-A44F-B23112E54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32148"/>
              </p:ext>
            </p:extLst>
          </p:nvPr>
        </p:nvGraphicFramePr>
        <p:xfrm>
          <a:off x="568170" y="1608158"/>
          <a:ext cx="11425559" cy="1537336"/>
        </p:xfrm>
        <a:graphic>
          <a:graphicData uri="http://schemas.openxmlformats.org/drawingml/2006/table">
            <a:tbl>
              <a:tblPr firstRow="1" firstCol="1" bandRow="1"/>
              <a:tblGrid>
                <a:gridCol w="1038037">
                  <a:extLst>
                    <a:ext uri="{9D8B030D-6E8A-4147-A177-3AD203B41FA5}">
                      <a16:colId xmlns:a16="http://schemas.microsoft.com/office/drawing/2014/main" val="2347141622"/>
                    </a:ext>
                  </a:extLst>
                </a:gridCol>
                <a:gridCol w="1038037">
                  <a:extLst>
                    <a:ext uri="{9D8B030D-6E8A-4147-A177-3AD203B41FA5}">
                      <a16:colId xmlns:a16="http://schemas.microsoft.com/office/drawing/2014/main" val="1196404527"/>
                    </a:ext>
                  </a:extLst>
                </a:gridCol>
                <a:gridCol w="1038037">
                  <a:extLst>
                    <a:ext uri="{9D8B030D-6E8A-4147-A177-3AD203B41FA5}">
                      <a16:colId xmlns:a16="http://schemas.microsoft.com/office/drawing/2014/main" val="28334134"/>
                    </a:ext>
                  </a:extLst>
                </a:gridCol>
                <a:gridCol w="1038037">
                  <a:extLst>
                    <a:ext uri="{9D8B030D-6E8A-4147-A177-3AD203B41FA5}">
                      <a16:colId xmlns:a16="http://schemas.microsoft.com/office/drawing/2014/main" val="2065973808"/>
                    </a:ext>
                  </a:extLst>
                </a:gridCol>
                <a:gridCol w="1038037">
                  <a:extLst>
                    <a:ext uri="{9D8B030D-6E8A-4147-A177-3AD203B41FA5}">
                      <a16:colId xmlns:a16="http://schemas.microsoft.com/office/drawing/2014/main" val="1453627444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2433839717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1060340102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2374583035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50326495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1338485374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675110380"/>
                    </a:ext>
                  </a:extLst>
                </a:gridCol>
              </a:tblGrid>
              <a:tr h="26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20-21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566784"/>
                  </a:ext>
                </a:extLst>
              </a:tr>
              <a:tr h="1096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collection period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17365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39.56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46.97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43.22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48.93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51.44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45.40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45.11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37.22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38.41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180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0A918D-8BFA-9E1E-2B08-FF56059EE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611535"/>
              </p:ext>
            </p:extLst>
          </p:nvPr>
        </p:nvGraphicFramePr>
        <p:xfrm>
          <a:off x="1198485" y="3129490"/>
          <a:ext cx="10227076" cy="357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69729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1412</TotalTime>
  <Words>598</Words>
  <Application>Microsoft Office PowerPoint</Application>
  <PresentationFormat>Widescreen</PresentationFormat>
  <Paragraphs>290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Cambria</vt:lpstr>
      <vt:lpstr>Century Gothic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saniyat rahman</cp:lastModifiedBy>
  <cp:revision>63</cp:revision>
  <dcterms:created xsi:type="dcterms:W3CDTF">2021-08-07T15:24:46Z</dcterms:created>
  <dcterms:modified xsi:type="dcterms:W3CDTF">2024-10-05T05:57:45Z</dcterms:modified>
</cp:coreProperties>
</file>