
<file path=[Content_Types].xml><?xml version="1.0" encoding="utf-8"?>
<Types xmlns="http://schemas.openxmlformats.org/package/2006/content-types">
  <Default ContentType="application/vnd.openxmlformats-officedocument.oleObject" Extension="bin"/>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TT Norms Bold" charset="1" panose="02000803030000020004"/>
      <p:regular r:id="rId24"/>
    </p:embeddedFont>
    <p:embeddedFont>
      <p:font typeface="TT Norms" charset="1" panose="02000503030000020003"/>
      <p:regular r:id="rId2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2.png" Type="http://schemas.openxmlformats.org/officeDocument/2006/relationships/image"/><Relationship Id="rId6" Target="../media/image33.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9.png" Type="http://schemas.openxmlformats.org/officeDocument/2006/relationships/image"/><Relationship Id="rId11" Target="../media/image40.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6.png" Type="http://schemas.openxmlformats.org/officeDocument/2006/relationships/image"/><Relationship Id="rId6" Target="../media/image37.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3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2.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41.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4.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43.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45.png" Type="http://schemas.openxmlformats.org/officeDocument/2006/relationships/image"/><Relationship Id="rId8" Target="../media/image46.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7.png" Type="http://schemas.openxmlformats.org/officeDocument/2006/relationships/image"/><Relationship Id="rId3" Target="../embeddings/oleObject1.bin" Type="http://schemas.openxmlformats.org/officeDocument/2006/relationships/oleObject"/><Relationship Id="rId4" Target="../media/image8.png" Type="http://schemas.openxmlformats.org/officeDocument/2006/relationships/image"/><Relationship Id="rId5" Target="../media/image9.svg" Type="http://schemas.openxmlformats.org/officeDocument/2006/relationships/image"/><Relationship Id="rId6" Target="../media/image11.png" Type="http://schemas.openxmlformats.org/officeDocument/2006/relationships/image"/><Relationship Id="rId7" Target="../media/image1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48.png" Type="http://schemas.openxmlformats.org/officeDocument/2006/relationships/image"/><Relationship Id="rId4" Target="../media/image49.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4.png" Type="http://schemas.openxmlformats.org/officeDocument/2006/relationships/image"/><Relationship Id="rId8" Target="../media/image5.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10.jpe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2" Target="../media/image8.png" Type="http://schemas.openxmlformats.org/officeDocument/2006/relationships/image"/><Relationship Id="rId3" Target="../media/image9.svg" Type="http://schemas.openxmlformats.org/officeDocument/2006/relationships/image"/><Relationship Id="rId4" Target="../media/image1.png" Type="http://schemas.openxmlformats.org/officeDocument/2006/relationships/image"/><Relationship Id="rId5" Target="../media/image13.png" Type="http://schemas.openxmlformats.org/officeDocument/2006/relationships/image"/><Relationship Id="rId6" Target="../media/image14.svg" Type="http://schemas.openxmlformats.org/officeDocument/2006/relationships/image"/><Relationship Id="rId7" Target="../media/image15.png" Type="http://schemas.openxmlformats.org/officeDocument/2006/relationships/image"/><Relationship Id="rId8" Target="../media/image16.svg" Type="http://schemas.openxmlformats.org/officeDocument/2006/relationships/image"/><Relationship Id="rId9" Target="../media/image11.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17.png" Type="http://schemas.openxmlformats.org/officeDocument/2006/relationships/image"/><Relationship Id="rId6" Target="../media/image18.png" Type="http://schemas.openxmlformats.org/officeDocument/2006/relationships/image"/><Relationship Id="rId7" Target="../media/image19.png" Type="http://schemas.openxmlformats.org/officeDocument/2006/relationships/image"/><Relationship Id="rId8" Target="../media/image8.png" Type="http://schemas.openxmlformats.org/officeDocument/2006/relationships/image"/><Relationship Id="rId9" Target="../media/image9.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25.png" Type="http://schemas.openxmlformats.org/officeDocument/2006/relationships/image"/><Relationship Id="rId6" Target="../media/image8.png" Type="http://schemas.openxmlformats.org/officeDocument/2006/relationships/image"/><Relationship Id="rId7" Target="../media/image9.svg" Type="http://schemas.openxmlformats.org/officeDocument/2006/relationships/image"/><Relationship Id="rId8" Target="../media/image11.png" Type="http://schemas.openxmlformats.org/officeDocument/2006/relationships/image"/><Relationship Id="rId9" Target="../media/image1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1.png" Type="http://schemas.openxmlformats.org/officeDocument/2006/relationships/image"/><Relationship Id="rId7" Target="../media/image26.png" Type="http://schemas.openxmlformats.org/officeDocument/2006/relationships/image"/><Relationship Id="rId8" Target="../media/image27.svg" Type="http://schemas.openxmlformats.org/officeDocument/2006/relationships/image"/><Relationship Id="rId9" Target="../media/image2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1.png" Type="http://schemas.openxmlformats.org/officeDocument/2006/relationships/image"/><Relationship Id="rId5" Target="../media/image30.pn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749433" y="5775025"/>
            <a:ext cx="20461501" cy="7477748"/>
          </a:xfrm>
          <a:custGeom>
            <a:avLst/>
            <a:gdLst/>
            <a:ahLst/>
            <a:cxnLst/>
            <a:rect r="r" b="b" t="t" l="l"/>
            <a:pathLst>
              <a:path h="7477748" w="20461501">
                <a:moveTo>
                  <a:pt x="0" y="0"/>
                </a:moveTo>
                <a:lnTo>
                  <a:pt x="20461500" y="0"/>
                </a:lnTo>
                <a:lnTo>
                  <a:pt x="20461500" y="7477748"/>
                </a:lnTo>
                <a:lnTo>
                  <a:pt x="0" y="7477748"/>
                </a:lnTo>
                <a:lnTo>
                  <a:pt x="0" y="0"/>
                </a:lnTo>
                <a:close/>
              </a:path>
            </a:pathLst>
          </a:custGeom>
          <a:blipFill>
            <a:blip r:embed="rId2"/>
            <a:stretch>
              <a:fillRect l="0" t="0" r="0" b="0"/>
            </a:stretch>
          </a:blipFill>
        </p:spPr>
      </p:sp>
      <p:sp>
        <p:nvSpPr>
          <p:cNvPr name="Freeform 3" id="3"/>
          <p:cNvSpPr/>
          <p:nvPr/>
        </p:nvSpPr>
        <p:spPr>
          <a:xfrm flipH="false" flipV="false" rot="0">
            <a:off x="1028700" y="2395880"/>
            <a:ext cx="9411854" cy="5835491"/>
          </a:xfrm>
          <a:custGeom>
            <a:avLst/>
            <a:gdLst/>
            <a:ahLst/>
            <a:cxnLst/>
            <a:rect r="r" b="b" t="t" l="l"/>
            <a:pathLst>
              <a:path h="5835491" w="9411854">
                <a:moveTo>
                  <a:pt x="0" y="0"/>
                </a:moveTo>
                <a:lnTo>
                  <a:pt x="9411854" y="0"/>
                </a:lnTo>
                <a:lnTo>
                  <a:pt x="9411854" y="5835492"/>
                </a:lnTo>
                <a:lnTo>
                  <a:pt x="0" y="583549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109338" y="627341"/>
            <a:ext cx="735531" cy="543604"/>
          </a:xfrm>
          <a:custGeom>
            <a:avLst/>
            <a:gdLst/>
            <a:ahLst/>
            <a:cxnLst/>
            <a:rect r="r" b="b" t="t" l="l"/>
            <a:pathLst>
              <a:path h="543604" w="735531">
                <a:moveTo>
                  <a:pt x="0" y="0"/>
                </a:moveTo>
                <a:lnTo>
                  <a:pt x="735531" y="0"/>
                </a:lnTo>
                <a:lnTo>
                  <a:pt x="735531" y="543605"/>
                </a:lnTo>
                <a:lnTo>
                  <a:pt x="0" y="54360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3119993" y="8951838"/>
            <a:ext cx="5520243" cy="562061"/>
          </a:xfrm>
          <a:custGeom>
            <a:avLst/>
            <a:gdLst/>
            <a:ahLst/>
            <a:cxnLst/>
            <a:rect r="r" b="b" t="t" l="l"/>
            <a:pathLst>
              <a:path h="562061" w="5520243">
                <a:moveTo>
                  <a:pt x="0" y="0"/>
                </a:moveTo>
                <a:lnTo>
                  <a:pt x="5520242" y="0"/>
                </a:lnTo>
                <a:lnTo>
                  <a:pt x="5520242" y="562061"/>
                </a:lnTo>
                <a:lnTo>
                  <a:pt x="0" y="56206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282573" y="1538449"/>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7" id="7"/>
          <p:cNvSpPr txBox="true"/>
          <p:nvPr/>
        </p:nvSpPr>
        <p:spPr>
          <a:xfrm rot="0">
            <a:off x="3890542" y="9128723"/>
            <a:ext cx="3597411" cy="245071"/>
          </a:xfrm>
          <a:prstGeom prst="rect">
            <a:avLst/>
          </a:prstGeom>
        </p:spPr>
        <p:txBody>
          <a:bodyPr anchor="t" rtlCol="false" tIns="0" lIns="0" bIns="0" rIns="0">
            <a:spAutoFit/>
          </a:bodyPr>
          <a:lstStyle/>
          <a:p>
            <a:pPr algn="l">
              <a:lnSpc>
                <a:spcPts val="1885"/>
              </a:lnSpc>
            </a:pPr>
            <a:r>
              <a:rPr lang="en-US" sz="1866" b="true">
                <a:solidFill>
                  <a:srgbClr val="1F5353"/>
                </a:solidFill>
                <a:latin typeface="TT Norms Bold"/>
                <a:ea typeface="TT Norms Bold"/>
                <a:cs typeface="TT Norms Bold"/>
                <a:sym typeface="TT Norms Bold"/>
              </a:rPr>
              <a:t>Artificial Inteligence Unit 2</a:t>
            </a:r>
          </a:p>
        </p:txBody>
      </p:sp>
      <p:sp>
        <p:nvSpPr>
          <p:cNvPr name="TextBox 8" id="8"/>
          <p:cNvSpPr txBox="true"/>
          <p:nvPr/>
        </p:nvSpPr>
        <p:spPr>
          <a:xfrm rot="0">
            <a:off x="10972800" y="5314950"/>
            <a:ext cx="5778547" cy="1289806"/>
          </a:xfrm>
          <a:prstGeom prst="rect">
            <a:avLst/>
          </a:prstGeom>
        </p:spPr>
        <p:txBody>
          <a:bodyPr anchor="t" rtlCol="false" tIns="0" lIns="0" bIns="0" rIns="0">
            <a:spAutoFit/>
          </a:bodyPr>
          <a:lstStyle/>
          <a:p>
            <a:pPr algn="l">
              <a:lnSpc>
                <a:spcPts val="9732"/>
              </a:lnSpc>
            </a:pPr>
            <a:r>
              <a:rPr lang="en-US" sz="9636" b="true">
                <a:solidFill>
                  <a:srgbClr val="FFFFFF"/>
                </a:solidFill>
                <a:latin typeface="TT Norms Bold"/>
                <a:ea typeface="TT Norms Bold"/>
                <a:cs typeface="TT Norms Bold"/>
                <a:sym typeface="TT Norms Bold"/>
              </a:rPr>
              <a:t>Usecase 2</a:t>
            </a:r>
          </a:p>
        </p:txBody>
      </p:sp>
      <p:sp>
        <p:nvSpPr>
          <p:cNvPr name="TextBox 9" id="9"/>
          <p:cNvSpPr txBox="true"/>
          <p:nvPr/>
        </p:nvSpPr>
        <p:spPr>
          <a:xfrm rot="0">
            <a:off x="2083229" y="924554"/>
            <a:ext cx="2078506"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Presentation</a:t>
            </a:r>
          </a:p>
        </p:txBody>
      </p:sp>
      <p:sp>
        <p:nvSpPr>
          <p:cNvPr name="TextBox 10" id="10"/>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001</a:t>
            </a:r>
          </a:p>
        </p:txBody>
      </p:sp>
      <p:sp>
        <p:nvSpPr>
          <p:cNvPr name="Freeform 11" id="11"/>
          <p:cNvSpPr/>
          <p:nvPr/>
        </p:nvSpPr>
        <p:spPr>
          <a:xfrm flipH="false" flipV="false" rot="0">
            <a:off x="5880114" y="4659483"/>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2" id="12"/>
          <p:cNvSpPr txBox="true"/>
          <p:nvPr/>
        </p:nvSpPr>
        <p:spPr>
          <a:xfrm rot="0">
            <a:off x="11109150" y="7108093"/>
            <a:ext cx="5778547" cy="930910"/>
          </a:xfrm>
          <a:prstGeom prst="rect">
            <a:avLst/>
          </a:prstGeom>
        </p:spPr>
        <p:txBody>
          <a:bodyPr anchor="t" rtlCol="false" tIns="0" lIns="0" bIns="0" rIns="0">
            <a:spAutoFit/>
          </a:bodyPr>
          <a:lstStyle/>
          <a:p>
            <a:pPr algn="l">
              <a:lnSpc>
                <a:spcPts val="7069"/>
              </a:lnSpc>
            </a:pPr>
            <a:r>
              <a:rPr lang="en-US" sz="6999">
                <a:solidFill>
                  <a:srgbClr val="FFFFFF"/>
                </a:solidFill>
                <a:latin typeface="TT Norms"/>
                <a:ea typeface="TT Norms"/>
                <a:cs typeface="TT Norms"/>
                <a:sym typeface="TT Norms"/>
              </a:rPr>
              <a:t>Heart disease</a:t>
            </a:r>
          </a:p>
        </p:txBody>
      </p:sp>
      <p:sp>
        <p:nvSpPr>
          <p:cNvPr name="TextBox 13" id="13"/>
          <p:cNvSpPr txBox="true"/>
          <p:nvPr/>
        </p:nvSpPr>
        <p:spPr>
          <a:xfrm rot="0">
            <a:off x="11212941" y="2046608"/>
            <a:ext cx="5778547" cy="2326005"/>
          </a:xfrm>
          <a:prstGeom prst="rect">
            <a:avLst/>
          </a:prstGeom>
        </p:spPr>
        <p:txBody>
          <a:bodyPr anchor="t" rtlCol="false" tIns="0" lIns="0" bIns="0" rIns="0">
            <a:spAutoFit/>
          </a:bodyPr>
          <a:lstStyle/>
          <a:p>
            <a:pPr algn="l">
              <a:lnSpc>
                <a:spcPts val="6060"/>
              </a:lnSpc>
            </a:pPr>
            <a:r>
              <a:rPr lang="en-US" sz="6000">
                <a:solidFill>
                  <a:srgbClr val="FFFFFF"/>
                </a:solidFill>
                <a:latin typeface="TT Norms"/>
                <a:ea typeface="TT Norms"/>
                <a:cs typeface="TT Norms"/>
                <a:sym typeface="TT Norms"/>
              </a:rPr>
              <a:t>Classification and Clustering with Analysis</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3631599" y="3308372"/>
            <a:ext cx="11301259" cy="6173313"/>
          </a:xfrm>
          <a:custGeom>
            <a:avLst/>
            <a:gdLst/>
            <a:ahLst/>
            <a:cxnLst/>
            <a:rect r="r" b="b" t="t" l="l"/>
            <a:pathLst>
              <a:path h="6173313" w="11301259">
                <a:moveTo>
                  <a:pt x="0" y="0"/>
                </a:moveTo>
                <a:lnTo>
                  <a:pt x="11301259" y="0"/>
                </a:lnTo>
                <a:lnTo>
                  <a:pt x="11301259" y="6173313"/>
                </a:lnTo>
                <a:lnTo>
                  <a:pt x="0" y="6173313"/>
                </a:lnTo>
                <a:lnTo>
                  <a:pt x="0" y="0"/>
                </a:lnTo>
                <a:close/>
              </a:path>
            </a:pathLst>
          </a:custGeom>
          <a:blipFill>
            <a:blip r:embed="rId5"/>
            <a:stretch>
              <a:fillRect l="0" t="0" r="0" b="0"/>
            </a:stretch>
          </a:blipFill>
        </p:spPr>
      </p:sp>
      <p:sp>
        <p:nvSpPr>
          <p:cNvPr name="TextBox 5" id="5"/>
          <p:cNvSpPr txBox="true"/>
          <p:nvPr/>
        </p:nvSpPr>
        <p:spPr>
          <a:xfrm rot="0">
            <a:off x="4070632" y="2166130"/>
            <a:ext cx="485748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Bivariate</a:t>
            </a:r>
          </a:p>
        </p:txBody>
      </p:sp>
      <p:sp>
        <p:nvSpPr>
          <p:cNvPr name="TextBox 6" id="6"/>
          <p:cNvSpPr txBox="true"/>
          <p:nvPr/>
        </p:nvSpPr>
        <p:spPr>
          <a:xfrm rot="0">
            <a:off x="8502877" y="2166130"/>
            <a:ext cx="527688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Analysis</a:t>
            </a:r>
          </a:p>
        </p:txBody>
      </p:sp>
      <p:sp>
        <p:nvSpPr>
          <p:cNvPr name="TextBox 7" id="7"/>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8" id="8"/>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008</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0" y="1766899"/>
            <a:ext cx="11301259" cy="4675896"/>
          </a:xfrm>
          <a:custGeom>
            <a:avLst/>
            <a:gdLst/>
            <a:ahLst/>
            <a:cxnLst/>
            <a:rect r="r" b="b" t="t" l="l"/>
            <a:pathLst>
              <a:path h="4675896" w="11301259">
                <a:moveTo>
                  <a:pt x="0" y="0"/>
                </a:moveTo>
                <a:lnTo>
                  <a:pt x="11301259" y="0"/>
                </a:lnTo>
                <a:lnTo>
                  <a:pt x="11301259" y="4675896"/>
                </a:lnTo>
                <a:lnTo>
                  <a:pt x="0" y="4675896"/>
                </a:lnTo>
                <a:lnTo>
                  <a:pt x="0" y="0"/>
                </a:lnTo>
                <a:close/>
              </a:path>
            </a:pathLst>
          </a:custGeom>
          <a:blipFill>
            <a:blip r:embed="rId5"/>
            <a:stretch>
              <a:fillRect l="0" t="0" r="0" b="0"/>
            </a:stretch>
          </a:blipFill>
        </p:spPr>
      </p:sp>
      <p:sp>
        <p:nvSpPr>
          <p:cNvPr name="Freeform 5" id="5"/>
          <p:cNvSpPr/>
          <p:nvPr/>
        </p:nvSpPr>
        <p:spPr>
          <a:xfrm flipH="false" flipV="false" rot="0">
            <a:off x="6986741" y="5639357"/>
            <a:ext cx="11301259" cy="4647643"/>
          </a:xfrm>
          <a:custGeom>
            <a:avLst/>
            <a:gdLst/>
            <a:ahLst/>
            <a:cxnLst/>
            <a:rect r="r" b="b" t="t" l="l"/>
            <a:pathLst>
              <a:path h="4647643" w="11301259">
                <a:moveTo>
                  <a:pt x="0" y="0"/>
                </a:moveTo>
                <a:lnTo>
                  <a:pt x="11301259" y="0"/>
                </a:lnTo>
                <a:lnTo>
                  <a:pt x="11301259" y="4647643"/>
                </a:lnTo>
                <a:lnTo>
                  <a:pt x="0" y="4647643"/>
                </a:lnTo>
                <a:lnTo>
                  <a:pt x="0" y="0"/>
                </a:lnTo>
                <a:close/>
              </a:path>
            </a:pathLst>
          </a:custGeom>
          <a:blipFill>
            <a:blip r:embed="rId6"/>
            <a:stretch>
              <a:fillRect l="0" t="0" r="0" b="0"/>
            </a:stretch>
          </a:blipFill>
        </p:spPr>
      </p:sp>
      <p:sp>
        <p:nvSpPr>
          <p:cNvPr name="TextBox 6" id="6"/>
          <p:cNvSpPr txBox="true"/>
          <p:nvPr/>
        </p:nvSpPr>
        <p:spPr>
          <a:xfrm rot="0">
            <a:off x="4286515" y="659139"/>
            <a:ext cx="485748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Bivariate</a:t>
            </a:r>
          </a:p>
        </p:txBody>
      </p:sp>
      <p:sp>
        <p:nvSpPr>
          <p:cNvPr name="TextBox 7" id="7"/>
          <p:cNvSpPr txBox="true"/>
          <p:nvPr/>
        </p:nvSpPr>
        <p:spPr>
          <a:xfrm rot="0">
            <a:off x="8906487" y="659139"/>
            <a:ext cx="527688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Analysis</a:t>
            </a:r>
          </a:p>
        </p:txBody>
      </p:sp>
      <p:sp>
        <p:nvSpPr>
          <p:cNvPr name="TextBox 8" id="8"/>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9" id="9"/>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009</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7446600" y="1549084"/>
            <a:ext cx="10841400" cy="4390767"/>
          </a:xfrm>
          <a:custGeom>
            <a:avLst/>
            <a:gdLst/>
            <a:ahLst/>
            <a:cxnLst/>
            <a:rect r="r" b="b" t="t" l="l"/>
            <a:pathLst>
              <a:path h="4390767" w="10841400">
                <a:moveTo>
                  <a:pt x="0" y="0"/>
                </a:moveTo>
                <a:lnTo>
                  <a:pt x="10841400" y="0"/>
                </a:lnTo>
                <a:lnTo>
                  <a:pt x="10841400" y="4390767"/>
                </a:lnTo>
                <a:lnTo>
                  <a:pt x="0" y="4390767"/>
                </a:lnTo>
                <a:lnTo>
                  <a:pt x="0" y="0"/>
                </a:lnTo>
                <a:close/>
              </a:path>
            </a:pathLst>
          </a:custGeom>
          <a:blipFill>
            <a:blip r:embed="rId5"/>
            <a:stretch>
              <a:fillRect l="0" t="0" r="0" b="0"/>
            </a:stretch>
          </a:blipFill>
        </p:spPr>
      </p:sp>
      <p:sp>
        <p:nvSpPr>
          <p:cNvPr name="Freeform 5" id="5"/>
          <p:cNvSpPr/>
          <p:nvPr/>
        </p:nvSpPr>
        <p:spPr>
          <a:xfrm flipH="false" flipV="false" rot="0">
            <a:off x="0" y="5939851"/>
            <a:ext cx="10457706" cy="4300731"/>
          </a:xfrm>
          <a:custGeom>
            <a:avLst/>
            <a:gdLst/>
            <a:ahLst/>
            <a:cxnLst/>
            <a:rect r="r" b="b" t="t" l="l"/>
            <a:pathLst>
              <a:path h="4300731" w="10457706">
                <a:moveTo>
                  <a:pt x="0" y="0"/>
                </a:moveTo>
                <a:lnTo>
                  <a:pt x="10457706" y="0"/>
                </a:lnTo>
                <a:lnTo>
                  <a:pt x="10457706" y="4300731"/>
                </a:lnTo>
                <a:lnTo>
                  <a:pt x="0" y="4300731"/>
                </a:lnTo>
                <a:lnTo>
                  <a:pt x="0" y="0"/>
                </a:lnTo>
                <a:close/>
              </a:path>
            </a:pathLst>
          </a:custGeom>
          <a:blipFill>
            <a:blip r:embed="rId6"/>
            <a:stretch>
              <a:fillRect l="0" t="0" r="0" b="0"/>
            </a:stretch>
          </a:blipFill>
        </p:spPr>
      </p:sp>
      <p:sp>
        <p:nvSpPr>
          <p:cNvPr name="TextBox 6" id="6"/>
          <p:cNvSpPr txBox="true"/>
          <p:nvPr/>
        </p:nvSpPr>
        <p:spPr>
          <a:xfrm rot="0">
            <a:off x="4286515" y="659139"/>
            <a:ext cx="485748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Bivariate</a:t>
            </a:r>
          </a:p>
        </p:txBody>
      </p:sp>
      <p:sp>
        <p:nvSpPr>
          <p:cNvPr name="TextBox 7" id="7"/>
          <p:cNvSpPr txBox="true"/>
          <p:nvPr/>
        </p:nvSpPr>
        <p:spPr>
          <a:xfrm rot="0">
            <a:off x="8906487" y="659139"/>
            <a:ext cx="527688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Analysis</a:t>
            </a:r>
          </a:p>
        </p:txBody>
      </p:sp>
      <p:sp>
        <p:nvSpPr>
          <p:cNvPr name="TextBox 8" id="8"/>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9" id="9"/>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010</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sp>
        <p:nvSpPr>
          <p:cNvPr name="Freeform 4" id="4"/>
          <p:cNvSpPr/>
          <p:nvPr/>
        </p:nvSpPr>
        <p:spPr>
          <a:xfrm flipH="false" flipV="false" rot="0">
            <a:off x="1818269" y="4966464"/>
            <a:ext cx="5848383" cy="4030129"/>
          </a:xfrm>
          <a:custGeom>
            <a:avLst/>
            <a:gdLst/>
            <a:ahLst/>
            <a:cxnLst/>
            <a:rect r="r" b="b" t="t" l="l"/>
            <a:pathLst>
              <a:path h="4030129" w="5848383">
                <a:moveTo>
                  <a:pt x="0" y="0"/>
                </a:moveTo>
                <a:lnTo>
                  <a:pt x="5848383" y="0"/>
                </a:lnTo>
                <a:lnTo>
                  <a:pt x="5848383" y="4030129"/>
                </a:lnTo>
                <a:lnTo>
                  <a:pt x="0" y="403012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3728126" y="6631537"/>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859877" y="1383207"/>
            <a:ext cx="3015772" cy="2457296"/>
          </a:xfrm>
          <a:custGeom>
            <a:avLst/>
            <a:gdLst/>
            <a:ahLst/>
            <a:cxnLst/>
            <a:rect r="r" b="b" t="t" l="l"/>
            <a:pathLst>
              <a:path h="2457296" w="3015772">
                <a:moveTo>
                  <a:pt x="0" y="0"/>
                </a:moveTo>
                <a:lnTo>
                  <a:pt x="3015772" y="0"/>
                </a:lnTo>
                <a:lnTo>
                  <a:pt x="3015772" y="2457296"/>
                </a:lnTo>
                <a:lnTo>
                  <a:pt x="0" y="2457296"/>
                </a:lnTo>
                <a:lnTo>
                  <a:pt x="0" y="0"/>
                </a:lnTo>
                <a:close/>
              </a:path>
            </a:pathLst>
          </a:custGeom>
          <a:blipFill>
            <a:blip r:embed="rId9"/>
            <a:stretch>
              <a:fillRect l="0" t="0" r="0" b="0"/>
            </a:stretch>
          </a:blipFill>
        </p:spPr>
      </p:sp>
      <p:grpSp>
        <p:nvGrpSpPr>
          <p:cNvPr name="Group 7" id="7"/>
          <p:cNvGrpSpPr/>
          <p:nvPr/>
        </p:nvGrpSpPr>
        <p:grpSpPr>
          <a:xfrm rot="0">
            <a:off x="8171488" y="1028699"/>
            <a:ext cx="6707244" cy="791761"/>
            <a:chOff x="0" y="0"/>
            <a:chExt cx="8942992" cy="1055682"/>
          </a:xfrm>
        </p:grpSpPr>
        <p:grpSp>
          <p:nvGrpSpPr>
            <p:cNvPr name="Group 8" id="8"/>
            <p:cNvGrpSpPr/>
            <p:nvPr/>
          </p:nvGrpSpPr>
          <p:grpSpPr>
            <a:xfrm rot="0">
              <a:off x="0" y="0"/>
              <a:ext cx="8942992" cy="1055682"/>
              <a:chOff x="0" y="0"/>
              <a:chExt cx="1766517" cy="208530"/>
            </a:xfrm>
          </p:grpSpPr>
          <p:sp>
            <p:nvSpPr>
              <p:cNvPr name="Freeform 9" id="9"/>
              <p:cNvSpPr/>
              <p:nvPr/>
            </p:nvSpPr>
            <p:spPr>
              <a:xfrm flipH="false" flipV="false" rot="0">
                <a:off x="0" y="0"/>
                <a:ext cx="1766517" cy="208530"/>
              </a:xfrm>
              <a:custGeom>
                <a:avLst/>
                <a:gdLst/>
                <a:ahLst/>
                <a:cxnLst/>
                <a:rect r="r" b="b" t="t" l="l"/>
                <a:pathLst>
                  <a:path h="208530" w="1766517">
                    <a:moveTo>
                      <a:pt x="24240" y="0"/>
                    </a:moveTo>
                    <a:lnTo>
                      <a:pt x="1742278" y="0"/>
                    </a:lnTo>
                    <a:cubicBezTo>
                      <a:pt x="1748706" y="0"/>
                      <a:pt x="1754872" y="2554"/>
                      <a:pt x="1759417" y="7100"/>
                    </a:cubicBezTo>
                    <a:cubicBezTo>
                      <a:pt x="1763963" y="11645"/>
                      <a:pt x="1766517" y="17811"/>
                      <a:pt x="1766517" y="24240"/>
                    </a:cubicBezTo>
                    <a:lnTo>
                      <a:pt x="1766517" y="184290"/>
                    </a:lnTo>
                    <a:cubicBezTo>
                      <a:pt x="1766517" y="197677"/>
                      <a:pt x="1755665" y="208530"/>
                      <a:pt x="1742278" y="208530"/>
                    </a:cubicBezTo>
                    <a:lnTo>
                      <a:pt x="24240" y="208530"/>
                    </a:lnTo>
                    <a:cubicBezTo>
                      <a:pt x="10852" y="208530"/>
                      <a:pt x="0" y="197677"/>
                      <a:pt x="0" y="184290"/>
                    </a:cubicBezTo>
                    <a:lnTo>
                      <a:pt x="0" y="24240"/>
                    </a:lnTo>
                    <a:cubicBezTo>
                      <a:pt x="0" y="10852"/>
                      <a:pt x="10852" y="0"/>
                      <a:pt x="24240"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10" id="10"/>
              <p:cNvSpPr txBox="true"/>
              <p:nvPr/>
            </p:nvSpPr>
            <p:spPr>
              <a:xfrm>
                <a:off x="0" y="38100"/>
                <a:ext cx="1766517" cy="170430"/>
              </a:xfrm>
              <a:prstGeom prst="rect">
                <a:avLst/>
              </a:prstGeom>
            </p:spPr>
            <p:txBody>
              <a:bodyPr anchor="ctr" rtlCol="false" tIns="50800" lIns="50800" bIns="50800" rIns="50800"/>
              <a:lstStyle/>
              <a:p>
                <a:pPr algn="ctr">
                  <a:lnSpc>
                    <a:spcPts val="1885"/>
                  </a:lnSpc>
                </a:pPr>
              </a:p>
            </p:txBody>
          </p:sp>
        </p:grpSp>
        <p:sp>
          <p:nvSpPr>
            <p:cNvPr name="TextBox 11" id="11"/>
            <p:cNvSpPr txBox="true"/>
            <p:nvPr/>
          </p:nvSpPr>
          <p:spPr>
            <a:xfrm rot="0">
              <a:off x="2488218" y="322997"/>
              <a:ext cx="3966556" cy="441438"/>
            </a:xfrm>
            <a:prstGeom prst="rect">
              <a:avLst/>
            </a:prstGeom>
          </p:spPr>
          <p:txBody>
            <a:bodyPr anchor="t" rtlCol="false" tIns="0" lIns="0" bIns="0" rIns="0">
              <a:spAutoFit/>
            </a:bodyPr>
            <a:lstStyle/>
            <a:p>
              <a:pPr algn="l">
                <a:lnSpc>
                  <a:spcPts val="2495"/>
                </a:lnSpc>
              </a:pPr>
              <a:r>
                <a:rPr lang="en-US" sz="2470">
                  <a:solidFill>
                    <a:srgbClr val="FFFFFF"/>
                  </a:solidFill>
                  <a:latin typeface="TT Norms"/>
                  <a:ea typeface="TT Norms"/>
                  <a:cs typeface="TT Norms"/>
                  <a:sym typeface="TT Norms"/>
                </a:rPr>
                <a:t>Logic</a:t>
              </a:r>
            </a:p>
          </p:txBody>
        </p:sp>
        <p:sp>
          <p:nvSpPr>
            <p:cNvPr name="TextBox 12" id="12"/>
            <p:cNvSpPr txBox="true"/>
            <p:nvPr/>
          </p:nvSpPr>
          <p:spPr>
            <a:xfrm rot="0">
              <a:off x="3853857" y="335697"/>
              <a:ext cx="3966556" cy="441438"/>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Regression</a:t>
              </a:r>
            </a:p>
          </p:txBody>
        </p:sp>
      </p:grpSp>
      <p:sp>
        <p:nvSpPr>
          <p:cNvPr name="Freeform 13" id="13"/>
          <p:cNvSpPr/>
          <p:nvPr/>
        </p:nvSpPr>
        <p:spPr>
          <a:xfrm flipH="false" flipV="false" rot="0">
            <a:off x="13728126" y="4368732"/>
            <a:ext cx="3730685" cy="2331678"/>
          </a:xfrm>
          <a:custGeom>
            <a:avLst/>
            <a:gdLst/>
            <a:ahLst/>
            <a:cxnLst/>
            <a:rect r="r" b="b" t="t" l="l"/>
            <a:pathLst>
              <a:path h="2331678" w="3730685">
                <a:moveTo>
                  <a:pt x="0" y="0"/>
                </a:moveTo>
                <a:lnTo>
                  <a:pt x="3730686" y="0"/>
                </a:lnTo>
                <a:lnTo>
                  <a:pt x="3730686" y="2331678"/>
                </a:lnTo>
                <a:lnTo>
                  <a:pt x="0" y="2331678"/>
                </a:lnTo>
                <a:lnTo>
                  <a:pt x="0" y="0"/>
                </a:lnTo>
                <a:close/>
              </a:path>
            </a:pathLst>
          </a:custGeom>
          <a:blipFill>
            <a:blip r:embed="rId10"/>
            <a:stretch>
              <a:fillRect l="0" t="0" r="0" b="0"/>
            </a:stretch>
          </a:blipFill>
        </p:spPr>
      </p:sp>
      <p:grpSp>
        <p:nvGrpSpPr>
          <p:cNvPr name="Group 14" id="14"/>
          <p:cNvGrpSpPr/>
          <p:nvPr/>
        </p:nvGrpSpPr>
        <p:grpSpPr>
          <a:xfrm rot="0">
            <a:off x="8205797" y="4052767"/>
            <a:ext cx="6707244" cy="895921"/>
            <a:chOff x="0" y="0"/>
            <a:chExt cx="8942992" cy="1194561"/>
          </a:xfrm>
        </p:grpSpPr>
        <p:grpSp>
          <p:nvGrpSpPr>
            <p:cNvPr name="Group 15" id="15"/>
            <p:cNvGrpSpPr/>
            <p:nvPr/>
          </p:nvGrpSpPr>
          <p:grpSpPr>
            <a:xfrm rot="0">
              <a:off x="0" y="0"/>
              <a:ext cx="8942992" cy="1055682"/>
              <a:chOff x="0" y="0"/>
              <a:chExt cx="1766517" cy="208530"/>
            </a:xfrm>
          </p:grpSpPr>
          <p:sp>
            <p:nvSpPr>
              <p:cNvPr name="Freeform 16" id="16"/>
              <p:cNvSpPr/>
              <p:nvPr/>
            </p:nvSpPr>
            <p:spPr>
              <a:xfrm flipH="false" flipV="false" rot="0">
                <a:off x="0" y="0"/>
                <a:ext cx="1766517" cy="208530"/>
              </a:xfrm>
              <a:custGeom>
                <a:avLst/>
                <a:gdLst/>
                <a:ahLst/>
                <a:cxnLst/>
                <a:rect r="r" b="b" t="t" l="l"/>
                <a:pathLst>
                  <a:path h="208530" w="1766517">
                    <a:moveTo>
                      <a:pt x="24240" y="0"/>
                    </a:moveTo>
                    <a:lnTo>
                      <a:pt x="1742278" y="0"/>
                    </a:lnTo>
                    <a:cubicBezTo>
                      <a:pt x="1748706" y="0"/>
                      <a:pt x="1754872" y="2554"/>
                      <a:pt x="1759417" y="7100"/>
                    </a:cubicBezTo>
                    <a:cubicBezTo>
                      <a:pt x="1763963" y="11645"/>
                      <a:pt x="1766517" y="17811"/>
                      <a:pt x="1766517" y="24240"/>
                    </a:cubicBezTo>
                    <a:lnTo>
                      <a:pt x="1766517" y="184290"/>
                    </a:lnTo>
                    <a:cubicBezTo>
                      <a:pt x="1766517" y="197677"/>
                      <a:pt x="1755665" y="208530"/>
                      <a:pt x="1742278" y="208530"/>
                    </a:cubicBezTo>
                    <a:lnTo>
                      <a:pt x="24240" y="208530"/>
                    </a:lnTo>
                    <a:cubicBezTo>
                      <a:pt x="10852" y="208530"/>
                      <a:pt x="0" y="197677"/>
                      <a:pt x="0" y="184290"/>
                    </a:cubicBezTo>
                    <a:lnTo>
                      <a:pt x="0" y="24240"/>
                    </a:lnTo>
                    <a:cubicBezTo>
                      <a:pt x="0" y="10852"/>
                      <a:pt x="10852" y="0"/>
                      <a:pt x="24240"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17" id="17"/>
              <p:cNvSpPr txBox="true"/>
              <p:nvPr/>
            </p:nvSpPr>
            <p:spPr>
              <a:xfrm>
                <a:off x="0" y="38100"/>
                <a:ext cx="1766517" cy="170430"/>
              </a:xfrm>
              <a:prstGeom prst="rect">
                <a:avLst/>
              </a:prstGeom>
            </p:spPr>
            <p:txBody>
              <a:bodyPr anchor="ctr" rtlCol="false" tIns="50800" lIns="50800" bIns="50800" rIns="50800"/>
              <a:lstStyle/>
              <a:p>
                <a:pPr algn="ctr">
                  <a:lnSpc>
                    <a:spcPts val="1885"/>
                  </a:lnSpc>
                </a:pPr>
              </a:p>
            </p:txBody>
          </p:sp>
        </p:grpSp>
        <p:sp>
          <p:nvSpPr>
            <p:cNvPr name="TextBox 18" id="18"/>
            <p:cNvSpPr txBox="true"/>
            <p:nvPr/>
          </p:nvSpPr>
          <p:spPr>
            <a:xfrm rot="0">
              <a:off x="2533183" y="334023"/>
              <a:ext cx="5805989" cy="860538"/>
            </a:xfrm>
            <a:prstGeom prst="rect">
              <a:avLst/>
            </a:prstGeom>
          </p:spPr>
          <p:txBody>
            <a:bodyPr anchor="t" rtlCol="false" tIns="0" lIns="0" bIns="0" rIns="0">
              <a:spAutoFit/>
            </a:bodyPr>
            <a:lstStyle/>
            <a:p>
              <a:pPr algn="l">
                <a:lnSpc>
                  <a:spcPts val="2495"/>
                </a:lnSpc>
              </a:pPr>
              <a:r>
                <a:rPr lang="en-US" sz="2470">
                  <a:solidFill>
                    <a:srgbClr val="FFFFFF"/>
                  </a:solidFill>
                  <a:latin typeface="TT Norms"/>
                  <a:ea typeface="TT Norms"/>
                  <a:cs typeface="TT Norms"/>
                  <a:sym typeface="TT Norms"/>
                </a:rPr>
                <a:t>Decision</a:t>
              </a:r>
            </a:p>
            <a:p>
              <a:pPr algn="l">
                <a:lnSpc>
                  <a:spcPts val="2495"/>
                </a:lnSpc>
              </a:pPr>
            </a:p>
          </p:txBody>
        </p:sp>
        <p:sp>
          <p:nvSpPr>
            <p:cNvPr name="TextBox 19" id="19"/>
            <p:cNvSpPr txBox="true"/>
            <p:nvPr/>
          </p:nvSpPr>
          <p:spPr>
            <a:xfrm rot="0">
              <a:off x="4423391" y="335697"/>
              <a:ext cx="1511215" cy="441438"/>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Tree</a:t>
              </a:r>
            </a:p>
          </p:txBody>
        </p:sp>
      </p:grpSp>
      <p:sp>
        <p:nvSpPr>
          <p:cNvPr name="Freeform 20" id="20"/>
          <p:cNvSpPr/>
          <p:nvPr/>
        </p:nvSpPr>
        <p:spPr>
          <a:xfrm flipH="false" flipV="false" rot="0">
            <a:off x="13615362" y="7377409"/>
            <a:ext cx="3504803" cy="2501553"/>
          </a:xfrm>
          <a:custGeom>
            <a:avLst/>
            <a:gdLst/>
            <a:ahLst/>
            <a:cxnLst/>
            <a:rect r="r" b="b" t="t" l="l"/>
            <a:pathLst>
              <a:path h="2501553" w="3504803">
                <a:moveTo>
                  <a:pt x="0" y="0"/>
                </a:moveTo>
                <a:lnTo>
                  <a:pt x="3504803" y="0"/>
                </a:lnTo>
                <a:lnTo>
                  <a:pt x="3504803" y="2501554"/>
                </a:lnTo>
                <a:lnTo>
                  <a:pt x="0" y="2501554"/>
                </a:lnTo>
                <a:lnTo>
                  <a:pt x="0" y="0"/>
                </a:lnTo>
                <a:close/>
              </a:path>
            </a:pathLst>
          </a:custGeom>
          <a:blipFill>
            <a:blip r:embed="rId11"/>
            <a:stretch>
              <a:fillRect l="0" t="0" r="0" b="0"/>
            </a:stretch>
          </a:blipFill>
        </p:spPr>
      </p:sp>
      <p:grpSp>
        <p:nvGrpSpPr>
          <p:cNvPr name="Group 21" id="21"/>
          <p:cNvGrpSpPr/>
          <p:nvPr/>
        </p:nvGrpSpPr>
        <p:grpSpPr>
          <a:xfrm rot="0">
            <a:off x="8416004" y="6981528"/>
            <a:ext cx="6707244" cy="791761"/>
            <a:chOff x="0" y="0"/>
            <a:chExt cx="8942992" cy="1055682"/>
          </a:xfrm>
        </p:grpSpPr>
        <p:grpSp>
          <p:nvGrpSpPr>
            <p:cNvPr name="Group 22" id="22"/>
            <p:cNvGrpSpPr/>
            <p:nvPr/>
          </p:nvGrpSpPr>
          <p:grpSpPr>
            <a:xfrm rot="0">
              <a:off x="0" y="0"/>
              <a:ext cx="8942992" cy="1055682"/>
              <a:chOff x="0" y="0"/>
              <a:chExt cx="1766517" cy="208530"/>
            </a:xfrm>
          </p:grpSpPr>
          <p:sp>
            <p:nvSpPr>
              <p:cNvPr name="Freeform 23" id="23"/>
              <p:cNvSpPr/>
              <p:nvPr/>
            </p:nvSpPr>
            <p:spPr>
              <a:xfrm flipH="false" flipV="false" rot="0">
                <a:off x="0" y="0"/>
                <a:ext cx="1766517" cy="208530"/>
              </a:xfrm>
              <a:custGeom>
                <a:avLst/>
                <a:gdLst/>
                <a:ahLst/>
                <a:cxnLst/>
                <a:rect r="r" b="b" t="t" l="l"/>
                <a:pathLst>
                  <a:path h="208530" w="1766517">
                    <a:moveTo>
                      <a:pt x="24240" y="0"/>
                    </a:moveTo>
                    <a:lnTo>
                      <a:pt x="1742278" y="0"/>
                    </a:lnTo>
                    <a:cubicBezTo>
                      <a:pt x="1748706" y="0"/>
                      <a:pt x="1754872" y="2554"/>
                      <a:pt x="1759417" y="7100"/>
                    </a:cubicBezTo>
                    <a:cubicBezTo>
                      <a:pt x="1763963" y="11645"/>
                      <a:pt x="1766517" y="17811"/>
                      <a:pt x="1766517" y="24240"/>
                    </a:cubicBezTo>
                    <a:lnTo>
                      <a:pt x="1766517" y="184290"/>
                    </a:lnTo>
                    <a:cubicBezTo>
                      <a:pt x="1766517" y="197677"/>
                      <a:pt x="1755665" y="208530"/>
                      <a:pt x="1742278" y="208530"/>
                    </a:cubicBezTo>
                    <a:lnTo>
                      <a:pt x="24240" y="208530"/>
                    </a:lnTo>
                    <a:cubicBezTo>
                      <a:pt x="10852" y="208530"/>
                      <a:pt x="0" y="197677"/>
                      <a:pt x="0" y="184290"/>
                    </a:cubicBezTo>
                    <a:lnTo>
                      <a:pt x="0" y="24240"/>
                    </a:lnTo>
                    <a:cubicBezTo>
                      <a:pt x="0" y="10852"/>
                      <a:pt x="10852" y="0"/>
                      <a:pt x="24240" y="0"/>
                    </a:cubicBezTo>
                    <a:close/>
                  </a:path>
                </a:pathLst>
              </a:custGeom>
              <a:gradFill rotWithShape="true">
                <a:gsLst>
                  <a:gs pos="0">
                    <a:srgbClr val="FFFFFF">
                      <a:alpha val="0"/>
                    </a:srgbClr>
                  </a:gs>
                  <a:gs pos="100000">
                    <a:srgbClr val="6CB0C3">
                      <a:alpha val="100000"/>
                    </a:srgbClr>
                  </a:gs>
                </a:gsLst>
                <a:lin ang="0"/>
              </a:gradFill>
              <a:ln w="28575" cap="rnd">
                <a:solidFill>
                  <a:srgbClr val="FFFFFF"/>
                </a:solidFill>
                <a:prstDash val="solid"/>
                <a:round/>
              </a:ln>
            </p:spPr>
          </p:sp>
          <p:sp>
            <p:nvSpPr>
              <p:cNvPr name="TextBox 24" id="24"/>
              <p:cNvSpPr txBox="true"/>
              <p:nvPr/>
            </p:nvSpPr>
            <p:spPr>
              <a:xfrm>
                <a:off x="0" y="38100"/>
                <a:ext cx="1766517" cy="170430"/>
              </a:xfrm>
              <a:prstGeom prst="rect">
                <a:avLst/>
              </a:prstGeom>
            </p:spPr>
            <p:txBody>
              <a:bodyPr anchor="ctr" rtlCol="false" tIns="50800" lIns="50800" bIns="50800" rIns="50800"/>
              <a:lstStyle/>
              <a:p>
                <a:pPr algn="ctr">
                  <a:lnSpc>
                    <a:spcPts val="1885"/>
                  </a:lnSpc>
                </a:pPr>
              </a:p>
            </p:txBody>
          </p:sp>
        </p:grpSp>
        <p:sp>
          <p:nvSpPr>
            <p:cNvPr name="TextBox 25" id="25"/>
            <p:cNvSpPr txBox="true"/>
            <p:nvPr/>
          </p:nvSpPr>
          <p:spPr>
            <a:xfrm rot="0">
              <a:off x="2600393" y="399496"/>
              <a:ext cx="1919208" cy="441438"/>
            </a:xfrm>
            <a:prstGeom prst="rect">
              <a:avLst/>
            </a:prstGeom>
          </p:spPr>
          <p:txBody>
            <a:bodyPr anchor="t" rtlCol="false" tIns="0" lIns="0" bIns="0" rIns="0">
              <a:spAutoFit/>
            </a:bodyPr>
            <a:lstStyle/>
            <a:p>
              <a:pPr algn="l">
                <a:lnSpc>
                  <a:spcPts val="2495"/>
                </a:lnSpc>
              </a:pPr>
              <a:r>
                <a:rPr lang="en-US" sz="2470">
                  <a:solidFill>
                    <a:srgbClr val="FFFFFF"/>
                  </a:solidFill>
                  <a:latin typeface="TT Norms"/>
                  <a:ea typeface="TT Norms"/>
                  <a:cs typeface="TT Norms"/>
                  <a:sym typeface="TT Norms"/>
                </a:rPr>
                <a:t>Random</a:t>
              </a:r>
            </a:p>
          </p:txBody>
        </p:sp>
        <p:sp>
          <p:nvSpPr>
            <p:cNvPr name="TextBox 26" id="26"/>
            <p:cNvSpPr txBox="true"/>
            <p:nvPr/>
          </p:nvSpPr>
          <p:spPr>
            <a:xfrm rot="0">
              <a:off x="4471496" y="398643"/>
              <a:ext cx="2696552" cy="441438"/>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Forest</a:t>
              </a:r>
            </a:p>
          </p:txBody>
        </p:sp>
      </p:grpSp>
      <p:sp>
        <p:nvSpPr>
          <p:cNvPr name="TextBox 27" id="27"/>
          <p:cNvSpPr txBox="true"/>
          <p:nvPr/>
        </p:nvSpPr>
        <p:spPr>
          <a:xfrm rot="0">
            <a:off x="1818269" y="2479541"/>
            <a:ext cx="5700144"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ML</a:t>
            </a:r>
          </a:p>
        </p:txBody>
      </p:sp>
      <p:sp>
        <p:nvSpPr>
          <p:cNvPr name="TextBox 28" id="28"/>
          <p:cNvSpPr txBox="true"/>
          <p:nvPr/>
        </p:nvSpPr>
        <p:spPr>
          <a:xfrm rot="0">
            <a:off x="1927179" y="3577950"/>
            <a:ext cx="5848383"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Modelin</a:t>
            </a:r>
          </a:p>
        </p:txBody>
      </p:sp>
      <p:sp>
        <p:nvSpPr>
          <p:cNvPr name="TextBox 29" id="29"/>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30" id="30"/>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011</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sp>
        <p:nvSpPr>
          <p:cNvPr name="Freeform 4" id="4"/>
          <p:cNvSpPr/>
          <p:nvPr/>
        </p:nvSpPr>
        <p:spPr>
          <a:xfrm flipH="false" flipV="false" rot="0">
            <a:off x="-1123949" y="1658194"/>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7675" y="8431411"/>
            <a:ext cx="1965945" cy="1533437"/>
          </a:xfrm>
          <a:custGeom>
            <a:avLst/>
            <a:gdLst/>
            <a:ahLst/>
            <a:cxnLst/>
            <a:rect r="r" b="b" t="t" l="l"/>
            <a:pathLst>
              <a:path h="1533437" w="1965945">
                <a:moveTo>
                  <a:pt x="0" y="0"/>
                </a:moveTo>
                <a:lnTo>
                  <a:pt x="1965944" y="0"/>
                </a:lnTo>
                <a:lnTo>
                  <a:pt x="1965944" y="1533437"/>
                </a:lnTo>
                <a:lnTo>
                  <a:pt x="0" y="15334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352819" y="2305503"/>
            <a:ext cx="11824573" cy="1049431"/>
          </a:xfrm>
          <a:custGeom>
            <a:avLst/>
            <a:gdLst/>
            <a:ahLst/>
            <a:cxnLst/>
            <a:rect r="r" b="b" t="t" l="l"/>
            <a:pathLst>
              <a:path h="1049431" w="11824573">
                <a:moveTo>
                  <a:pt x="0" y="0"/>
                </a:moveTo>
                <a:lnTo>
                  <a:pt x="11824573" y="0"/>
                </a:lnTo>
                <a:lnTo>
                  <a:pt x="11824573" y="1049431"/>
                </a:lnTo>
                <a:lnTo>
                  <a:pt x="0" y="1049431"/>
                </a:lnTo>
                <a:lnTo>
                  <a:pt x="0" y="0"/>
                </a:lnTo>
                <a:close/>
              </a:path>
            </a:pathLst>
          </a:custGeom>
          <a:blipFill>
            <a:blip r:embed="rId9"/>
            <a:stretch>
              <a:fillRect l="0" t="0" r="0" b="0"/>
            </a:stretch>
          </a:blipFill>
        </p:spPr>
      </p:sp>
      <p:sp>
        <p:nvSpPr>
          <p:cNvPr name="Freeform 7" id="7"/>
          <p:cNvSpPr/>
          <p:nvPr/>
        </p:nvSpPr>
        <p:spPr>
          <a:xfrm flipH="false" flipV="false" rot="0">
            <a:off x="1229015" y="3506231"/>
            <a:ext cx="12072182" cy="6458617"/>
          </a:xfrm>
          <a:custGeom>
            <a:avLst/>
            <a:gdLst/>
            <a:ahLst/>
            <a:cxnLst/>
            <a:rect r="r" b="b" t="t" l="l"/>
            <a:pathLst>
              <a:path h="6458617" w="12072182">
                <a:moveTo>
                  <a:pt x="0" y="0"/>
                </a:moveTo>
                <a:lnTo>
                  <a:pt x="12072181" y="0"/>
                </a:lnTo>
                <a:lnTo>
                  <a:pt x="12072181" y="6458617"/>
                </a:lnTo>
                <a:lnTo>
                  <a:pt x="0" y="6458617"/>
                </a:lnTo>
                <a:lnTo>
                  <a:pt x="0" y="0"/>
                </a:lnTo>
                <a:close/>
              </a:path>
            </a:pathLst>
          </a:custGeom>
          <a:blipFill>
            <a:blip r:embed="rId10"/>
            <a:stretch>
              <a:fillRect l="0" t="0" r="0" b="0"/>
            </a:stretch>
          </a:blipFill>
        </p:spPr>
      </p:sp>
      <p:grpSp>
        <p:nvGrpSpPr>
          <p:cNvPr name="Group 8" id="8"/>
          <p:cNvGrpSpPr/>
          <p:nvPr/>
        </p:nvGrpSpPr>
        <p:grpSpPr>
          <a:xfrm rot="0">
            <a:off x="10556049" y="4712568"/>
            <a:ext cx="6284410" cy="5252280"/>
            <a:chOff x="0" y="0"/>
            <a:chExt cx="1655153" cy="1383316"/>
          </a:xfrm>
        </p:grpSpPr>
        <p:sp>
          <p:nvSpPr>
            <p:cNvPr name="Freeform 9" id="9"/>
            <p:cNvSpPr/>
            <p:nvPr/>
          </p:nvSpPr>
          <p:spPr>
            <a:xfrm flipH="false" flipV="false" rot="0">
              <a:off x="0" y="0"/>
              <a:ext cx="1655153" cy="1383317"/>
            </a:xfrm>
            <a:custGeom>
              <a:avLst/>
              <a:gdLst/>
              <a:ahLst/>
              <a:cxnLst/>
              <a:rect r="r" b="b" t="t" l="l"/>
              <a:pathLst>
                <a:path h="1383317" w="1655153">
                  <a:moveTo>
                    <a:pt x="0" y="0"/>
                  </a:moveTo>
                  <a:lnTo>
                    <a:pt x="1655153" y="0"/>
                  </a:lnTo>
                  <a:lnTo>
                    <a:pt x="1655153" y="1383317"/>
                  </a:lnTo>
                  <a:lnTo>
                    <a:pt x="0" y="1383317"/>
                  </a:lnTo>
                  <a:close/>
                </a:path>
              </a:pathLst>
            </a:custGeom>
            <a:solidFill>
              <a:srgbClr val="1F1F1F"/>
            </a:solidFill>
          </p:spPr>
        </p:sp>
        <p:sp>
          <p:nvSpPr>
            <p:cNvPr name="TextBox 10" id="10"/>
            <p:cNvSpPr txBox="true"/>
            <p:nvPr/>
          </p:nvSpPr>
          <p:spPr>
            <a:xfrm>
              <a:off x="0" y="28575"/>
              <a:ext cx="1655153" cy="1354741"/>
            </a:xfrm>
            <a:prstGeom prst="rect">
              <a:avLst/>
            </a:prstGeom>
          </p:spPr>
          <p:txBody>
            <a:bodyPr anchor="ctr" rtlCol="false" tIns="50800" lIns="50800" bIns="50800" rIns="50800"/>
            <a:lstStyle/>
            <a:p>
              <a:pPr algn="ctr">
                <a:lnSpc>
                  <a:spcPts val="1651"/>
                </a:lnSpc>
              </a:pPr>
            </a:p>
          </p:txBody>
        </p:sp>
      </p:grpSp>
      <p:sp>
        <p:nvSpPr>
          <p:cNvPr name="Freeform 11" id="11"/>
          <p:cNvSpPr/>
          <p:nvPr/>
        </p:nvSpPr>
        <p:spPr>
          <a:xfrm flipH="false" flipV="false" rot="0">
            <a:off x="12752884" y="7536525"/>
            <a:ext cx="4705927" cy="2626763"/>
          </a:xfrm>
          <a:custGeom>
            <a:avLst/>
            <a:gdLst/>
            <a:ahLst/>
            <a:cxnLst/>
            <a:rect r="r" b="b" t="t" l="l"/>
            <a:pathLst>
              <a:path h="2626763" w="4705927">
                <a:moveTo>
                  <a:pt x="0" y="0"/>
                </a:moveTo>
                <a:lnTo>
                  <a:pt x="4705928" y="0"/>
                </a:lnTo>
                <a:lnTo>
                  <a:pt x="4705928"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2" id="12"/>
          <p:cNvSpPr txBox="true"/>
          <p:nvPr/>
        </p:nvSpPr>
        <p:spPr>
          <a:xfrm rot="0">
            <a:off x="4825840" y="351359"/>
            <a:ext cx="5261006"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Model</a:t>
            </a:r>
          </a:p>
        </p:txBody>
      </p:sp>
      <p:sp>
        <p:nvSpPr>
          <p:cNvPr name="TextBox 13" id="13"/>
          <p:cNvSpPr txBox="true"/>
          <p:nvPr/>
        </p:nvSpPr>
        <p:spPr>
          <a:xfrm rot="0">
            <a:off x="6171745" y="1189617"/>
            <a:ext cx="8547784"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Logic Regression</a:t>
            </a:r>
          </a:p>
        </p:txBody>
      </p:sp>
      <p:sp>
        <p:nvSpPr>
          <p:cNvPr name="TextBox 14" id="14"/>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5" id="15"/>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012</a:t>
            </a:r>
          </a:p>
        </p:txBody>
      </p:sp>
      <p:sp>
        <p:nvSpPr>
          <p:cNvPr name="TextBox 16" id="16"/>
          <p:cNvSpPr txBox="true"/>
          <p:nvPr/>
        </p:nvSpPr>
        <p:spPr>
          <a:xfrm rot="0">
            <a:off x="9144000" y="5824894"/>
            <a:ext cx="6560651" cy="3025013"/>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This block visually displays the confusion matrix for the logistic regression model. It's useful because it shows how often the model correctly or incorrectly predicted whether a patient has heart disease or not.</a:t>
            </a:r>
          </a:p>
          <a:p>
            <a:pPr algn="just">
              <a:lnSpc>
                <a:spcPts val="2625"/>
              </a:lnSpc>
            </a:pPr>
            <a:r>
              <a:rPr lang="en-US" sz="2599">
                <a:solidFill>
                  <a:srgbClr val="FFFFFF"/>
                </a:solidFill>
                <a:latin typeface="TT Norms"/>
                <a:ea typeface="TT Norms"/>
                <a:cs typeface="TT Norms"/>
                <a:sym typeface="TT Norms"/>
              </a:rPr>
              <a:t>We include it to better visualize the model’s performance, instead of just looking at the raw numbers.</a:t>
            </a:r>
          </a:p>
          <a:p>
            <a:pPr algn="just">
              <a:lnSpc>
                <a:spcPts val="2625"/>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sp>
        <p:nvSpPr>
          <p:cNvPr name="Freeform 4" id="4"/>
          <p:cNvSpPr/>
          <p:nvPr/>
        </p:nvSpPr>
        <p:spPr>
          <a:xfrm flipH="false" flipV="false" rot="0">
            <a:off x="-1123949" y="1658194"/>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7675" y="8431411"/>
            <a:ext cx="1965945" cy="1533437"/>
          </a:xfrm>
          <a:custGeom>
            <a:avLst/>
            <a:gdLst/>
            <a:ahLst/>
            <a:cxnLst/>
            <a:rect r="r" b="b" t="t" l="l"/>
            <a:pathLst>
              <a:path h="1533437" w="1965945">
                <a:moveTo>
                  <a:pt x="0" y="0"/>
                </a:moveTo>
                <a:lnTo>
                  <a:pt x="1965944" y="0"/>
                </a:lnTo>
                <a:lnTo>
                  <a:pt x="1965944" y="1533437"/>
                </a:lnTo>
                <a:lnTo>
                  <a:pt x="0" y="15334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10696187" y="4911009"/>
            <a:ext cx="6354479" cy="5130039"/>
            <a:chOff x="0" y="0"/>
            <a:chExt cx="1673608" cy="1351121"/>
          </a:xfrm>
        </p:grpSpPr>
        <p:sp>
          <p:nvSpPr>
            <p:cNvPr name="Freeform 7" id="7"/>
            <p:cNvSpPr/>
            <p:nvPr/>
          </p:nvSpPr>
          <p:spPr>
            <a:xfrm flipH="false" flipV="false" rot="0">
              <a:off x="0" y="0"/>
              <a:ext cx="1673608" cy="1351121"/>
            </a:xfrm>
            <a:custGeom>
              <a:avLst/>
              <a:gdLst/>
              <a:ahLst/>
              <a:cxnLst/>
              <a:rect r="r" b="b" t="t" l="l"/>
              <a:pathLst>
                <a:path h="1351121" w="1673608">
                  <a:moveTo>
                    <a:pt x="0" y="0"/>
                  </a:moveTo>
                  <a:lnTo>
                    <a:pt x="1673608" y="0"/>
                  </a:lnTo>
                  <a:lnTo>
                    <a:pt x="1673608" y="1351121"/>
                  </a:lnTo>
                  <a:lnTo>
                    <a:pt x="0" y="1351121"/>
                  </a:lnTo>
                  <a:close/>
                </a:path>
              </a:pathLst>
            </a:custGeom>
            <a:solidFill>
              <a:srgbClr val="1F1F1F"/>
            </a:solidFill>
          </p:spPr>
        </p:sp>
        <p:sp>
          <p:nvSpPr>
            <p:cNvPr name="TextBox 8" id="8"/>
            <p:cNvSpPr txBox="true"/>
            <p:nvPr/>
          </p:nvSpPr>
          <p:spPr>
            <a:xfrm>
              <a:off x="0" y="28575"/>
              <a:ext cx="1673608" cy="1322546"/>
            </a:xfrm>
            <a:prstGeom prst="rect">
              <a:avLst/>
            </a:prstGeom>
          </p:spPr>
          <p:txBody>
            <a:bodyPr anchor="ctr" rtlCol="false" tIns="50800" lIns="50800" bIns="50800" rIns="50800"/>
            <a:lstStyle/>
            <a:p>
              <a:pPr algn="ctr">
                <a:lnSpc>
                  <a:spcPts val="1651"/>
                </a:lnSpc>
              </a:pPr>
            </a:p>
          </p:txBody>
        </p:sp>
      </p:grpSp>
      <p:sp>
        <p:nvSpPr>
          <p:cNvPr name="Freeform 9" id="9"/>
          <p:cNvSpPr/>
          <p:nvPr/>
        </p:nvSpPr>
        <p:spPr>
          <a:xfrm flipH="false" flipV="false" rot="0">
            <a:off x="12752884" y="7536525"/>
            <a:ext cx="4705927" cy="2626763"/>
          </a:xfrm>
          <a:custGeom>
            <a:avLst/>
            <a:gdLst/>
            <a:ahLst/>
            <a:cxnLst/>
            <a:rect r="r" b="b" t="t" l="l"/>
            <a:pathLst>
              <a:path h="2626763" w="4705927">
                <a:moveTo>
                  <a:pt x="0" y="0"/>
                </a:moveTo>
                <a:lnTo>
                  <a:pt x="4705928" y="0"/>
                </a:lnTo>
                <a:lnTo>
                  <a:pt x="4705928"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0" id="10"/>
          <p:cNvSpPr/>
          <p:nvPr/>
        </p:nvSpPr>
        <p:spPr>
          <a:xfrm flipH="false" flipV="false" rot="0">
            <a:off x="881625" y="3511855"/>
            <a:ext cx="11871259" cy="6529193"/>
          </a:xfrm>
          <a:custGeom>
            <a:avLst/>
            <a:gdLst/>
            <a:ahLst/>
            <a:cxnLst/>
            <a:rect r="r" b="b" t="t" l="l"/>
            <a:pathLst>
              <a:path h="6529193" w="11871259">
                <a:moveTo>
                  <a:pt x="0" y="0"/>
                </a:moveTo>
                <a:lnTo>
                  <a:pt x="11871259" y="0"/>
                </a:lnTo>
                <a:lnTo>
                  <a:pt x="11871259" y="6529193"/>
                </a:lnTo>
                <a:lnTo>
                  <a:pt x="0" y="6529193"/>
                </a:lnTo>
                <a:lnTo>
                  <a:pt x="0" y="0"/>
                </a:lnTo>
                <a:close/>
              </a:path>
            </a:pathLst>
          </a:custGeom>
          <a:blipFill>
            <a:blip r:embed="rId9"/>
            <a:stretch>
              <a:fillRect l="0" t="0" r="0" b="0"/>
            </a:stretch>
          </a:blipFill>
        </p:spPr>
      </p:sp>
      <p:sp>
        <p:nvSpPr>
          <p:cNvPr name="Freeform 11" id="11"/>
          <p:cNvSpPr/>
          <p:nvPr/>
        </p:nvSpPr>
        <p:spPr>
          <a:xfrm flipH="false" flipV="false" rot="0">
            <a:off x="881625" y="2589575"/>
            <a:ext cx="12363530" cy="664540"/>
          </a:xfrm>
          <a:custGeom>
            <a:avLst/>
            <a:gdLst/>
            <a:ahLst/>
            <a:cxnLst/>
            <a:rect r="r" b="b" t="t" l="l"/>
            <a:pathLst>
              <a:path h="664540" w="12363530">
                <a:moveTo>
                  <a:pt x="0" y="0"/>
                </a:moveTo>
                <a:lnTo>
                  <a:pt x="12363530" y="0"/>
                </a:lnTo>
                <a:lnTo>
                  <a:pt x="12363530" y="664539"/>
                </a:lnTo>
                <a:lnTo>
                  <a:pt x="0" y="664539"/>
                </a:lnTo>
                <a:lnTo>
                  <a:pt x="0" y="0"/>
                </a:lnTo>
                <a:close/>
              </a:path>
            </a:pathLst>
          </a:custGeom>
          <a:blipFill>
            <a:blip r:embed="rId10"/>
            <a:stretch>
              <a:fillRect l="0" t="0" r="0" b="0"/>
            </a:stretch>
          </a:blipFill>
        </p:spPr>
      </p:sp>
      <p:sp>
        <p:nvSpPr>
          <p:cNvPr name="TextBox 12" id="12"/>
          <p:cNvSpPr txBox="true"/>
          <p:nvPr/>
        </p:nvSpPr>
        <p:spPr>
          <a:xfrm rot="0">
            <a:off x="4825840" y="351359"/>
            <a:ext cx="5261006"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Model</a:t>
            </a:r>
          </a:p>
        </p:txBody>
      </p:sp>
      <p:sp>
        <p:nvSpPr>
          <p:cNvPr name="TextBox 13" id="13"/>
          <p:cNvSpPr txBox="true"/>
          <p:nvPr/>
        </p:nvSpPr>
        <p:spPr>
          <a:xfrm rot="0">
            <a:off x="6171745" y="1189617"/>
            <a:ext cx="8547784"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Decision Tree</a:t>
            </a:r>
          </a:p>
        </p:txBody>
      </p:sp>
      <p:sp>
        <p:nvSpPr>
          <p:cNvPr name="TextBox 14" id="14"/>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5" id="15"/>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013</a:t>
            </a:r>
          </a:p>
        </p:txBody>
      </p:sp>
      <p:sp>
        <p:nvSpPr>
          <p:cNvPr name="TextBox 16" id="16"/>
          <p:cNvSpPr txBox="true"/>
          <p:nvPr/>
        </p:nvSpPr>
        <p:spPr>
          <a:xfrm rot="0">
            <a:off x="9144000" y="5824894"/>
            <a:ext cx="6560651" cy="3358388"/>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This block displays the confusion matrix for the decision tree model. It helps us see how many predictions were correct and how many were wrong, separating patients with and without heart disease.</a:t>
            </a:r>
          </a:p>
          <a:p>
            <a:pPr algn="just">
              <a:lnSpc>
                <a:spcPts val="2625"/>
              </a:lnSpc>
            </a:pPr>
            <a:r>
              <a:rPr lang="en-US" sz="2599">
                <a:solidFill>
                  <a:srgbClr val="FFFFFF"/>
                </a:solidFill>
                <a:latin typeface="TT Norms"/>
                <a:ea typeface="TT Norms"/>
                <a:cs typeface="TT Norms"/>
                <a:sym typeface="TT Norms"/>
              </a:rPr>
              <a:t>We include it because it’s a visual tool that makes it easier to analyze the model’s performance.</a:t>
            </a:r>
          </a:p>
          <a:p>
            <a:pPr algn="just">
              <a:lnSpc>
                <a:spcPts val="2625"/>
              </a:lnSpc>
            </a:pPr>
          </a:p>
          <a:p>
            <a:pPr algn="just">
              <a:lnSpc>
                <a:spcPts val="2625"/>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2">
              <a:alphaModFix amt="44999"/>
            </a:blip>
            <a:stretch>
              <a:fillRect l="0" t="0" r="0" b="0"/>
            </a:stretch>
          </a:blipFill>
        </p:spPr>
      </p:sp>
      <p:sp>
        <p:nvSpPr>
          <p:cNvPr name="Freeform 3" id="3"/>
          <p:cNvSpPr/>
          <p:nvPr/>
        </p:nvSpPr>
        <p:spPr>
          <a:xfrm flipH="false" flipV="false" rot="0">
            <a:off x="-1123949" y="1658194"/>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7675" y="8431411"/>
            <a:ext cx="1965945" cy="1533437"/>
          </a:xfrm>
          <a:custGeom>
            <a:avLst/>
            <a:gdLst/>
            <a:ahLst/>
            <a:cxnLst/>
            <a:rect r="r" b="b" t="t" l="l"/>
            <a:pathLst>
              <a:path h="1533437" w="1965945">
                <a:moveTo>
                  <a:pt x="0" y="0"/>
                </a:moveTo>
                <a:lnTo>
                  <a:pt x="1965944" y="0"/>
                </a:lnTo>
                <a:lnTo>
                  <a:pt x="1965944" y="1533437"/>
                </a:lnTo>
                <a:lnTo>
                  <a:pt x="0" y="153343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0556049" y="4712568"/>
            <a:ext cx="6284410" cy="5252280"/>
            <a:chOff x="0" y="0"/>
            <a:chExt cx="1655153" cy="1383316"/>
          </a:xfrm>
        </p:grpSpPr>
        <p:sp>
          <p:nvSpPr>
            <p:cNvPr name="Freeform 6" id="6"/>
            <p:cNvSpPr/>
            <p:nvPr/>
          </p:nvSpPr>
          <p:spPr>
            <a:xfrm flipH="false" flipV="false" rot="0">
              <a:off x="0" y="0"/>
              <a:ext cx="1655153" cy="1383317"/>
            </a:xfrm>
            <a:custGeom>
              <a:avLst/>
              <a:gdLst/>
              <a:ahLst/>
              <a:cxnLst/>
              <a:rect r="r" b="b" t="t" l="l"/>
              <a:pathLst>
                <a:path h="1383317" w="1655153">
                  <a:moveTo>
                    <a:pt x="0" y="0"/>
                  </a:moveTo>
                  <a:lnTo>
                    <a:pt x="1655153" y="0"/>
                  </a:lnTo>
                  <a:lnTo>
                    <a:pt x="1655153" y="1383317"/>
                  </a:lnTo>
                  <a:lnTo>
                    <a:pt x="0" y="1383317"/>
                  </a:lnTo>
                  <a:close/>
                </a:path>
              </a:pathLst>
            </a:custGeom>
            <a:solidFill>
              <a:srgbClr val="1F1F1F"/>
            </a:solidFill>
          </p:spPr>
        </p:sp>
        <p:sp>
          <p:nvSpPr>
            <p:cNvPr name="TextBox 7" id="7"/>
            <p:cNvSpPr txBox="true"/>
            <p:nvPr/>
          </p:nvSpPr>
          <p:spPr>
            <a:xfrm>
              <a:off x="0" y="28575"/>
              <a:ext cx="1655153" cy="1354741"/>
            </a:xfrm>
            <a:prstGeom prst="rect">
              <a:avLst/>
            </a:prstGeom>
          </p:spPr>
          <p:txBody>
            <a:bodyPr anchor="ctr" rtlCol="false" tIns="50800" lIns="50800" bIns="50800" rIns="50800"/>
            <a:lstStyle/>
            <a:p>
              <a:pPr algn="ctr">
                <a:lnSpc>
                  <a:spcPts val="1651"/>
                </a:lnSpc>
              </a:pPr>
            </a:p>
          </p:txBody>
        </p:sp>
      </p:grpSp>
      <p:sp>
        <p:nvSpPr>
          <p:cNvPr name="Freeform 8" id="8"/>
          <p:cNvSpPr/>
          <p:nvPr/>
        </p:nvSpPr>
        <p:spPr>
          <a:xfrm flipH="false" flipV="false" rot="0">
            <a:off x="12752884" y="7536525"/>
            <a:ext cx="4705927" cy="2626763"/>
          </a:xfrm>
          <a:custGeom>
            <a:avLst/>
            <a:gdLst/>
            <a:ahLst/>
            <a:cxnLst/>
            <a:rect r="r" b="b" t="t" l="l"/>
            <a:pathLst>
              <a:path h="2626763" w="4705927">
                <a:moveTo>
                  <a:pt x="0" y="0"/>
                </a:moveTo>
                <a:lnTo>
                  <a:pt x="4705928" y="0"/>
                </a:lnTo>
                <a:lnTo>
                  <a:pt x="4705928" y="2626763"/>
                </a:lnTo>
                <a:lnTo>
                  <a:pt x="0" y="26267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9" id="9"/>
          <p:cNvSpPr/>
          <p:nvPr/>
        </p:nvSpPr>
        <p:spPr>
          <a:xfrm flipH="false" flipV="false" rot="0">
            <a:off x="835297" y="249407"/>
            <a:ext cx="4894092" cy="3337366"/>
          </a:xfrm>
          <a:custGeom>
            <a:avLst/>
            <a:gdLst/>
            <a:ahLst/>
            <a:cxnLst/>
            <a:rect r="r" b="b" t="t" l="l"/>
            <a:pathLst>
              <a:path h="3337366" w="4894092">
                <a:moveTo>
                  <a:pt x="0" y="0"/>
                </a:moveTo>
                <a:lnTo>
                  <a:pt x="4894092" y="0"/>
                </a:lnTo>
                <a:lnTo>
                  <a:pt x="4894092" y="3337366"/>
                </a:lnTo>
                <a:lnTo>
                  <a:pt x="0" y="3337366"/>
                </a:lnTo>
                <a:lnTo>
                  <a:pt x="0" y="0"/>
                </a:lnTo>
                <a:close/>
              </a:path>
            </a:pathLst>
          </a:custGeom>
          <a:blipFill>
            <a:blip r:embed="rId7"/>
            <a:stretch>
              <a:fillRect l="0" t="0" r="0" b="0"/>
            </a:stretch>
          </a:blipFill>
        </p:spPr>
      </p:sp>
      <p:sp>
        <p:nvSpPr>
          <p:cNvPr name="Freeform 10" id="10"/>
          <p:cNvSpPr/>
          <p:nvPr/>
        </p:nvSpPr>
        <p:spPr>
          <a:xfrm flipH="false" flipV="false" rot="0">
            <a:off x="835297" y="3616766"/>
            <a:ext cx="11136986" cy="6348082"/>
          </a:xfrm>
          <a:custGeom>
            <a:avLst/>
            <a:gdLst/>
            <a:ahLst/>
            <a:cxnLst/>
            <a:rect r="r" b="b" t="t" l="l"/>
            <a:pathLst>
              <a:path h="6348082" w="11136986">
                <a:moveTo>
                  <a:pt x="0" y="0"/>
                </a:moveTo>
                <a:lnTo>
                  <a:pt x="11136986" y="0"/>
                </a:lnTo>
                <a:lnTo>
                  <a:pt x="11136986" y="6348082"/>
                </a:lnTo>
                <a:lnTo>
                  <a:pt x="0" y="6348082"/>
                </a:lnTo>
                <a:lnTo>
                  <a:pt x="0" y="0"/>
                </a:lnTo>
                <a:close/>
              </a:path>
            </a:pathLst>
          </a:custGeom>
          <a:blipFill>
            <a:blip r:embed="rId8"/>
            <a:stretch>
              <a:fillRect l="0" t="0" r="0" b="0"/>
            </a:stretch>
          </a:blipFill>
        </p:spPr>
      </p:sp>
      <p:sp>
        <p:nvSpPr>
          <p:cNvPr name="TextBox 11" id="11"/>
          <p:cNvSpPr txBox="true"/>
          <p:nvPr/>
        </p:nvSpPr>
        <p:spPr>
          <a:xfrm rot="0">
            <a:off x="6558064" y="775873"/>
            <a:ext cx="5261006"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Model</a:t>
            </a:r>
          </a:p>
        </p:txBody>
      </p:sp>
      <p:sp>
        <p:nvSpPr>
          <p:cNvPr name="TextBox 12" id="12"/>
          <p:cNvSpPr txBox="true"/>
          <p:nvPr/>
        </p:nvSpPr>
        <p:spPr>
          <a:xfrm rot="0">
            <a:off x="6558064" y="1810594"/>
            <a:ext cx="8547784"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Random Forest</a:t>
            </a:r>
          </a:p>
        </p:txBody>
      </p:sp>
      <p:sp>
        <p:nvSpPr>
          <p:cNvPr name="TextBox 13" id="13"/>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014</a:t>
            </a:r>
          </a:p>
        </p:txBody>
      </p:sp>
      <p:sp>
        <p:nvSpPr>
          <p:cNvPr name="TextBox 14" id="14"/>
          <p:cNvSpPr txBox="true"/>
          <p:nvPr/>
        </p:nvSpPr>
        <p:spPr>
          <a:xfrm rot="0">
            <a:off x="8906487" y="6011939"/>
            <a:ext cx="6560651" cy="2691638"/>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This block shows the confusion matrix for the Random Forest model. It allows us to see how the model classified patients with and without heart disease, showing correct and incorrect predictions.</a:t>
            </a:r>
          </a:p>
          <a:p>
            <a:pPr algn="just">
              <a:lnSpc>
                <a:spcPts val="2625"/>
              </a:lnSpc>
            </a:pPr>
            <a:r>
              <a:rPr lang="en-US" sz="2599">
                <a:solidFill>
                  <a:srgbClr val="FFFFFF"/>
                </a:solidFill>
                <a:latin typeface="TT Norms"/>
                <a:ea typeface="TT Norms"/>
                <a:cs typeface="TT Norms"/>
                <a:sym typeface="TT Norms"/>
              </a:rPr>
              <a:t>We include it because it’s a clear visual way to evaluate model performance.</a:t>
            </a:r>
          </a:p>
          <a:p>
            <a:pPr algn="just">
              <a:lnSpc>
                <a:spcPts val="2625"/>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graphicFrame>
        <p:nvGraphicFramePr>
          <p:cNvPr name="Object 2" id="2"/>
          <p:cNvGraphicFramePr/>
          <p:nvPr/>
        </p:nvGraphicFramePr>
        <p:xfrm>
          <a:off x="4969793" y="5839080"/>
          <a:ext cx="6286500" cy="1676400"/>
        </p:xfrm>
        <a:graphic>
          <a:graphicData uri="http://schemas.openxmlformats.org/presentationml/2006/ole">
            <p:oleObj imgW="7543800" imgH="2933700" r:id="rId3" progId="Excel.Sheet.12" name="Worksheet">
              <p:embed/>
              <p:pic>
                <p:nvPicPr>
                  <p:cNvPr name="" id="0"/>
                  <p:cNvPicPr/>
                  <p:nvPr/>
                </p:nvPicPr>
                <p:blipFill>
                  <a:blip r:embed="rId2"/>
                  <a:stretch>
                    <a:fillRect/>
                  </a:stretch>
                </p:blipFill>
                <p:spPr>
                  <a:xfrm>
                    <a:off x="1270000" y="1270000"/>
                    <a:ext cx="1270000" cy="1270000"/>
                  </a:xfrm>
                  <a:prstGeom prst="rect"/>
                </p:spPr>
              </p:pic>
            </p:oleObj>
          </a:graphicData>
        </a:graphic>
      </p:graphicFrame>
      <p:sp>
        <p:nvSpPr>
          <p:cNvPr name="TextBox 3" id="3"/>
          <p:cNvSpPr txBox="true"/>
          <p:nvPr/>
        </p:nvSpPr>
        <p:spPr>
          <a:xfrm rot="0">
            <a:off x="1472470" y="2147318"/>
            <a:ext cx="13754398" cy="3691763"/>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Random Forest is the most suitable model for predicting heart disease in this dataset due to its ability to handle nonlinear relationships between variables, its robustness to outliers, and its ability to automatically select the most relevant features. Unlike linear models such as Logistic Regression, Random Forest captures complex interactions between variables (such as the relationship between age, cholesterol, and blood pressure) without requiring prior data scaling. Furthermore, by combining multiple decision trees, it reduces the risk of overfitting, which improves its generalization compared to a single Decision Tree. Its ability to measure the importance of each variable also allows the model to be optimized by discarding irrelevant features. In short, Random Forest offers greater accuracy, stability, and adaptability for this type of medical problems, where patterns are often complex and data may contain noise or extreme values.</a:t>
            </a:r>
          </a:p>
        </p:txBody>
      </p:sp>
      <p:sp>
        <p:nvSpPr>
          <p:cNvPr name="TextBox 4" id="4"/>
          <p:cNvSpPr txBox="true"/>
          <p:nvPr/>
        </p:nvSpPr>
        <p:spPr>
          <a:xfrm rot="0">
            <a:off x="1472470" y="775873"/>
            <a:ext cx="16799029"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Conclusion of Performance</a:t>
            </a:r>
          </a:p>
        </p:txBody>
      </p:sp>
      <p:sp>
        <p:nvSpPr>
          <p:cNvPr name="Freeform 5" id="5"/>
          <p:cNvSpPr/>
          <p:nvPr/>
        </p:nvSpPr>
        <p:spPr>
          <a:xfrm flipH="false" flipV="false" rot="0">
            <a:off x="181460" y="7356021"/>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4171662" y="6359051"/>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true" flipV="false" rot="0">
            <a:off x="-1400182" y="5992056"/>
            <a:ext cx="20461501" cy="7477748"/>
          </a:xfrm>
          <a:custGeom>
            <a:avLst/>
            <a:gdLst/>
            <a:ahLst/>
            <a:cxnLst/>
            <a:rect r="r" b="b" t="t" l="l"/>
            <a:pathLst>
              <a:path h="7477748" w="20461501">
                <a:moveTo>
                  <a:pt x="20461500" y="0"/>
                </a:moveTo>
                <a:lnTo>
                  <a:pt x="0" y="0"/>
                </a:lnTo>
                <a:lnTo>
                  <a:pt x="0" y="7477748"/>
                </a:lnTo>
                <a:lnTo>
                  <a:pt x="20461500" y="7477748"/>
                </a:lnTo>
                <a:lnTo>
                  <a:pt x="20461500" y="0"/>
                </a:lnTo>
                <a:close/>
              </a:path>
            </a:pathLst>
          </a:custGeom>
          <a:blipFill>
            <a:blip r:embed="rId2"/>
            <a:stretch>
              <a:fillRect l="0" t="0" r="0" b="0"/>
            </a:stretch>
          </a:blipFill>
        </p:spPr>
      </p:sp>
      <p:sp>
        <p:nvSpPr>
          <p:cNvPr name="Freeform 3" id="3"/>
          <p:cNvSpPr/>
          <p:nvPr/>
        </p:nvSpPr>
        <p:spPr>
          <a:xfrm flipH="false" flipV="false" rot="0">
            <a:off x="8628694" y="1212844"/>
            <a:ext cx="9494808" cy="8518085"/>
          </a:xfrm>
          <a:custGeom>
            <a:avLst/>
            <a:gdLst/>
            <a:ahLst/>
            <a:cxnLst/>
            <a:rect r="r" b="b" t="t" l="l"/>
            <a:pathLst>
              <a:path h="8518085" w="9494808">
                <a:moveTo>
                  <a:pt x="0" y="0"/>
                </a:moveTo>
                <a:lnTo>
                  <a:pt x="9494809" y="0"/>
                </a:lnTo>
                <a:lnTo>
                  <a:pt x="9494809" y="8518086"/>
                </a:lnTo>
                <a:lnTo>
                  <a:pt x="0" y="851808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4" id="4"/>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016</a:t>
            </a:r>
          </a:p>
        </p:txBody>
      </p:sp>
      <p:sp>
        <p:nvSpPr>
          <p:cNvPr name="Freeform 5" id="5"/>
          <p:cNvSpPr/>
          <p:nvPr/>
        </p:nvSpPr>
        <p:spPr>
          <a:xfrm flipH="false" flipV="false" rot="0">
            <a:off x="9144000" y="2967203"/>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1894469" y="2520954"/>
            <a:ext cx="735531" cy="543604"/>
          </a:xfrm>
          <a:custGeom>
            <a:avLst/>
            <a:gdLst/>
            <a:ahLst/>
            <a:cxnLst/>
            <a:rect r="r" b="b" t="t" l="l"/>
            <a:pathLst>
              <a:path h="543604" w="735531">
                <a:moveTo>
                  <a:pt x="0" y="0"/>
                </a:moveTo>
                <a:lnTo>
                  <a:pt x="735532" y="0"/>
                </a:lnTo>
                <a:lnTo>
                  <a:pt x="735532" y="543605"/>
                </a:lnTo>
                <a:lnTo>
                  <a:pt x="0" y="54360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7" id="7"/>
          <p:cNvSpPr txBox="true"/>
          <p:nvPr/>
        </p:nvSpPr>
        <p:spPr>
          <a:xfrm rot="0">
            <a:off x="2868360" y="2818167"/>
            <a:ext cx="2078506"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Presentation</a:t>
            </a:r>
          </a:p>
        </p:txBody>
      </p:sp>
      <p:sp>
        <p:nvSpPr>
          <p:cNvPr name="TextBox 8" id="8"/>
          <p:cNvSpPr txBox="true"/>
          <p:nvPr/>
        </p:nvSpPr>
        <p:spPr>
          <a:xfrm rot="0">
            <a:off x="1776416" y="4051170"/>
            <a:ext cx="5778547" cy="1542796"/>
          </a:xfrm>
          <a:prstGeom prst="rect">
            <a:avLst/>
          </a:prstGeom>
        </p:spPr>
        <p:txBody>
          <a:bodyPr anchor="t" rtlCol="false" tIns="0" lIns="0" bIns="0" rIns="0">
            <a:spAutoFit/>
          </a:bodyPr>
          <a:lstStyle/>
          <a:p>
            <a:pPr algn="l">
              <a:lnSpc>
                <a:spcPts val="11550"/>
              </a:lnSpc>
            </a:pPr>
            <a:r>
              <a:rPr lang="en-US" sz="11436">
                <a:solidFill>
                  <a:srgbClr val="FFFFFF"/>
                </a:solidFill>
                <a:latin typeface="TT Norms"/>
                <a:ea typeface="TT Norms"/>
                <a:cs typeface="TT Norms"/>
                <a:sym typeface="TT Norms"/>
              </a:rPr>
              <a:t>Thank</a:t>
            </a:r>
          </a:p>
        </p:txBody>
      </p:sp>
      <p:sp>
        <p:nvSpPr>
          <p:cNvPr name="TextBox 9" id="9"/>
          <p:cNvSpPr txBox="true"/>
          <p:nvPr/>
        </p:nvSpPr>
        <p:spPr>
          <a:xfrm rot="0">
            <a:off x="6052420" y="4051170"/>
            <a:ext cx="3707213" cy="1542796"/>
          </a:xfrm>
          <a:prstGeom prst="rect">
            <a:avLst/>
          </a:prstGeom>
        </p:spPr>
        <p:txBody>
          <a:bodyPr anchor="t" rtlCol="false" tIns="0" lIns="0" bIns="0" rIns="0">
            <a:spAutoFit/>
          </a:bodyPr>
          <a:lstStyle/>
          <a:p>
            <a:pPr algn="l">
              <a:lnSpc>
                <a:spcPts val="11550"/>
              </a:lnSpc>
            </a:pPr>
            <a:r>
              <a:rPr lang="en-US" sz="11436" b="true">
                <a:solidFill>
                  <a:srgbClr val="FFFFFF"/>
                </a:solidFill>
                <a:latin typeface="TT Norms Bold"/>
                <a:ea typeface="TT Norms Bold"/>
                <a:cs typeface="TT Norms Bold"/>
                <a:sym typeface="TT Norms Bold"/>
              </a:rPr>
              <a:t>You!</a:t>
            </a:r>
          </a:p>
        </p:txBody>
      </p:sp>
      <p:sp>
        <p:nvSpPr>
          <p:cNvPr name="TextBox 10" id="10"/>
          <p:cNvSpPr txBox="true"/>
          <p:nvPr/>
        </p:nvSpPr>
        <p:spPr>
          <a:xfrm rot="0">
            <a:off x="1905568" y="5942619"/>
            <a:ext cx="6317144" cy="1358138"/>
          </a:xfrm>
          <a:prstGeom prst="rect">
            <a:avLst/>
          </a:prstGeom>
        </p:spPr>
        <p:txBody>
          <a:bodyPr anchor="t" rtlCol="false" tIns="0" lIns="0" bIns="0" rIns="0">
            <a:spAutoFit/>
          </a:bodyPr>
          <a:lstStyle/>
          <a:p>
            <a:pPr algn="l">
              <a:lnSpc>
                <a:spcPts val="2626"/>
              </a:lnSpc>
            </a:pPr>
            <a:r>
              <a:rPr lang="en-US" sz="2600">
                <a:solidFill>
                  <a:srgbClr val="FFFFFF"/>
                </a:solidFill>
                <a:latin typeface="TT Norms"/>
                <a:ea typeface="TT Norms"/>
                <a:cs typeface="TT Norms"/>
                <a:sym typeface="TT Norms"/>
              </a:rPr>
              <a:t>Integrants:</a:t>
            </a:r>
          </a:p>
          <a:p>
            <a:pPr algn="l">
              <a:lnSpc>
                <a:spcPts val="2626"/>
              </a:lnSpc>
            </a:pPr>
          </a:p>
          <a:p>
            <a:pPr algn="l" marL="561341" indent="-280670" lvl="1">
              <a:lnSpc>
                <a:spcPts val="2626"/>
              </a:lnSpc>
              <a:buFont typeface="Arial"/>
              <a:buChar char="•"/>
            </a:pPr>
            <a:r>
              <a:rPr lang="en-US" sz="2600">
                <a:solidFill>
                  <a:srgbClr val="FFFFFF"/>
                </a:solidFill>
                <a:latin typeface="TT Norms"/>
                <a:ea typeface="TT Norms"/>
                <a:cs typeface="TT Norms"/>
                <a:sym typeface="TT Norms"/>
              </a:rPr>
              <a:t>Ramiro Alberto Rios Perez</a:t>
            </a:r>
          </a:p>
          <a:p>
            <a:pPr algn="l" marL="561341" indent="-280670" lvl="1">
              <a:lnSpc>
                <a:spcPts val="2626"/>
              </a:lnSpc>
              <a:buFont typeface="Arial"/>
              <a:buChar char="•"/>
            </a:pPr>
            <a:r>
              <a:rPr lang="en-US" sz="2600">
                <a:solidFill>
                  <a:srgbClr val="FFFFFF"/>
                </a:solidFill>
                <a:latin typeface="TT Norms"/>
                <a:ea typeface="TT Norms"/>
                <a:cs typeface="TT Norms"/>
                <a:sym typeface="TT Norms"/>
              </a:rPr>
              <a:t>Virgen Jazmin Morales Carrillo</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770334" y="646802"/>
            <a:ext cx="516732" cy="381898"/>
          </a:xfrm>
          <a:custGeom>
            <a:avLst/>
            <a:gdLst/>
            <a:ahLst/>
            <a:cxnLst/>
            <a:rect r="r" b="b" t="t" l="l"/>
            <a:pathLst>
              <a:path h="381898" w="516732">
                <a:moveTo>
                  <a:pt x="0" y="0"/>
                </a:moveTo>
                <a:lnTo>
                  <a:pt x="516732" y="0"/>
                </a:lnTo>
                <a:lnTo>
                  <a:pt x="516732"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818269" y="2597222"/>
            <a:ext cx="797991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Does it involve?</a:t>
            </a:r>
          </a:p>
        </p:txBody>
      </p:sp>
      <p:sp>
        <p:nvSpPr>
          <p:cNvPr name="Freeform 4" id="4"/>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grpSp>
        <p:nvGrpSpPr>
          <p:cNvPr name="Group 5" id="5"/>
          <p:cNvGrpSpPr/>
          <p:nvPr/>
        </p:nvGrpSpPr>
        <p:grpSpPr>
          <a:xfrm rot="0">
            <a:off x="10959438" y="2246637"/>
            <a:ext cx="5246370" cy="5659121"/>
            <a:chOff x="0" y="0"/>
            <a:chExt cx="812800" cy="876746"/>
          </a:xfrm>
        </p:grpSpPr>
        <p:sp>
          <p:nvSpPr>
            <p:cNvPr name="Freeform 6" id="6"/>
            <p:cNvSpPr/>
            <p:nvPr/>
          </p:nvSpPr>
          <p:spPr>
            <a:xfrm flipH="false" flipV="false" rot="0">
              <a:off x="0" y="0"/>
              <a:ext cx="812800" cy="876746"/>
            </a:xfrm>
            <a:custGeom>
              <a:avLst/>
              <a:gdLst/>
              <a:ahLst/>
              <a:cxnLst/>
              <a:rect r="r" b="b" t="t" l="l"/>
              <a:pathLst>
                <a:path h="876746" w="812800">
                  <a:moveTo>
                    <a:pt x="33940" y="0"/>
                  </a:moveTo>
                  <a:lnTo>
                    <a:pt x="778860" y="0"/>
                  </a:lnTo>
                  <a:cubicBezTo>
                    <a:pt x="797604" y="0"/>
                    <a:pt x="812800" y="15196"/>
                    <a:pt x="812800" y="33940"/>
                  </a:cubicBezTo>
                  <a:lnTo>
                    <a:pt x="812800" y="842806"/>
                  </a:lnTo>
                  <a:cubicBezTo>
                    <a:pt x="812800" y="861550"/>
                    <a:pt x="797604" y="876746"/>
                    <a:pt x="778860" y="876746"/>
                  </a:cubicBezTo>
                  <a:lnTo>
                    <a:pt x="33940" y="876746"/>
                  </a:lnTo>
                  <a:cubicBezTo>
                    <a:pt x="15196" y="876746"/>
                    <a:pt x="0" y="861550"/>
                    <a:pt x="0" y="842806"/>
                  </a:cubicBezTo>
                  <a:lnTo>
                    <a:pt x="0" y="33940"/>
                  </a:lnTo>
                  <a:cubicBezTo>
                    <a:pt x="0" y="15196"/>
                    <a:pt x="15196" y="0"/>
                    <a:pt x="33940" y="0"/>
                  </a:cubicBezTo>
                  <a:close/>
                </a:path>
              </a:pathLst>
            </a:custGeom>
            <a:blipFill>
              <a:blip r:embed="rId5"/>
              <a:stretch>
                <a:fillRect l="-30799" t="0" r="-30799" b="0"/>
              </a:stretch>
            </a:blipFill>
            <a:ln w="57150" cap="rnd">
              <a:solidFill>
                <a:srgbClr val="FFFFFF"/>
              </a:solidFill>
              <a:prstDash val="solid"/>
              <a:round/>
            </a:ln>
          </p:spPr>
        </p:sp>
      </p:grpSp>
      <p:sp>
        <p:nvSpPr>
          <p:cNvPr name="Freeform 7" id="7"/>
          <p:cNvSpPr/>
          <p:nvPr/>
        </p:nvSpPr>
        <p:spPr>
          <a:xfrm flipH="false" flipV="false" rot="0">
            <a:off x="7190385" y="7318542"/>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8" id="8"/>
          <p:cNvSpPr txBox="true"/>
          <p:nvPr/>
        </p:nvSpPr>
        <p:spPr>
          <a:xfrm rot="0">
            <a:off x="1818269" y="1434433"/>
            <a:ext cx="5864258"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What</a:t>
            </a:r>
          </a:p>
        </p:txBody>
      </p:sp>
      <p:sp>
        <p:nvSpPr>
          <p:cNvPr name="TextBox 9" id="9"/>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002</a:t>
            </a:r>
          </a:p>
        </p:txBody>
      </p:sp>
      <p:sp>
        <p:nvSpPr>
          <p:cNvPr name="TextBox 10" id="10"/>
          <p:cNvSpPr txBox="true"/>
          <p:nvPr/>
        </p:nvSpPr>
        <p:spPr>
          <a:xfrm rot="0">
            <a:off x="1818269" y="3891100"/>
            <a:ext cx="7494904" cy="2153412"/>
          </a:xfrm>
          <a:prstGeom prst="rect">
            <a:avLst/>
          </a:prstGeom>
        </p:spPr>
        <p:txBody>
          <a:bodyPr anchor="t" rtlCol="false" tIns="0" lIns="0" bIns="0" rIns="0">
            <a:spAutoFit/>
          </a:bodyPr>
          <a:lstStyle/>
          <a:p>
            <a:pPr algn="just">
              <a:lnSpc>
                <a:spcPts val="2424"/>
              </a:lnSpc>
            </a:pPr>
            <a:r>
              <a:rPr lang="en-US" sz="2400">
                <a:solidFill>
                  <a:srgbClr val="FFFFFF"/>
                </a:solidFill>
                <a:latin typeface="TT Norms"/>
                <a:ea typeface="TT Norms"/>
                <a:cs typeface="TT Norms"/>
                <a:sym typeface="TT Norms"/>
              </a:rPr>
              <a:t>In this project, two use cases related to machine learning were developed: the first, supervised classification, and the second, unsupervised clustering. The work begins with the selection of appropriate datasets for each type of problem. For classification, a dataset with at least eight predictor variables and one categorical target variable was chosen. </a:t>
            </a:r>
          </a:p>
        </p:txBody>
      </p:sp>
      <p:sp>
        <p:nvSpPr>
          <p:cNvPr name="TextBox 11" id="11"/>
          <p:cNvSpPr txBox="true"/>
          <p:nvPr/>
        </p:nvSpPr>
        <p:spPr>
          <a:xfrm rot="0">
            <a:off x="1818269" y="6911980"/>
            <a:ext cx="7494904" cy="2458212"/>
          </a:xfrm>
          <a:prstGeom prst="rect">
            <a:avLst/>
          </a:prstGeom>
        </p:spPr>
        <p:txBody>
          <a:bodyPr anchor="t" rtlCol="false" tIns="0" lIns="0" bIns="0" rIns="0">
            <a:spAutoFit/>
          </a:bodyPr>
          <a:lstStyle/>
          <a:p>
            <a:pPr algn="just">
              <a:lnSpc>
                <a:spcPts val="2424"/>
              </a:lnSpc>
            </a:pPr>
            <a:r>
              <a:rPr lang="en-US" sz="2400">
                <a:solidFill>
                  <a:srgbClr val="FFFFFF"/>
                </a:solidFill>
                <a:latin typeface="TT Norms"/>
                <a:ea typeface="TT Norms"/>
                <a:cs typeface="TT Norms"/>
                <a:sym typeface="TT Norms"/>
              </a:rPr>
              <a:t>Exploratory data analysis (EDA) was performed, followed by feature transformations (such as encoding and normalization). Three classification models were subsequently trained and compared using metrics such as precision, recall, and confusion matrices. For the clustering component, techniques such as K-Means and DBSCAN were applied to an unlabeled dataset, assessing the quality of the clustering.</a:t>
            </a:r>
          </a:p>
        </p:txBody>
      </p:sp>
      <p:sp>
        <p:nvSpPr>
          <p:cNvPr name="Freeform 12" id="12"/>
          <p:cNvSpPr/>
          <p:nvPr/>
        </p:nvSpPr>
        <p:spPr>
          <a:xfrm flipH="false" flipV="false" rot="0">
            <a:off x="14188163" y="481648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TextBox 2" id="2"/>
          <p:cNvSpPr txBox="true"/>
          <p:nvPr/>
        </p:nvSpPr>
        <p:spPr>
          <a:xfrm rot="0">
            <a:off x="1818269" y="3257418"/>
            <a:ext cx="4732859"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Heart.csv</a:t>
            </a:r>
          </a:p>
        </p:txBody>
      </p:sp>
      <p:sp>
        <p:nvSpPr>
          <p:cNvPr name="TextBox 3" id="3"/>
          <p:cNvSpPr txBox="true"/>
          <p:nvPr/>
        </p:nvSpPr>
        <p:spPr>
          <a:xfrm rot="0">
            <a:off x="1818269" y="4255688"/>
            <a:ext cx="5049267"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Overview</a:t>
            </a:r>
          </a:p>
        </p:txBody>
      </p:sp>
      <p:sp>
        <p:nvSpPr>
          <p:cNvPr name="Freeform 4" id="4"/>
          <p:cNvSpPr/>
          <p:nvPr/>
        </p:nvSpPr>
        <p:spPr>
          <a:xfrm flipH="false" flipV="false" rot="0">
            <a:off x="-1483014" y="2000401"/>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sp>
        <p:nvSpPr>
          <p:cNvPr name="Freeform 6" id="6"/>
          <p:cNvSpPr/>
          <p:nvPr/>
        </p:nvSpPr>
        <p:spPr>
          <a:xfrm flipH="false" flipV="false" rot="0">
            <a:off x="7348233" y="2222652"/>
            <a:ext cx="8916074" cy="6792427"/>
          </a:xfrm>
          <a:custGeom>
            <a:avLst/>
            <a:gdLst/>
            <a:ahLst/>
            <a:cxnLst/>
            <a:rect r="r" b="b" t="t" l="l"/>
            <a:pathLst>
              <a:path h="6792427" w="8916074">
                <a:moveTo>
                  <a:pt x="0" y="0"/>
                </a:moveTo>
                <a:lnTo>
                  <a:pt x="8916074" y="0"/>
                </a:lnTo>
                <a:lnTo>
                  <a:pt x="8916074" y="6792427"/>
                </a:lnTo>
                <a:lnTo>
                  <a:pt x="0" y="6792427"/>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2634958" y="6668997"/>
            <a:ext cx="1823553" cy="1568256"/>
          </a:xfrm>
          <a:custGeom>
            <a:avLst/>
            <a:gdLst/>
            <a:ahLst/>
            <a:cxnLst/>
            <a:rect r="r" b="b" t="t" l="l"/>
            <a:pathLst>
              <a:path h="1568256" w="1823553">
                <a:moveTo>
                  <a:pt x="0" y="0"/>
                </a:moveTo>
                <a:lnTo>
                  <a:pt x="1823553" y="0"/>
                </a:lnTo>
                <a:lnTo>
                  <a:pt x="1823553" y="1568256"/>
                </a:lnTo>
                <a:lnTo>
                  <a:pt x="0" y="15682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1695931" y="6274937"/>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1664815" y="5721358"/>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7845012" y="2594595"/>
            <a:ext cx="2122950" cy="358013"/>
          </a:xfrm>
          <a:prstGeom prst="rect">
            <a:avLst/>
          </a:prstGeom>
        </p:spPr>
        <p:txBody>
          <a:bodyPr anchor="t" rtlCol="false" tIns="0" lIns="0" bIns="0" rIns="0">
            <a:spAutoFit/>
          </a:bodyPr>
          <a:lstStyle/>
          <a:p>
            <a:pPr algn="just">
              <a:lnSpc>
                <a:spcPts val="2626"/>
              </a:lnSpc>
            </a:pPr>
            <a:r>
              <a:rPr lang="en-US" sz="2600" b="true">
                <a:solidFill>
                  <a:srgbClr val="FFFFFF"/>
                </a:solidFill>
                <a:latin typeface="TT Norms Bold"/>
                <a:ea typeface="TT Norms Bold"/>
                <a:cs typeface="TT Norms Bold"/>
                <a:sym typeface="TT Norms Bold"/>
              </a:rPr>
              <a:t>VARIABLE</a:t>
            </a:r>
          </a:p>
        </p:txBody>
      </p:sp>
      <p:sp>
        <p:nvSpPr>
          <p:cNvPr name="AutoShape 11" id="11"/>
          <p:cNvSpPr/>
          <p:nvPr/>
        </p:nvSpPr>
        <p:spPr>
          <a:xfrm flipV="true">
            <a:off x="9716260" y="2222652"/>
            <a:ext cx="0" cy="6792427"/>
          </a:xfrm>
          <a:prstGeom prst="line">
            <a:avLst/>
          </a:prstGeom>
          <a:ln cap="flat" w="38100">
            <a:solidFill>
              <a:srgbClr val="FFFFFF"/>
            </a:solidFill>
            <a:prstDash val="solid"/>
            <a:headEnd type="none" len="sm" w="sm"/>
            <a:tailEnd type="none" len="sm" w="sm"/>
          </a:ln>
        </p:spPr>
      </p:sp>
      <p:sp>
        <p:nvSpPr>
          <p:cNvPr name="TextBox 12" id="12"/>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003</a:t>
            </a:r>
          </a:p>
        </p:txBody>
      </p:sp>
      <p:sp>
        <p:nvSpPr>
          <p:cNvPr name="TextBox 13" id="13"/>
          <p:cNvSpPr txBox="true"/>
          <p:nvPr/>
        </p:nvSpPr>
        <p:spPr>
          <a:xfrm rot="0">
            <a:off x="11806270" y="2594595"/>
            <a:ext cx="2473294" cy="358013"/>
          </a:xfrm>
          <a:prstGeom prst="rect">
            <a:avLst/>
          </a:prstGeom>
        </p:spPr>
        <p:txBody>
          <a:bodyPr anchor="t" rtlCol="false" tIns="0" lIns="0" bIns="0" rIns="0">
            <a:spAutoFit/>
          </a:bodyPr>
          <a:lstStyle/>
          <a:p>
            <a:pPr algn="just">
              <a:lnSpc>
                <a:spcPts val="2626"/>
              </a:lnSpc>
            </a:pPr>
            <a:r>
              <a:rPr lang="en-US" sz="2600" b="true">
                <a:solidFill>
                  <a:srgbClr val="FFFFFF"/>
                </a:solidFill>
                <a:latin typeface="TT Norms Bold"/>
                <a:ea typeface="TT Norms Bold"/>
                <a:cs typeface="TT Norms Bold"/>
                <a:sym typeface="TT Norms Bold"/>
              </a:rPr>
              <a:t>DESCRIPTION</a:t>
            </a:r>
          </a:p>
        </p:txBody>
      </p:sp>
      <p:sp>
        <p:nvSpPr>
          <p:cNvPr name="TextBox 14" id="14"/>
          <p:cNvSpPr txBox="true"/>
          <p:nvPr/>
        </p:nvSpPr>
        <p:spPr>
          <a:xfrm rot="0">
            <a:off x="8137582" y="3312455"/>
            <a:ext cx="1305478" cy="5829714"/>
          </a:xfrm>
          <a:prstGeom prst="rect">
            <a:avLst/>
          </a:prstGeom>
        </p:spPr>
        <p:txBody>
          <a:bodyPr anchor="t" rtlCol="false" tIns="0" lIns="0" bIns="0" rIns="0">
            <a:spAutoFit/>
          </a:bodyPr>
          <a:lstStyle/>
          <a:p>
            <a:pPr algn="just" marL="381452" indent="-190726" lvl="1">
              <a:lnSpc>
                <a:spcPts val="3091"/>
              </a:lnSpc>
              <a:buFont typeface="Arial"/>
              <a:buChar char="•"/>
            </a:pPr>
            <a:r>
              <a:rPr lang="en-US" sz="1766">
                <a:solidFill>
                  <a:srgbClr val="FFFFFF"/>
                </a:solidFill>
                <a:latin typeface="TT Norms"/>
                <a:ea typeface="TT Norms"/>
                <a:cs typeface="TT Norms"/>
                <a:sym typeface="TT Norms"/>
              </a:rPr>
              <a:t>age</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sex</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cp</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trestbps</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chol</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fbs</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restecg</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thalach</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exang</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oldpeak</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slope</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ca</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thal</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target</a:t>
            </a:r>
          </a:p>
          <a:p>
            <a:pPr algn="just">
              <a:lnSpc>
                <a:spcPts val="3091"/>
              </a:lnSpc>
            </a:pPr>
          </a:p>
        </p:txBody>
      </p:sp>
      <p:sp>
        <p:nvSpPr>
          <p:cNvPr name="TextBox 15" id="15"/>
          <p:cNvSpPr txBox="true"/>
          <p:nvPr/>
        </p:nvSpPr>
        <p:spPr>
          <a:xfrm rot="0">
            <a:off x="9844719" y="3312455"/>
            <a:ext cx="6209777" cy="5439189"/>
          </a:xfrm>
          <a:prstGeom prst="rect">
            <a:avLst/>
          </a:prstGeom>
        </p:spPr>
        <p:txBody>
          <a:bodyPr anchor="t" rtlCol="false" tIns="0" lIns="0" bIns="0" rIns="0">
            <a:spAutoFit/>
          </a:bodyPr>
          <a:lstStyle/>
          <a:p>
            <a:pPr algn="just" marL="381452" indent="-190726" lvl="1">
              <a:lnSpc>
                <a:spcPts val="3091"/>
              </a:lnSpc>
              <a:buFont typeface="Arial"/>
              <a:buChar char="•"/>
            </a:pPr>
            <a:r>
              <a:rPr lang="en-US" sz="1766">
                <a:solidFill>
                  <a:srgbClr val="FFFFFF"/>
                </a:solidFill>
                <a:latin typeface="TT Norms"/>
                <a:ea typeface="TT Norms"/>
                <a:cs typeface="TT Norms"/>
                <a:sym typeface="TT Norms"/>
              </a:rPr>
              <a:t>Patient age (in years)</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Sex (1 = male, 0 = female)</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Type of chest pain (0 to 3, categorical)</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Resting blood pressure (mm Hg)</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Serum cholesterol level (mg/dL)fbs</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Fasting blood glucose (&gt;120 mg/dL, 1 = true)thalach</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Resting electrocardiogram resultsoldpeak</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Maximum heart rate achievedca</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Exercise-induced angina (1 = yes, 0 = no)</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Exercise-induced ST depression</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ST-segment slope on electrocardiogram</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Number of major vessels stained with fluoroscopy</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Thallium test result (3 = normal, 6 = fixed defect, etc.)</a:t>
            </a:r>
          </a:p>
          <a:p>
            <a:pPr algn="just" marL="381452" indent="-190726" lvl="1">
              <a:lnSpc>
                <a:spcPts val="3091"/>
              </a:lnSpc>
              <a:buFont typeface="Arial"/>
              <a:buChar char="•"/>
            </a:pPr>
            <a:r>
              <a:rPr lang="en-US" sz="1766">
                <a:solidFill>
                  <a:srgbClr val="FFFFFF"/>
                </a:solidFill>
                <a:latin typeface="TT Norms"/>
                <a:ea typeface="TT Norms"/>
                <a:cs typeface="TT Norms"/>
                <a:sym typeface="TT Norms"/>
              </a:rPr>
              <a:t>Target outcome: 1 = presence of heart disease, 0 = absence</a:t>
            </a:r>
          </a:p>
        </p:txBody>
      </p:sp>
      <p:sp>
        <p:nvSpPr>
          <p:cNvPr name="Freeform 16" id="16"/>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7" id="17"/>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3731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grpSp>
        <p:nvGrpSpPr>
          <p:cNvPr name="Group 4" id="4"/>
          <p:cNvGrpSpPr/>
          <p:nvPr/>
        </p:nvGrpSpPr>
        <p:grpSpPr>
          <a:xfrm rot="0">
            <a:off x="1330306" y="3902076"/>
            <a:ext cx="4352959" cy="791761"/>
            <a:chOff x="0" y="0"/>
            <a:chExt cx="1146458" cy="208530"/>
          </a:xfrm>
        </p:grpSpPr>
        <p:sp>
          <p:nvSpPr>
            <p:cNvPr name="Freeform 5" id="5"/>
            <p:cNvSpPr/>
            <p:nvPr/>
          </p:nvSpPr>
          <p:spPr>
            <a:xfrm flipH="false" flipV="false" rot="0">
              <a:off x="0" y="0"/>
              <a:ext cx="1146458" cy="208530"/>
            </a:xfrm>
            <a:custGeom>
              <a:avLst/>
              <a:gdLst/>
              <a:ahLst/>
              <a:cxnLst/>
              <a:rect r="r" b="b" t="t" l="l"/>
              <a:pathLst>
                <a:path h="208530" w="1146458">
                  <a:moveTo>
                    <a:pt x="37349" y="0"/>
                  </a:moveTo>
                  <a:lnTo>
                    <a:pt x="1109109" y="0"/>
                  </a:lnTo>
                  <a:cubicBezTo>
                    <a:pt x="1119015" y="0"/>
                    <a:pt x="1128515" y="3935"/>
                    <a:pt x="1135519" y="10939"/>
                  </a:cubicBezTo>
                  <a:cubicBezTo>
                    <a:pt x="1142523" y="17944"/>
                    <a:pt x="1146458" y="27444"/>
                    <a:pt x="1146458" y="37349"/>
                  </a:cubicBezTo>
                  <a:lnTo>
                    <a:pt x="1146458" y="171180"/>
                  </a:lnTo>
                  <a:cubicBezTo>
                    <a:pt x="1146458" y="191808"/>
                    <a:pt x="1129736" y="208530"/>
                    <a:pt x="1109109" y="208530"/>
                  </a:cubicBezTo>
                  <a:lnTo>
                    <a:pt x="37349" y="208530"/>
                  </a:lnTo>
                  <a:cubicBezTo>
                    <a:pt x="27444" y="208530"/>
                    <a:pt x="17944" y="204595"/>
                    <a:pt x="10939" y="197590"/>
                  </a:cubicBezTo>
                  <a:cubicBezTo>
                    <a:pt x="3935" y="190586"/>
                    <a:pt x="0" y="181086"/>
                    <a:pt x="0" y="171180"/>
                  </a:cubicBezTo>
                  <a:lnTo>
                    <a:pt x="0" y="37349"/>
                  </a:lnTo>
                  <a:cubicBezTo>
                    <a:pt x="0" y="27444"/>
                    <a:pt x="3935" y="17944"/>
                    <a:pt x="10939" y="10939"/>
                  </a:cubicBezTo>
                  <a:cubicBezTo>
                    <a:pt x="17944" y="3935"/>
                    <a:pt x="27444" y="0"/>
                    <a:pt x="37349" y="0"/>
                  </a:cubicBezTo>
                  <a:close/>
                </a:path>
              </a:pathLst>
            </a:custGeom>
            <a:solidFill>
              <a:srgbClr val="000000">
                <a:alpha val="0"/>
              </a:srgbClr>
            </a:solidFill>
            <a:ln w="28575" cap="rnd">
              <a:solidFill>
                <a:srgbClr val="FFFFFF"/>
              </a:solidFill>
              <a:prstDash val="solid"/>
              <a:round/>
            </a:ln>
          </p:spPr>
        </p:sp>
        <p:sp>
          <p:nvSpPr>
            <p:cNvPr name="TextBox 6" id="6"/>
            <p:cNvSpPr txBox="true"/>
            <p:nvPr/>
          </p:nvSpPr>
          <p:spPr>
            <a:xfrm>
              <a:off x="0" y="38100"/>
              <a:ext cx="1146458" cy="170430"/>
            </a:xfrm>
            <a:prstGeom prst="rect">
              <a:avLst/>
            </a:prstGeom>
          </p:spPr>
          <p:txBody>
            <a:bodyPr anchor="ctr" rtlCol="false" tIns="50800" lIns="50800" bIns="50800" rIns="50800"/>
            <a:lstStyle/>
            <a:p>
              <a:pPr algn="ctr">
                <a:lnSpc>
                  <a:spcPts val="1885"/>
                </a:lnSpc>
              </a:pPr>
            </a:p>
          </p:txBody>
        </p:sp>
      </p:grpSp>
      <p:grpSp>
        <p:nvGrpSpPr>
          <p:cNvPr name="Group 7" id="7"/>
          <p:cNvGrpSpPr/>
          <p:nvPr/>
        </p:nvGrpSpPr>
        <p:grpSpPr>
          <a:xfrm rot="0">
            <a:off x="12531739" y="3902076"/>
            <a:ext cx="4017093" cy="791761"/>
            <a:chOff x="0" y="0"/>
            <a:chExt cx="1058000" cy="208530"/>
          </a:xfrm>
        </p:grpSpPr>
        <p:sp>
          <p:nvSpPr>
            <p:cNvPr name="Freeform 8" id="8"/>
            <p:cNvSpPr/>
            <p:nvPr/>
          </p:nvSpPr>
          <p:spPr>
            <a:xfrm flipH="false" flipV="false" rot="0">
              <a:off x="0" y="0"/>
              <a:ext cx="1058000" cy="208530"/>
            </a:xfrm>
            <a:custGeom>
              <a:avLst/>
              <a:gdLst/>
              <a:ahLst/>
              <a:cxnLst/>
              <a:rect r="r" b="b" t="t" l="l"/>
              <a:pathLst>
                <a:path h="208530" w="1058000">
                  <a:moveTo>
                    <a:pt x="40472" y="0"/>
                  </a:moveTo>
                  <a:lnTo>
                    <a:pt x="1017528" y="0"/>
                  </a:lnTo>
                  <a:cubicBezTo>
                    <a:pt x="1028261" y="0"/>
                    <a:pt x="1038556" y="4264"/>
                    <a:pt x="1046146" y="11854"/>
                  </a:cubicBezTo>
                  <a:cubicBezTo>
                    <a:pt x="1053736" y="19444"/>
                    <a:pt x="1058000" y="29738"/>
                    <a:pt x="1058000" y="40472"/>
                  </a:cubicBezTo>
                  <a:lnTo>
                    <a:pt x="1058000" y="168058"/>
                  </a:lnTo>
                  <a:cubicBezTo>
                    <a:pt x="1058000" y="178791"/>
                    <a:pt x="1053736" y="189086"/>
                    <a:pt x="1046146" y="196676"/>
                  </a:cubicBezTo>
                  <a:cubicBezTo>
                    <a:pt x="1038556" y="204266"/>
                    <a:pt x="1028261" y="208530"/>
                    <a:pt x="1017528" y="208530"/>
                  </a:cubicBezTo>
                  <a:lnTo>
                    <a:pt x="40472" y="208530"/>
                  </a:lnTo>
                  <a:cubicBezTo>
                    <a:pt x="29738" y="208530"/>
                    <a:pt x="19444" y="204266"/>
                    <a:pt x="11854" y="196676"/>
                  </a:cubicBezTo>
                  <a:cubicBezTo>
                    <a:pt x="4264" y="189086"/>
                    <a:pt x="0" y="178791"/>
                    <a:pt x="0" y="168058"/>
                  </a:cubicBezTo>
                  <a:lnTo>
                    <a:pt x="0" y="40472"/>
                  </a:lnTo>
                  <a:cubicBezTo>
                    <a:pt x="0" y="29738"/>
                    <a:pt x="4264" y="19444"/>
                    <a:pt x="11854" y="11854"/>
                  </a:cubicBezTo>
                  <a:cubicBezTo>
                    <a:pt x="19444" y="4264"/>
                    <a:pt x="29738" y="0"/>
                    <a:pt x="40472" y="0"/>
                  </a:cubicBezTo>
                  <a:close/>
                </a:path>
              </a:pathLst>
            </a:custGeom>
            <a:solidFill>
              <a:srgbClr val="000000">
                <a:alpha val="0"/>
              </a:srgbClr>
            </a:solidFill>
            <a:ln w="28575" cap="rnd">
              <a:solidFill>
                <a:srgbClr val="FFFFFF"/>
              </a:solidFill>
              <a:prstDash val="solid"/>
              <a:round/>
            </a:ln>
          </p:spPr>
        </p:sp>
        <p:sp>
          <p:nvSpPr>
            <p:cNvPr name="TextBox 9" id="9"/>
            <p:cNvSpPr txBox="true"/>
            <p:nvPr/>
          </p:nvSpPr>
          <p:spPr>
            <a:xfrm>
              <a:off x="0" y="38100"/>
              <a:ext cx="1058000" cy="170430"/>
            </a:xfrm>
            <a:prstGeom prst="rect">
              <a:avLst/>
            </a:prstGeom>
          </p:spPr>
          <p:txBody>
            <a:bodyPr anchor="ctr" rtlCol="false" tIns="50800" lIns="50800" bIns="50800" rIns="50800"/>
            <a:lstStyle/>
            <a:p>
              <a:pPr algn="ctr">
                <a:lnSpc>
                  <a:spcPts val="1885"/>
                </a:lnSpc>
              </a:pPr>
            </a:p>
          </p:txBody>
        </p:sp>
      </p:grpSp>
      <p:sp>
        <p:nvSpPr>
          <p:cNvPr name="Freeform 10" id="10"/>
          <p:cNvSpPr/>
          <p:nvPr/>
        </p:nvSpPr>
        <p:spPr>
          <a:xfrm flipH="false" flipV="false" rot="0">
            <a:off x="689945" y="1669791"/>
            <a:ext cx="2892033" cy="1999570"/>
          </a:xfrm>
          <a:custGeom>
            <a:avLst/>
            <a:gdLst/>
            <a:ahLst/>
            <a:cxnLst/>
            <a:rect r="r" b="b" t="t" l="l"/>
            <a:pathLst>
              <a:path h="1999570" w="2892033">
                <a:moveTo>
                  <a:pt x="0" y="0"/>
                </a:moveTo>
                <a:lnTo>
                  <a:pt x="2892033" y="0"/>
                </a:lnTo>
                <a:lnTo>
                  <a:pt x="2892033" y="1999570"/>
                </a:lnTo>
                <a:lnTo>
                  <a:pt x="0" y="1999570"/>
                </a:lnTo>
                <a:lnTo>
                  <a:pt x="0" y="0"/>
                </a:lnTo>
                <a:close/>
              </a:path>
            </a:pathLst>
          </a:custGeom>
          <a:blipFill>
            <a:blip r:embed="rId5"/>
            <a:stretch>
              <a:fillRect l="0" t="0" r="0" b="0"/>
            </a:stretch>
          </a:blipFill>
        </p:spPr>
      </p:sp>
      <p:sp>
        <p:nvSpPr>
          <p:cNvPr name="Freeform 11" id="11"/>
          <p:cNvSpPr/>
          <p:nvPr/>
        </p:nvSpPr>
        <p:spPr>
          <a:xfrm flipH="false" flipV="false" rot="0">
            <a:off x="14407163" y="1650396"/>
            <a:ext cx="2839300" cy="1892867"/>
          </a:xfrm>
          <a:custGeom>
            <a:avLst/>
            <a:gdLst/>
            <a:ahLst/>
            <a:cxnLst/>
            <a:rect r="r" b="b" t="t" l="l"/>
            <a:pathLst>
              <a:path h="1892867" w="2839300">
                <a:moveTo>
                  <a:pt x="0" y="0"/>
                </a:moveTo>
                <a:lnTo>
                  <a:pt x="2839300" y="0"/>
                </a:lnTo>
                <a:lnTo>
                  <a:pt x="2839300" y="1892867"/>
                </a:lnTo>
                <a:lnTo>
                  <a:pt x="0" y="1892867"/>
                </a:lnTo>
                <a:lnTo>
                  <a:pt x="0" y="0"/>
                </a:lnTo>
                <a:close/>
              </a:path>
            </a:pathLst>
          </a:custGeom>
          <a:blipFill>
            <a:blip r:embed="rId6"/>
            <a:stretch>
              <a:fillRect l="0" t="0" r="0" b="0"/>
            </a:stretch>
          </a:blipFill>
        </p:spPr>
      </p:sp>
      <p:sp>
        <p:nvSpPr>
          <p:cNvPr name="Freeform 12" id="12"/>
          <p:cNvSpPr/>
          <p:nvPr/>
        </p:nvSpPr>
        <p:spPr>
          <a:xfrm flipH="false" flipV="false" rot="0">
            <a:off x="6271199" y="5968588"/>
            <a:ext cx="5848376" cy="3289712"/>
          </a:xfrm>
          <a:custGeom>
            <a:avLst/>
            <a:gdLst/>
            <a:ahLst/>
            <a:cxnLst/>
            <a:rect r="r" b="b" t="t" l="l"/>
            <a:pathLst>
              <a:path h="3289712" w="5848376">
                <a:moveTo>
                  <a:pt x="0" y="0"/>
                </a:moveTo>
                <a:lnTo>
                  <a:pt x="5848377" y="0"/>
                </a:lnTo>
                <a:lnTo>
                  <a:pt x="5848377" y="3289712"/>
                </a:lnTo>
                <a:lnTo>
                  <a:pt x="0" y="3289712"/>
                </a:lnTo>
                <a:lnTo>
                  <a:pt x="0" y="0"/>
                </a:lnTo>
                <a:close/>
              </a:path>
            </a:pathLst>
          </a:custGeom>
          <a:blipFill>
            <a:blip r:embed="rId7"/>
            <a:stretch>
              <a:fillRect l="0" t="0" r="0" b="0"/>
            </a:stretch>
          </a:blipFill>
        </p:spPr>
      </p:sp>
      <p:sp>
        <p:nvSpPr>
          <p:cNvPr name="Freeform 13" id="13"/>
          <p:cNvSpPr/>
          <p:nvPr/>
        </p:nvSpPr>
        <p:spPr>
          <a:xfrm flipH="false" flipV="false" rot="0">
            <a:off x="6346179" y="5226809"/>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4749384" y="2226459"/>
            <a:ext cx="9193671"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Machine learning</a:t>
            </a:r>
          </a:p>
        </p:txBody>
      </p:sp>
      <p:sp>
        <p:nvSpPr>
          <p:cNvPr name="TextBox 15" id="15"/>
          <p:cNvSpPr txBox="true"/>
          <p:nvPr/>
        </p:nvSpPr>
        <p:spPr>
          <a:xfrm rot="0">
            <a:off x="269054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6" id="16"/>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004</a:t>
            </a:r>
          </a:p>
        </p:txBody>
      </p:sp>
      <p:sp>
        <p:nvSpPr>
          <p:cNvPr name="TextBox 17" id="17"/>
          <p:cNvSpPr txBox="true"/>
          <p:nvPr/>
        </p:nvSpPr>
        <p:spPr>
          <a:xfrm rot="0">
            <a:off x="2576173" y="4168136"/>
            <a:ext cx="1800018" cy="316791"/>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Supervised</a:t>
            </a:r>
          </a:p>
        </p:txBody>
      </p:sp>
      <p:sp>
        <p:nvSpPr>
          <p:cNvPr name="TextBox 18" id="18"/>
          <p:cNvSpPr txBox="true"/>
          <p:nvPr/>
        </p:nvSpPr>
        <p:spPr>
          <a:xfrm rot="0">
            <a:off x="13521226" y="4168136"/>
            <a:ext cx="2662982" cy="316791"/>
          </a:xfrm>
          <a:prstGeom prst="rect">
            <a:avLst/>
          </a:prstGeom>
        </p:spPr>
        <p:txBody>
          <a:bodyPr anchor="t" rtlCol="false" tIns="0" lIns="0" bIns="0" rIns="0">
            <a:spAutoFit/>
          </a:bodyPr>
          <a:lstStyle/>
          <a:p>
            <a:pPr algn="l">
              <a:lnSpc>
                <a:spcPts val="2495"/>
              </a:lnSpc>
            </a:pPr>
            <a:r>
              <a:rPr lang="en-US" sz="2470" b="true">
                <a:solidFill>
                  <a:srgbClr val="FFFFFF"/>
                </a:solidFill>
                <a:latin typeface="TT Norms Bold"/>
                <a:ea typeface="TT Norms Bold"/>
                <a:cs typeface="TT Norms Bold"/>
                <a:sym typeface="TT Norms Bold"/>
              </a:rPr>
              <a:t>Unsupervised</a:t>
            </a:r>
          </a:p>
        </p:txBody>
      </p:sp>
      <p:sp>
        <p:nvSpPr>
          <p:cNvPr name="TextBox 19" id="19"/>
          <p:cNvSpPr txBox="true"/>
          <p:nvPr/>
        </p:nvSpPr>
        <p:spPr>
          <a:xfrm rot="0">
            <a:off x="1276678" y="4932165"/>
            <a:ext cx="4610602" cy="3372612"/>
          </a:xfrm>
          <a:prstGeom prst="rect">
            <a:avLst/>
          </a:prstGeom>
        </p:spPr>
        <p:txBody>
          <a:bodyPr anchor="t" rtlCol="false" tIns="0" lIns="0" bIns="0" rIns="0">
            <a:spAutoFit/>
          </a:bodyPr>
          <a:lstStyle/>
          <a:p>
            <a:pPr algn="just">
              <a:lnSpc>
                <a:spcPts val="2424"/>
              </a:lnSpc>
            </a:pPr>
            <a:r>
              <a:rPr lang="en-US" sz="2400">
                <a:solidFill>
                  <a:srgbClr val="FFFFFF"/>
                </a:solidFill>
                <a:latin typeface="TT Norms"/>
                <a:ea typeface="TT Norms"/>
                <a:cs typeface="TT Norms"/>
                <a:sym typeface="TT Norms"/>
              </a:rPr>
              <a:t>Supervised learning uses a labeled training dataset to understand the relationships between input and output data. Data scientists manually create training datasets containing input data along with corresponding labels. Supervised learning trains the model to apply the correct results to new input data in real-world use cases.</a:t>
            </a:r>
          </a:p>
        </p:txBody>
      </p:sp>
      <p:sp>
        <p:nvSpPr>
          <p:cNvPr name="TextBox 20" id="20"/>
          <p:cNvSpPr txBox="true"/>
          <p:nvPr/>
        </p:nvSpPr>
        <p:spPr>
          <a:xfrm rot="0">
            <a:off x="12790736" y="5181600"/>
            <a:ext cx="4668076" cy="3677412"/>
          </a:xfrm>
          <a:prstGeom prst="rect">
            <a:avLst/>
          </a:prstGeom>
        </p:spPr>
        <p:txBody>
          <a:bodyPr anchor="t" rtlCol="false" tIns="0" lIns="0" bIns="0" rIns="0">
            <a:spAutoFit/>
          </a:bodyPr>
          <a:lstStyle/>
          <a:p>
            <a:pPr algn="just">
              <a:lnSpc>
                <a:spcPts val="2424"/>
              </a:lnSpc>
            </a:pPr>
            <a:r>
              <a:rPr lang="en-US" sz="2400">
                <a:solidFill>
                  <a:srgbClr val="FFFFFF"/>
                </a:solidFill>
                <a:latin typeface="TT Norms"/>
                <a:ea typeface="TT Norms"/>
                <a:cs typeface="TT Norms"/>
                <a:sym typeface="TT Norms"/>
              </a:rPr>
              <a:t>It refers to machine learning techniques that analyze and extract patterns from unlabeled data (data without predefined categories or target outputs). Unlike supervised learning (which relies on labeled examples to make predictions), unsupervised learning discovers hidden structures, groupings, or relationships in data purely based on its inherent properties.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sp>
        <p:nvSpPr>
          <p:cNvPr name="Freeform 4" id="4"/>
          <p:cNvSpPr/>
          <p:nvPr/>
        </p:nvSpPr>
        <p:spPr>
          <a:xfrm flipH="false" flipV="false" rot="0">
            <a:off x="696364" y="2692267"/>
            <a:ext cx="7255461" cy="6132681"/>
          </a:xfrm>
          <a:custGeom>
            <a:avLst/>
            <a:gdLst/>
            <a:ahLst/>
            <a:cxnLst/>
            <a:rect r="r" b="b" t="t" l="l"/>
            <a:pathLst>
              <a:path h="6132681" w="7255461">
                <a:moveTo>
                  <a:pt x="0" y="0"/>
                </a:moveTo>
                <a:lnTo>
                  <a:pt x="7255460" y="0"/>
                </a:lnTo>
                <a:lnTo>
                  <a:pt x="7255460" y="6132681"/>
                </a:lnTo>
                <a:lnTo>
                  <a:pt x="0" y="613268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5696680" y="3692968"/>
            <a:ext cx="1965945" cy="1533437"/>
          </a:xfrm>
          <a:custGeom>
            <a:avLst/>
            <a:gdLst/>
            <a:ahLst/>
            <a:cxnLst/>
            <a:rect r="r" b="b" t="t" l="l"/>
            <a:pathLst>
              <a:path h="1533437" w="1965945">
                <a:moveTo>
                  <a:pt x="0" y="0"/>
                </a:moveTo>
                <a:lnTo>
                  <a:pt x="1965945" y="0"/>
                </a:lnTo>
                <a:lnTo>
                  <a:pt x="1965945" y="1533437"/>
                </a:lnTo>
                <a:lnTo>
                  <a:pt x="0" y="153343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6" id="6"/>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7" id="7"/>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005</a:t>
            </a:r>
          </a:p>
        </p:txBody>
      </p:sp>
      <p:sp>
        <p:nvSpPr>
          <p:cNvPr name="TextBox 8" id="8"/>
          <p:cNvSpPr txBox="true"/>
          <p:nvPr/>
        </p:nvSpPr>
        <p:spPr>
          <a:xfrm rot="0">
            <a:off x="9042291" y="1790222"/>
            <a:ext cx="7286542"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Heart disease</a:t>
            </a:r>
          </a:p>
        </p:txBody>
      </p:sp>
      <p:sp>
        <p:nvSpPr>
          <p:cNvPr name="TextBox 9" id="9"/>
          <p:cNvSpPr txBox="true"/>
          <p:nvPr/>
        </p:nvSpPr>
        <p:spPr>
          <a:xfrm rot="0">
            <a:off x="12982815" y="3084840"/>
            <a:ext cx="2953117"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EDA</a:t>
            </a:r>
          </a:p>
        </p:txBody>
      </p:sp>
      <p:sp>
        <p:nvSpPr>
          <p:cNvPr name="TextBox 10" id="10"/>
          <p:cNvSpPr txBox="true"/>
          <p:nvPr/>
        </p:nvSpPr>
        <p:spPr>
          <a:xfrm rot="0">
            <a:off x="8587766" y="4265157"/>
            <a:ext cx="7494904" cy="2153412"/>
          </a:xfrm>
          <a:prstGeom prst="rect">
            <a:avLst/>
          </a:prstGeom>
        </p:spPr>
        <p:txBody>
          <a:bodyPr anchor="t" rtlCol="false" tIns="0" lIns="0" bIns="0" rIns="0">
            <a:spAutoFit/>
          </a:bodyPr>
          <a:lstStyle/>
          <a:p>
            <a:pPr algn="just">
              <a:lnSpc>
                <a:spcPts val="2424"/>
              </a:lnSpc>
            </a:pPr>
            <a:r>
              <a:rPr lang="en-US" sz="2400" b="true">
                <a:solidFill>
                  <a:srgbClr val="FFFFFF"/>
                </a:solidFill>
                <a:latin typeface="TT Norms Bold"/>
                <a:ea typeface="TT Norms Bold"/>
                <a:cs typeface="TT Norms Bold"/>
                <a:sym typeface="TT Norms Bold"/>
              </a:rPr>
              <a:t>Exploratory Data Analysis</a:t>
            </a:r>
          </a:p>
          <a:p>
            <a:pPr algn="just" marL="518160" indent="-259080" lvl="1">
              <a:lnSpc>
                <a:spcPts val="2424"/>
              </a:lnSpc>
              <a:buFont typeface="Arial"/>
              <a:buChar char="•"/>
            </a:pPr>
            <a:r>
              <a:rPr lang="en-US" sz="2400">
                <a:solidFill>
                  <a:srgbClr val="FFFFFF"/>
                </a:solidFill>
                <a:latin typeface="TT Norms"/>
                <a:ea typeface="TT Norms"/>
                <a:cs typeface="TT Norms"/>
                <a:sym typeface="TT Norms"/>
              </a:rPr>
              <a:t>Descriptive statistics, correlations and class balance were analyzed.</a:t>
            </a:r>
          </a:p>
          <a:p>
            <a:pPr algn="just" marL="518160" indent="-259080" lvl="1">
              <a:lnSpc>
                <a:spcPts val="2424"/>
              </a:lnSpc>
              <a:buFont typeface="Arial"/>
              <a:buChar char="•"/>
            </a:pPr>
            <a:r>
              <a:rPr lang="en-US" sz="2400">
                <a:solidFill>
                  <a:srgbClr val="FFFFFF"/>
                </a:solidFill>
                <a:latin typeface="TT Norms"/>
                <a:ea typeface="TT Norms"/>
                <a:cs typeface="TT Norms"/>
                <a:sym typeface="TT Norms"/>
              </a:rPr>
              <a:t>Cleanup: There were no null values.</a:t>
            </a:r>
          </a:p>
          <a:p>
            <a:pPr algn="just" marL="518160" indent="-259080" lvl="1">
              <a:lnSpc>
                <a:spcPts val="2424"/>
              </a:lnSpc>
              <a:buFont typeface="Arial"/>
              <a:buChar char="•"/>
            </a:pPr>
            <a:r>
              <a:rPr lang="en-US" sz="2400">
                <a:solidFill>
                  <a:srgbClr val="FFFFFF"/>
                </a:solidFill>
                <a:latin typeface="TT Norms"/>
                <a:ea typeface="TT Norms"/>
                <a:cs typeface="TT Norms"/>
                <a:sym typeface="TT Norms"/>
              </a:rPr>
              <a:t>Transformations: Scaling of numerical features and coding of categorical variables if applicable (according to content).</a:t>
            </a:r>
          </a:p>
        </p:txBody>
      </p:sp>
      <p:sp>
        <p:nvSpPr>
          <p:cNvPr name="TextBox 11" id="11"/>
          <p:cNvSpPr txBox="true"/>
          <p:nvPr/>
        </p:nvSpPr>
        <p:spPr>
          <a:xfrm rot="0">
            <a:off x="8587766" y="6923394"/>
            <a:ext cx="7494904" cy="2763012"/>
          </a:xfrm>
          <a:prstGeom prst="rect">
            <a:avLst/>
          </a:prstGeom>
        </p:spPr>
        <p:txBody>
          <a:bodyPr anchor="t" rtlCol="false" tIns="0" lIns="0" bIns="0" rIns="0">
            <a:spAutoFit/>
          </a:bodyPr>
          <a:lstStyle/>
          <a:p>
            <a:pPr algn="just">
              <a:lnSpc>
                <a:spcPts val="2424"/>
              </a:lnSpc>
            </a:pPr>
            <a:r>
              <a:rPr lang="en-US" sz="2400" b="true">
                <a:solidFill>
                  <a:srgbClr val="FFFFFF"/>
                </a:solidFill>
                <a:latin typeface="TT Norms Bold"/>
                <a:ea typeface="TT Norms Bold"/>
                <a:cs typeface="TT Norms Bold"/>
                <a:sym typeface="TT Norms Bold"/>
              </a:rPr>
              <a:t>Statistical summaries:</a:t>
            </a:r>
          </a:p>
          <a:p>
            <a:pPr algn="just" marL="518160" indent="-259080" lvl="1">
              <a:lnSpc>
                <a:spcPts val="2424"/>
              </a:lnSpc>
              <a:buFont typeface="Arial"/>
              <a:buChar char="•"/>
            </a:pPr>
            <a:r>
              <a:rPr lang="en-US" b="true" sz="2400">
                <a:solidFill>
                  <a:srgbClr val="FFFFFF"/>
                </a:solidFill>
                <a:latin typeface="TT Norms Bold"/>
                <a:ea typeface="TT Norms Bold"/>
                <a:cs typeface="TT Norms Bold"/>
                <a:sym typeface="TT Norms Bold"/>
              </a:rPr>
              <a:t>U</a:t>
            </a:r>
            <a:r>
              <a:rPr lang="en-US" sz="2400">
                <a:solidFill>
                  <a:srgbClr val="FFFFFF"/>
                </a:solidFill>
                <a:latin typeface="TT Norms"/>
                <a:ea typeface="TT Norms"/>
                <a:cs typeface="TT Norms"/>
                <a:sym typeface="TT Norms"/>
              </a:rPr>
              <a:t>se df.describe() and df.info() to understand the structure of the data (mean, standard deviation, missing values, etc.).</a:t>
            </a:r>
          </a:p>
          <a:p>
            <a:pPr algn="just">
              <a:lnSpc>
                <a:spcPts val="2424"/>
              </a:lnSpc>
            </a:pPr>
          </a:p>
          <a:p>
            <a:pPr algn="just">
              <a:lnSpc>
                <a:spcPts val="2424"/>
              </a:lnSpc>
            </a:pPr>
            <a:r>
              <a:rPr lang="en-US" sz="2400" b="true">
                <a:solidFill>
                  <a:srgbClr val="FFFFFF"/>
                </a:solidFill>
                <a:latin typeface="TT Norms Bold"/>
                <a:ea typeface="TT Norms Bold"/>
                <a:cs typeface="TT Norms Bold"/>
                <a:sym typeface="TT Norms Bold"/>
              </a:rPr>
              <a:t>Visualizations:</a:t>
            </a:r>
          </a:p>
          <a:p>
            <a:pPr algn="just" marL="518160" indent="-259080" lvl="1">
              <a:lnSpc>
                <a:spcPts val="2424"/>
              </a:lnSpc>
              <a:buFont typeface="Arial"/>
              <a:buChar char="•"/>
            </a:pPr>
            <a:r>
              <a:rPr lang="en-US" b="true" sz="2400">
                <a:solidFill>
                  <a:srgbClr val="FFFFFF"/>
                </a:solidFill>
                <a:latin typeface="TT Norms Bold"/>
                <a:ea typeface="TT Norms Bold"/>
                <a:cs typeface="TT Norms Bold"/>
                <a:sym typeface="TT Norms Bold"/>
              </a:rPr>
              <a:t>C</a:t>
            </a:r>
            <a:r>
              <a:rPr lang="en-US" sz="2400">
                <a:solidFill>
                  <a:srgbClr val="FFFFFF"/>
                </a:solidFill>
                <a:latin typeface="TT Norms"/>
                <a:ea typeface="TT Norms"/>
                <a:cs typeface="TT Norms"/>
                <a:sym typeface="TT Norms"/>
              </a:rPr>
              <a:t>harts (countplot, histplot, boxplot) reveal patterns, distributions, and anomalies.</a:t>
            </a:r>
          </a:p>
          <a:p>
            <a:pPr algn="just">
              <a:lnSpc>
                <a:spcPts val="2424"/>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grpSp>
        <p:nvGrpSpPr>
          <p:cNvPr name="Group 2" id="2"/>
          <p:cNvGrpSpPr/>
          <p:nvPr/>
        </p:nvGrpSpPr>
        <p:grpSpPr>
          <a:xfrm rot="0">
            <a:off x="7460812" y="1028700"/>
            <a:ext cx="10046284" cy="8317916"/>
            <a:chOff x="0" y="0"/>
            <a:chExt cx="2645935" cy="2190727"/>
          </a:xfrm>
        </p:grpSpPr>
        <p:sp>
          <p:nvSpPr>
            <p:cNvPr name="Freeform 3" id="3"/>
            <p:cNvSpPr/>
            <p:nvPr/>
          </p:nvSpPr>
          <p:spPr>
            <a:xfrm flipH="false" flipV="false" rot="0">
              <a:off x="0" y="0"/>
              <a:ext cx="2645935" cy="2190727"/>
            </a:xfrm>
            <a:custGeom>
              <a:avLst/>
              <a:gdLst/>
              <a:ahLst/>
              <a:cxnLst/>
              <a:rect r="r" b="b" t="t" l="l"/>
              <a:pathLst>
                <a:path h="2190727" w="2645935">
                  <a:moveTo>
                    <a:pt x="0" y="0"/>
                  </a:moveTo>
                  <a:lnTo>
                    <a:pt x="2645935" y="0"/>
                  </a:lnTo>
                  <a:lnTo>
                    <a:pt x="2645935" y="2190727"/>
                  </a:lnTo>
                  <a:lnTo>
                    <a:pt x="0" y="2190727"/>
                  </a:lnTo>
                  <a:close/>
                </a:path>
              </a:pathLst>
            </a:custGeom>
            <a:solidFill>
              <a:srgbClr val="FFFFFF"/>
            </a:solidFill>
          </p:spPr>
        </p:sp>
        <p:sp>
          <p:nvSpPr>
            <p:cNvPr name="TextBox 4" id="4"/>
            <p:cNvSpPr txBox="true"/>
            <p:nvPr/>
          </p:nvSpPr>
          <p:spPr>
            <a:xfrm>
              <a:off x="0" y="-95250"/>
              <a:ext cx="2645935" cy="2285977"/>
            </a:xfrm>
            <a:prstGeom prst="rect">
              <a:avLst/>
            </a:prstGeom>
          </p:spPr>
          <p:txBody>
            <a:bodyPr anchor="ctr" rtlCol="false" tIns="50800" lIns="50800" bIns="50800" rIns="50800"/>
            <a:lstStyle/>
            <a:p>
              <a:pPr algn="ctr">
                <a:lnSpc>
                  <a:spcPts val="3091"/>
                </a:lnSpc>
              </a:pPr>
            </a:p>
          </p:txBody>
        </p:sp>
      </p:grpSp>
      <p:sp>
        <p:nvSpPr>
          <p:cNvPr name="Freeform 5" id="5"/>
          <p:cNvSpPr/>
          <p:nvPr/>
        </p:nvSpPr>
        <p:spPr>
          <a:xfrm flipH="false" flipV="false" rot="0">
            <a:off x="8383735" y="1087196"/>
            <a:ext cx="8642001" cy="8112607"/>
          </a:xfrm>
          <a:custGeom>
            <a:avLst/>
            <a:gdLst/>
            <a:ahLst/>
            <a:cxnLst/>
            <a:rect r="r" b="b" t="t" l="l"/>
            <a:pathLst>
              <a:path h="8112607" w="8642001">
                <a:moveTo>
                  <a:pt x="0" y="0"/>
                </a:moveTo>
                <a:lnTo>
                  <a:pt x="8642002" y="0"/>
                </a:lnTo>
                <a:lnTo>
                  <a:pt x="8642002" y="8112608"/>
                </a:lnTo>
                <a:lnTo>
                  <a:pt x="0" y="8112608"/>
                </a:lnTo>
                <a:lnTo>
                  <a:pt x="0" y="0"/>
                </a:lnTo>
                <a:close/>
              </a:path>
            </a:pathLst>
          </a:custGeom>
          <a:blipFill>
            <a:blip r:embed="rId2"/>
            <a:stretch>
              <a:fillRect l="0" t="0" r="0" b="0"/>
            </a:stretch>
          </a:blipFill>
        </p:spPr>
      </p:sp>
      <p:sp>
        <p:nvSpPr>
          <p:cNvPr name="TextBox 6" id="6"/>
          <p:cNvSpPr txBox="true"/>
          <p:nvPr/>
        </p:nvSpPr>
        <p:spPr>
          <a:xfrm rot="0">
            <a:off x="551345" y="4282402"/>
            <a:ext cx="6560651" cy="1848612"/>
          </a:xfrm>
          <a:prstGeom prst="rect">
            <a:avLst/>
          </a:prstGeom>
        </p:spPr>
        <p:txBody>
          <a:bodyPr anchor="t" rtlCol="false" tIns="0" lIns="0" bIns="0" rIns="0">
            <a:spAutoFit/>
          </a:bodyPr>
          <a:lstStyle/>
          <a:p>
            <a:pPr algn="just">
              <a:lnSpc>
                <a:spcPts val="2424"/>
              </a:lnSpc>
            </a:pPr>
            <a:r>
              <a:rPr lang="en-US" sz="2400">
                <a:solidFill>
                  <a:srgbClr val="FFFFFF"/>
                </a:solidFill>
                <a:latin typeface="TT Norms"/>
                <a:ea typeface="TT Norms"/>
                <a:cs typeface="TT Norms"/>
                <a:sym typeface="TT Norms"/>
              </a:rPr>
              <a:t>This bar chart shows how many patients do and do not have heart disease. It's useful for determining whether the data set is balanced between the two classes. Where 0 patient is healthy and 1 is a patient with a heart disease</a:t>
            </a:r>
          </a:p>
          <a:p>
            <a:pPr algn="just">
              <a:lnSpc>
                <a:spcPts val="2424"/>
              </a:lnSpc>
            </a:pPr>
          </a:p>
        </p:txBody>
      </p:sp>
      <p:sp>
        <p:nvSpPr>
          <p:cNvPr name="TextBox 7" id="7"/>
          <p:cNvSpPr txBox="true"/>
          <p:nvPr/>
        </p:nvSpPr>
        <p:spPr>
          <a:xfrm rot="0">
            <a:off x="551345" y="1800148"/>
            <a:ext cx="5161117" cy="2231129"/>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BAR CHART</a:t>
            </a:r>
          </a:p>
        </p:txBody>
      </p:sp>
      <p:sp>
        <p:nvSpPr>
          <p:cNvPr name="Freeform 8" id="8"/>
          <p:cNvSpPr/>
          <p:nvPr/>
        </p:nvSpPr>
        <p:spPr>
          <a:xfrm flipH="false" flipV="false" rot="0">
            <a:off x="1385194" y="437252"/>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9" id="9"/>
          <p:cNvSpPr txBox="true"/>
          <p:nvPr/>
        </p:nvSpPr>
        <p:spPr>
          <a:xfrm rot="0">
            <a:off x="2238417" y="524368"/>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0" id="10"/>
          <p:cNvSpPr txBox="true"/>
          <p:nvPr/>
        </p:nvSpPr>
        <p:spPr>
          <a:xfrm rot="0">
            <a:off x="15502857" y="515539"/>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4">
              <a:alphaModFix amt="44999"/>
            </a:blip>
            <a:stretch>
              <a:fillRect l="0" t="0" r="0" b="0"/>
            </a:stretch>
          </a:blipFill>
        </p:spPr>
      </p:sp>
      <p:grpSp>
        <p:nvGrpSpPr>
          <p:cNvPr name="Group 4" id="4"/>
          <p:cNvGrpSpPr/>
          <p:nvPr/>
        </p:nvGrpSpPr>
        <p:grpSpPr>
          <a:xfrm rot="0">
            <a:off x="10190553" y="1990160"/>
            <a:ext cx="6738034" cy="7268140"/>
            <a:chOff x="0" y="0"/>
            <a:chExt cx="812800" cy="876746"/>
          </a:xfrm>
        </p:grpSpPr>
        <p:sp>
          <p:nvSpPr>
            <p:cNvPr name="Freeform 5" id="5"/>
            <p:cNvSpPr/>
            <p:nvPr/>
          </p:nvSpPr>
          <p:spPr>
            <a:xfrm flipH="false" flipV="false" rot="0">
              <a:off x="0" y="0"/>
              <a:ext cx="812800" cy="876746"/>
            </a:xfrm>
            <a:custGeom>
              <a:avLst/>
              <a:gdLst/>
              <a:ahLst/>
              <a:cxnLst/>
              <a:rect r="r" b="b" t="t" l="l"/>
              <a:pathLst>
                <a:path h="876746" w="812800">
                  <a:moveTo>
                    <a:pt x="26427" y="0"/>
                  </a:moveTo>
                  <a:lnTo>
                    <a:pt x="786373" y="0"/>
                  </a:lnTo>
                  <a:cubicBezTo>
                    <a:pt x="793382" y="0"/>
                    <a:pt x="800104" y="2784"/>
                    <a:pt x="805060" y="7740"/>
                  </a:cubicBezTo>
                  <a:cubicBezTo>
                    <a:pt x="810016" y="12696"/>
                    <a:pt x="812800" y="19418"/>
                    <a:pt x="812800" y="26427"/>
                  </a:cubicBezTo>
                  <a:lnTo>
                    <a:pt x="812800" y="850319"/>
                  </a:lnTo>
                  <a:cubicBezTo>
                    <a:pt x="812800" y="857328"/>
                    <a:pt x="810016" y="864050"/>
                    <a:pt x="805060" y="869006"/>
                  </a:cubicBezTo>
                  <a:cubicBezTo>
                    <a:pt x="800104" y="873962"/>
                    <a:pt x="793382" y="876746"/>
                    <a:pt x="786373" y="876746"/>
                  </a:cubicBezTo>
                  <a:lnTo>
                    <a:pt x="26427" y="876746"/>
                  </a:lnTo>
                  <a:cubicBezTo>
                    <a:pt x="19418" y="876746"/>
                    <a:pt x="12696" y="873962"/>
                    <a:pt x="7740" y="869006"/>
                  </a:cubicBezTo>
                  <a:cubicBezTo>
                    <a:pt x="2784" y="864050"/>
                    <a:pt x="0" y="857328"/>
                    <a:pt x="0" y="850319"/>
                  </a:cubicBezTo>
                  <a:lnTo>
                    <a:pt x="0" y="26427"/>
                  </a:lnTo>
                  <a:cubicBezTo>
                    <a:pt x="0" y="19418"/>
                    <a:pt x="2784" y="12696"/>
                    <a:pt x="7740" y="7740"/>
                  </a:cubicBezTo>
                  <a:cubicBezTo>
                    <a:pt x="12696" y="2784"/>
                    <a:pt x="19418" y="0"/>
                    <a:pt x="26427" y="0"/>
                  </a:cubicBezTo>
                  <a:close/>
                </a:path>
              </a:pathLst>
            </a:custGeom>
            <a:blipFill>
              <a:blip r:embed="rId5"/>
              <a:stretch>
                <a:fillRect l="-3080" t="0" r="-3080" b="0"/>
              </a:stretch>
            </a:blipFill>
            <a:ln w="57150" cap="rnd">
              <a:solidFill>
                <a:srgbClr val="FFFFFF"/>
              </a:solidFill>
              <a:prstDash val="solid"/>
              <a:round/>
            </a:ln>
          </p:spPr>
        </p:sp>
      </p:grpSp>
      <p:sp>
        <p:nvSpPr>
          <p:cNvPr name="Freeform 6" id="6"/>
          <p:cNvSpPr/>
          <p:nvPr/>
        </p:nvSpPr>
        <p:spPr>
          <a:xfrm flipH="false" flipV="false" rot="0">
            <a:off x="7190385" y="7318542"/>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14188163" y="4816480"/>
            <a:ext cx="4099837" cy="4114800"/>
          </a:xfrm>
          <a:custGeom>
            <a:avLst/>
            <a:gdLst/>
            <a:ahLst/>
            <a:cxnLst/>
            <a:rect r="r" b="b" t="t" l="l"/>
            <a:pathLst>
              <a:path h="4114800" w="4099837">
                <a:moveTo>
                  <a:pt x="0" y="0"/>
                </a:moveTo>
                <a:lnTo>
                  <a:pt x="4099837" y="0"/>
                </a:lnTo>
                <a:lnTo>
                  <a:pt x="4099837"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8" id="8"/>
          <p:cNvSpPr txBox="true"/>
          <p:nvPr/>
        </p:nvSpPr>
        <p:spPr>
          <a:xfrm rot="0">
            <a:off x="1818269" y="1949249"/>
            <a:ext cx="3572887"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Box</a:t>
            </a:r>
          </a:p>
        </p:txBody>
      </p:sp>
      <p:sp>
        <p:nvSpPr>
          <p:cNvPr name="TextBox 9" id="9"/>
          <p:cNvSpPr txBox="true"/>
          <p:nvPr/>
        </p:nvSpPr>
        <p:spPr>
          <a:xfrm rot="0">
            <a:off x="3824690" y="1949249"/>
            <a:ext cx="5864258"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Plot</a:t>
            </a:r>
          </a:p>
        </p:txBody>
      </p:sp>
      <p:sp>
        <p:nvSpPr>
          <p:cNvPr name="TextBox 10" id="10"/>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1" id="11"/>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004</a:t>
            </a:r>
          </a:p>
        </p:txBody>
      </p:sp>
      <p:sp>
        <p:nvSpPr>
          <p:cNvPr name="TextBox 12" id="12"/>
          <p:cNvSpPr txBox="true"/>
          <p:nvPr/>
        </p:nvSpPr>
        <p:spPr>
          <a:xfrm rot="0">
            <a:off x="1818269" y="4131241"/>
            <a:ext cx="6560651" cy="2358263"/>
          </a:xfrm>
          <a:prstGeom prst="rect">
            <a:avLst/>
          </a:prstGeom>
        </p:spPr>
        <p:txBody>
          <a:bodyPr anchor="t" rtlCol="false" tIns="0" lIns="0" bIns="0" rIns="0">
            <a:spAutoFit/>
          </a:bodyPr>
          <a:lstStyle/>
          <a:p>
            <a:pPr algn="just">
              <a:lnSpc>
                <a:spcPts val="2625"/>
              </a:lnSpc>
            </a:pPr>
            <a:r>
              <a:rPr lang="en-US" sz="2599">
                <a:solidFill>
                  <a:srgbClr val="FFFFFF"/>
                </a:solidFill>
                <a:latin typeface="TT Norms"/>
                <a:ea typeface="TT Norms"/>
                <a:cs typeface="TT Norms"/>
                <a:sym typeface="TT Norms"/>
              </a:rPr>
              <a:t>Boxplot for cholesterol (Outlier detection): This boxplot allows you to identify cholesterol distribution and potential outliers. Points outside the whiskers represent outliers that could affect the analysis.</a:t>
            </a:r>
          </a:p>
          <a:p>
            <a:pPr algn="just">
              <a:lnSpc>
                <a:spcPts val="262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562798" y="2892727"/>
            <a:ext cx="5049267"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PLOT</a:t>
            </a:r>
          </a:p>
        </p:txBody>
      </p:sp>
      <p:sp>
        <p:nvSpPr>
          <p:cNvPr name="Freeform 4" id="4"/>
          <p:cNvSpPr/>
          <p:nvPr/>
        </p:nvSpPr>
        <p:spPr>
          <a:xfrm flipH="false" flipV="false" rot="0">
            <a:off x="-1833359" y="1408181"/>
            <a:ext cx="4705927" cy="2626763"/>
          </a:xfrm>
          <a:custGeom>
            <a:avLst/>
            <a:gdLst/>
            <a:ahLst/>
            <a:cxnLst/>
            <a:rect r="r" b="b" t="t" l="l"/>
            <a:pathLst>
              <a:path h="2626763" w="4705927">
                <a:moveTo>
                  <a:pt x="0" y="0"/>
                </a:moveTo>
                <a:lnTo>
                  <a:pt x="4705927" y="0"/>
                </a:lnTo>
                <a:lnTo>
                  <a:pt x="4705927" y="2626763"/>
                </a:lnTo>
                <a:lnTo>
                  <a:pt x="0" y="262676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028700" y="1739257"/>
            <a:ext cx="4382515"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KDE</a:t>
            </a:r>
          </a:p>
        </p:txBody>
      </p:sp>
      <p:sp>
        <p:nvSpPr>
          <p:cNvPr name="Freeform 6" id="6"/>
          <p:cNvSpPr/>
          <p:nvPr/>
        </p:nvSpPr>
        <p:spPr>
          <a:xfrm flipH="false" flipV="false" rot="0">
            <a:off x="-1324264" y="6981528"/>
            <a:ext cx="20461501" cy="7477748"/>
          </a:xfrm>
          <a:custGeom>
            <a:avLst/>
            <a:gdLst/>
            <a:ahLst/>
            <a:cxnLst/>
            <a:rect r="r" b="b" t="t" l="l"/>
            <a:pathLst>
              <a:path h="7477748" w="20461501">
                <a:moveTo>
                  <a:pt x="0" y="0"/>
                </a:moveTo>
                <a:lnTo>
                  <a:pt x="20461501" y="0"/>
                </a:lnTo>
                <a:lnTo>
                  <a:pt x="20461501" y="7477749"/>
                </a:lnTo>
                <a:lnTo>
                  <a:pt x="0" y="7477749"/>
                </a:lnTo>
                <a:lnTo>
                  <a:pt x="0" y="0"/>
                </a:lnTo>
                <a:close/>
              </a:path>
            </a:pathLst>
          </a:custGeom>
          <a:blipFill>
            <a:blip r:embed="rId6">
              <a:alphaModFix amt="44999"/>
            </a:blip>
            <a:stretch>
              <a:fillRect l="0" t="0" r="0" b="0"/>
            </a:stretch>
          </a:blipFill>
        </p:spPr>
      </p:sp>
      <p:sp>
        <p:nvSpPr>
          <p:cNvPr name="Freeform 7" id="7"/>
          <p:cNvSpPr/>
          <p:nvPr/>
        </p:nvSpPr>
        <p:spPr>
          <a:xfrm flipH="false" flipV="false" rot="0">
            <a:off x="6888804" y="1408181"/>
            <a:ext cx="10652333" cy="8115141"/>
          </a:xfrm>
          <a:custGeom>
            <a:avLst/>
            <a:gdLst/>
            <a:ahLst/>
            <a:cxnLst/>
            <a:rect r="r" b="b" t="t" l="l"/>
            <a:pathLst>
              <a:path h="8115141" w="10652333">
                <a:moveTo>
                  <a:pt x="0" y="0"/>
                </a:moveTo>
                <a:lnTo>
                  <a:pt x="10652332" y="0"/>
                </a:lnTo>
                <a:lnTo>
                  <a:pt x="10652332" y="8115140"/>
                </a:lnTo>
                <a:lnTo>
                  <a:pt x="0" y="811514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8906487" y="2740327"/>
            <a:ext cx="7546718" cy="6617891"/>
          </a:xfrm>
          <a:custGeom>
            <a:avLst/>
            <a:gdLst/>
            <a:ahLst/>
            <a:cxnLst/>
            <a:rect r="r" b="b" t="t" l="l"/>
            <a:pathLst>
              <a:path h="6617891" w="7546718">
                <a:moveTo>
                  <a:pt x="0" y="0"/>
                </a:moveTo>
                <a:lnTo>
                  <a:pt x="7546718" y="0"/>
                </a:lnTo>
                <a:lnTo>
                  <a:pt x="7546718" y="6617891"/>
                </a:lnTo>
                <a:lnTo>
                  <a:pt x="0" y="6617891"/>
                </a:lnTo>
                <a:lnTo>
                  <a:pt x="0" y="0"/>
                </a:lnTo>
                <a:close/>
              </a:path>
            </a:pathLst>
          </a:custGeom>
          <a:blipFill>
            <a:blip r:embed="rId9"/>
            <a:stretch>
              <a:fillRect l="0" t="0" r="0" b="0"/>
            </a:stretch>
          </a:blipFill>
        </p:spPr>
      </p:sp>
      <p:sp>
        <p:nvSpPr>
          <p:cNvPr name="TextBox 9" id="9"/>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10" id="10"/>
          <p:cNvSpPr txBox="true"/>
          <p:nvPr/>
        </p:nvSpPr>
        <p:spPr>
          <a:xfrm rot="0">
            <a:off x="15935932" y="924554"/>
            <a:ext cx="1522880" cy="246391"/>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002</a:t>
            </a:r>
          </a:p>
        </p:txBody>
      </p:sp>
      <p:sp>
        <p:nvSpPr>
          <p:cNvPr name="Freeform 11" id="11"/>
          <p:cNvSpPr/>
          <p:nvPr/>
        </p:nvSpPr>
        <p:spPr>
          <a:xfrm flipH="false" flipV="false" rot="0">
            <a:off x="1028700" y="4080921"/>
            <a:ext cx="7614959" cy="5801214"/>
          </a:xfrm>
          <a:custGeom>
            <a:avLst/>
            <a:gdLst/>
            <a:ahLst/>
            <a:cxnLst/>
            <a:rect r="r" b="b" t="t" l="l"/>
            <a:pathLst>
              <a:path h="5801214" w="7614959">
                <a:moveTo>
                  <a:pt x="0" y="0"/>
                </a:moveTo>
                <a:lnTo>
                  <a:pt x="7614959" y="0"/>
                </a:lnTo>
                <a:lnTo>
                  <a:pt x="7614959" y="5801214"/>
                </a:lnTo>
                <a:lnTo>
                  <a:pt x="0" y="5801214"/>
                </a:lnTo>
                <a:lnTo>
                  <a:pt x="0" y="0"/>
                </a:lnTo>
                <a:close/>
              </a:path>
            </a:pathLst>
          </a:custGeom>
          <a:blipFill>
            <a:blip r:embed="rId10"/>
            <a:stretch>
              <a:fillRect l="0" t="0" r="0" b="0"/>
            </a:stretch>
          </a:blipFill>
        </p:spPr>
      </p:sp>
      <p:sp>
        <p:nvSpPr>
          <p:cNvPr name="TextBox 12" id="12"/>
          <p:cNvSpPr txBox="true"/>
          <p:nvPr/>
        </p:nvSpPr>
        <p:spPr>
          <a:xfrm rot="0">
            <a:off x="1555854" y="5587519"/>
            <a:ext cx="6560651" cy="3154870"/>
          </a:xfrm>
          <a:prstGeom prst="rect">
            <a:avLst/>
          </a:prstGeom>
        </p:spPr>
        <p:txBody>
          <a:bodyPr anchor="t" rtlCol="false" tIns="0" lIns="0" bIns="0" rIns="0">
            <a:spAutoFit/>
          </a:bodyPr>
          <a:lstStyle/>
          <a:p>
            <a:pPr algn="just">
              <a:lnSpc>
                <a:spcPts val="2726"/>
              </a:lnSpc>
            </a:pPr>
            <a:r>
              <a:rPr lang="en-US" sz="2699">
                <a:solidFill>
                  <a:srgbClr val="010101"/>
                </a:solidFill>
                <a:latin typeface="TT Norms"/>
                <a:ea typeface="TT Norms"/>
                <a:cs typeface="TT Norms"/>
                <a:sym typeface="TT Norms"/>
              </a:rPr>
              <a:t>KDE Plot (Kernel Density Estimation): </a:t>
            </a:r>
          </a:p>
          <a:p>
            <a:pPr algn="just">
              <a:lnSpc>
                <a:spcPts val="2726"/>
              </a:lnSpc>
            </a:pPr>
          </a:p>
          <a:p>
            <a:pPr algn="just">
              <a:lnSpc>
                <a:spcPts val="2726"/>
              </a:lnSpc>
            </a:pPr>
            <a:r>
              <a:rPr lang="en-US" sz="2699">
                <a:solidFill>
                  <a:srgbClr val="010101"/>
                </a:solidFill>
                <a:latin typeface="TT Norms"/>
                <a:ea typeface="TT Norms"/>
                <a:cs typeface="TT Norms"/>
                <a:sym typeface="TT Norms"/>
              </a:rPr>
              <a:t>This graph compares the distribution of maximum heart rate (MaxHR) between patients with and without heart disease. The curves allow for smooth and continuous visualization of differences in trends within each group.</a:t>
            </a:r>
          </a:p>
          <a:p>
            <a:pPr algn="just">
              <a:lnSpc>
                <a:spcPts val="302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F5353"/>
        </a:solidFill>
      </p:bgPr>
    </p:bg>
    <p:spTree>
      <p:nvGrpSpPr>
        <p:cNvPr id="1" name=""/>
        <p:cNvGrpSpPr/>
        <p:nvPr/>
      </p:nvGrpSpPr>
      <p:grpSpPr>
        <a:xfrm>
          <a:off x="0" y="0"/>
          <a:ext cx="0" cy="0"/>
          <a:chOff x="0" y="0"/>
          <a:chExt cx="0" cy="0"/>
        </a:xfrm>
      </p:grpSpPr>
      <p:sp>
        <p:nvSpPr>
          <p:cNvPr name="Freeform 2" id="2"/>
          <p:cNvSpPr/>
          <p:nvPr/>
        </p:nvSpPr>
        <p:spPr>
          <a:xfrm flipH="false" flipV="false" rot="0">
            <a:off x="1818269" y="846268"/>
            <a:ext cx="516732" cy="381898"/>
          </a:xfrm>
          <a:custGeom>
            <a:avLst/>
            <a:gdLst/>
            <a:ahLst/>
            <a:cxnLst/>
            <a:rect r="r" b="b" t="t" l="l"/>
            <a:pathLst>
              <a:path h="381898" w="516732">
                <a:moveTo>
                  <a:pt x="0" y="0"/>
                </a:moveTo>
                <a:lnTo>
                  <a:pt x="516733" y="0"/>
                </a:lnTo>
                <a:lnTo>
                  <a:pt x="516733" y="381898"/>
                </a:lnTo>
                <a:lnTo>
                  <a:pt x="0" y="38189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true" flipV="false" rot="0">
            <a:off x="-1324264" y="6981528"/>
            <a:ext cx="20461501" cy="7477748"/>
          </a:xfrm>
          <a:custGeom>
            <a:avLst/>
            <a:gdLst/>
            <a:ahLst/>
            <a:cxnLst/>
            <a:rect r="r" b="b" t="t" l="l"/>
            <a:pathLst>
              <a:path h="7477748" w="20461501">
                <a:moveTo>
                  <a:pt x="20461501" y="0"/>
                </a:moveTo>
                <a:lnTo>
                  <a:pt x="0" y="0"/>
                </a:lnTo>
                <a:lnTo>
                  <a:pt x="0" y="7477749"/>
                </a:lnTo>
                <a:lnTo>
                  <a:pt x="20461501" y="7477749"/>
                </a:lnTo>
                <a:lnTo>
                  <a:pt x="20461501" y="0"/>
                </a:lnTo>
                <a:close/>
              </a:path>
            </a:pathLst>
          </a:custGeom>
          <a:blipFill>
            <a:blip r:embed="rId4">
              <a:alphaModFix amt="44999"/>
            </a:blip>
            <a:stretch>
              <a:fillRect l="0" t="0" r="0" b="0"/>
            </a:stretch>
          </a:blipFill>
        </p:spPr>
      </p:sp>
      <p:grpSp>
        <p:nvGrpSpPr>
          <p:cNvPr name="Group 4" id="4"/>
          <p:cNvGrpSpPr/>
          <p:nvPr/>
        </p:nvGrpSpPr>
        <p:grpSpPr>
          <a:xfrm rot="0">
            <a:off x="1424606" y="1643508"/>
            <a:ext cx="7481881" cy="8070508"/>
            <a:chOff x="0" y="0"/>
            <a:chExt cx="812800" cy="876746"/>
          </a:xfrm>
        </p:grpSpPr>
        <p:sp>
          <p:nvSpPr>
            <p:cNvPr name="Freeform 5" id="5"/>
            <p:cNvSpPr/>
            <p:nvPr/>
          </p:nvSpPr>
          <p:spPr>
            <a:xfrm flipH="false" flipV="false" rot="0">
              <a:off x="0" y="0"/>
              <a:ext cx="812800" cy="876746"/>
            </a:xfrm>
            <a:custGeom>
              <a:avLst/>
              <a:gdLst/>
              <a:ahLst/>
              <a:cxnLst/>
              <a:rect r="r" b="b" t="t" l="l"/>
              <a:pathLst>
                <a:path h="876746" w="812800">
                  <a:moveTo>
                    <a:pt x="23799" y="0"/>
                  </a:moveTo>
                  <a:lnTo>
                    <a:pt x="789001" y="0"/>
                  </a:lnTo>
                  <a:cubicBezTo>
                    <a:pt x="802145" y="0"/>
                    <a:pt x="812800" y="10655"/>
                    <a:pt x="812800" y="23799"/>
                  </a:cubicBezTo>
                  <a:lnTo>
                    <a:pt x="812800" y="852947"/>
                  </a:lnTo>
                  <a:cubicBezTo>
                    <a:pt x="812800" y="866091"/>
                    <a:pt x="802145" y="876746"/>
                    <a:pt x="789001" y="876746"/>
                  </a:cubicBezTo>
                  <a:lnTo>
                    <a:pt x="23799" y="876746"/>
                  </a:lnTo>
                  <a:cubicBezTo>
                    <a:pt x="10655" y="876746"/>
                    <a:pt x="0" y="866091"/>
                    <a:pt x="0" y="852947"/>
                  </a:cubicBezTo>
                  <a:lnTo>
                    <a:pt x="0" y="23799"/>
                  </a:lnTo>
                  <a:cubicBezTo>
                    <a:pt x="0" y="10655"/>
                    <a:pt x="10655" y="0"/>
                    <a:pt x="23799" y="0"/>
                  </a:cubicBezTo>
                  <a:close/>
                </a:path>
              </a:pathLst>
            </a:custGeom>
            <a:blipFill>
              <a:blip r:embed="rId5"/>
              <a:stretch>
                <a:fillRect l="-9620" t="0" r="-9620" b="0"/>
              </a:stretch>
            </a:blipFill>
            <a:ln w="57150" cap="rnd">
              <a:solidFill>
                <a:srgbClr val="FFFFFF"/>
              </a:solidFill>
              <a:prstDash val="solid"/>
              <a:round/>
            </a:ln>
          </p:spPr>
        </p:sp>
      </p:grpSp>
      <p:sp>
        <p:nvSpPr>
          <p:cNvPr name="Freeform 6" id="6"/>
          <p:cNvSpPr/>
          <p:nvPr/>
        </p:nvSpPr>
        <p:spPr>
          <a:xfrm flipH="false" flipV="false" rot="0">
            <a:off x="16276328" y="8491582"/>
            <a:ext cx="1965945" cy="1533437"/>
          </a:xfrm>
          <a:custGeom>
            <a:avLst/>
            <a:gdLst/>
            <a:ahLst/>
            <a:cxnLst/>
            <a:rect r="r" b="b" t="t" l="l"/>
            <a:pathLst>
              <a:path h="1533437" w="1965945">
                <a:moveTo>
                  <a:pt x="0" y="0"/>
                </a:moveTo>
                <a:lnTo>
                  <a:pt x="1965944" y="0"/>
                </a:lnTo>
                <a:lnTo>
                  <a:pt x="1965944" y="1533436"/>
                </a:lnTo>
                <a:lnTo>
                  <a:pt x="0" y="153343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7" id="7"/>
          <p:cNvSpPr txBox="true"/>
          <p:nvPr/>
        </p:nvSpPr>
        <p:spPr>
          <a:xfrm rot="0">
            <a:off x="2671492" y="933383"/>
            <a:ext cx="1820973" cy="220665"/>
          </a:xfrm>
          <a:prstGeom prst="rect">
            <a:avLst/>
          </a:prstGeom>
        </p:spPr>
        <p:txBody>
          <a:bodyPr anchor="t" rtlCol="false" tIns="0" lIns="0" bIns="0" rIns="0">
            <a:spAutoFit/>
          </a:bodyPr>
          <a:lstStyle/>
          <a:p>
            <a:pPr algn="l">
              <a:lnSpc>
                <a:spcPts val="1651"/>
              </a:lnSpc>
            </a:pPr>
            <a:r>
              <a:rPr lang="en-US" sz="1635">
                <a:solidFill>
                  <a:srgbClr val="FFFFFF"/>
                </a:solidFill>
                <a:latin typeface="TT Norms"/>
                <a:ea typeface="TT Norms"/>
                <a:cs typeface="TT Norms"/>
                <a:sym typeface="TT Norms"/>
              </a:rPr>
              <a:t>Presentation</a:t>
            </a:r>
          </a:p>
        </p:txBody>
      </p:sp>
      <p:sp>
        <p:nvSpPr>
          <p:cNvPr name="TextBox 8" id="8"/>
          <p:cNvSpPr txBox="true"/>
          <p:nvPr/>
        </p:nvSpPr>
        <p:spPr>
          <a:xfrm rot="0">
            <a:off x="15935932" y="924554"/>
            <a:ext cx="1522880" cy="246389"/>
          </a:xfrm>
          <a:prstGeom prst="rect">
            <a:avLst/>
          </a:prstGeom>
        </p:spPr>
        <p:txBody>
          <a:bodyPr anchor="t" rtlCol="false" tIns="0" lIns="0" bIns="0" rIns="0">
            <a:spAutoFit/>
          </a:bodyPr>
          <a:lstStyle/>
          <a:p>
            <a:pPr algn="l">
              <a:lnSpc>
                <a:spcPts val="1885"/>
              </a:lnSpc>
            </a:pPr>
            <a:r>
              <a:rPr lang="en-US" sz="1866">
                <a:solidFill>
                  <a:srgbClr val="FFFFFF"/>
                </a:solidFill>
                <a:latin typeface="TT Norms"/>
                <a:ea typeface="TT Norms"/>
                <a:cs typeface="TT Norms"/>
                <a:sym typeface="TT Norms"/>
              </a:rPr>
              <a:t>Page 007</a:t>
            </a:r>
          </a:p>
        </p:txBody>
      </p:sp>
      <p:sp>
        <p:nvSpPr>
          <p:cNvPr name="TextBox 9" id="9"/>
          <p:cNvSpPr txBox="true"/>
          <p:nvPr/>
        </p:nvSpPr>
        <p:spPr>
          <a:xfrm rot="0">
            <a:off x="9408727" y="1637485"/>
            <a:ext cx="3572887" cy="1142217"/>
          </a:xfrm>
          <a:prstGeom prst="rect">
            <a:avLst/>
          </a:prstGeom>
        </p:spPr>
        <p:txBody>
          <a:bodyPr anchor="t" rtlCol="false" tIns="0" lIns="0" bIns="0" rIns="0">
            <a:spAutoFit/>
          </a:bodyPr>
          <a:lstStyle/>
          <a:p>
            <a:pPr algn="l">
              <a:lnSpc>
                <a:spcPts val="8610"/>
              </a:lnSpc>
            </a:pPr>
            <a:r>
              <a:rPr lang="en-US" sz="8524">
                <a:solidFill>
                  <a:srgbClr val="FFFFFF"/>
                </a:solidFill>
                <a:latin typeface="TT Norms"/>
                <a:ea typeface="TT Norms"/>
                <a:cs typeface="TT Norms"/>
                <a:sym typeface="TT Norms"/>
              </a:rPr>
              <a:t>Scatter</a:t>
            </a:r>
          </a:p>
        </p:txBody>
      </p:sp>
      <p:sp>
        <p:nvSpPr>
          <p:cNvPr name="TextBox 10" id="10"/>
          <p:cNvSpPr txBox="true"/>
          <p:nvPr/>
        </p:nvSpPr>
        <p:spPr>
          <a:xfrm rot="0">
            <a:off x="12981614" y="2284794"/>
            <a:ext cx="5366723" cy="1142217"/>
          </a:xfrm>
          <a:prstGeom prst="rect">
            <a:avLst/>
          </a:prstGeom>
        </p:spPr>
        <p:txBody>
          <a:bodyPr anchor="t" rtlCol="false" tIns="0" lIns="0" bIns="0" rIns="0">
            <a:spAutoFit/>
          </a:bodyPr>
          <a:lstStyle/>
          <a:p>
            <a:pPr algn="l">
              <a:lnSpc>
                <a:spcPts val="8610"/>
              </a:lnSpc>
            </a:pPr>
            <a:r>
              <a:rPr lang="en-US" sz="8524" b="true">
                <a:solidFill>
                  <a:srgbClr val="FFFFFF"/>
                </a:solidFill>
                <a:latin typeface="TT Norms Bold"/>
                <a:ea typeface="TT Norms Bold"/>
                <a:cs typeface="TT Norms Bold"/>
                <a:sym typeface="TT Norms Bold"/>
              </a:rPr>
              <a:t>Plot</a:t>
            </a:r>
          </a:p>
        </p:txBody>
      </p:sp>
      <p:sp>
        <p:nvSpPr>
          <p:cNvPr name="TextBox 11" id="11"/>
          <p:cNvSpPr txBox="true"/>
          <p:nvPr/>
        </p:nvSpPr>
        <p:spPr>
          <a:xfrm rot="0">
            <a:off x="9715677" y="4381736"/>
            <a:ext cx="6560651" cy="2024888"/>
          </a:xfrm>
          <a:prstGeom prst="rect">
            <a:avLst/>
          </a:prstGeom>
        </p:spPr>
        <p:txBody>
          <a:bodyPr anchor="t" rtlCol="false" tIns="0" lIns="0" bIns="0" rIns="0">
            <a:spAutoFit/>
          </a:bodyPr>
          <a:lstStyle/>
          <a:p>
            <a:pPr algn="just">
              <a:lnSpc>
                <a:spcPts val="2626"/>
              </a:lnSpc>
            </a:pPr>
            <a:r>
              <a:rPr lang="en-US" sz="2600">
                <a:solidFill>
                  <a:srgbClr val="FFFFFF"/>
                </a:solidFill>
                <a:latin typeface="TT Norms"/>
                <a:ea typeface="TT Norms"/>
                <a:cs typeface="TT Norms"/>
                <a:sym typeface="TT Norms"/>
              </a:rPr>
              <a:t>This scatter plot shows the relationship between age and maximum heart rate, differentiating by the presence of disease. It is useful for detecting possible clusters, trends, or separations between classes.</a:t>
            </a:r>
          </a:p>
          <a:p>
            <a:pPr algn="just">
              <a:lnSpc>
                <a:spcPts val="262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DAGrsId8ITs</dc:identifier>
  <dcterms:modified xsi:type="dcterms:W3CDTF">2011-08-01T06:04:30Z</dcterms:modified>
  <cp:revision>1</cp:revision>
  <dc:title>Slide-USECASEunit2</dc:title>
</cp:coreProperties>
</file>