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882" autoAdjust="0"/>
    <p:restoredTop sz="94660"/>
  </p:normalViewPr>
  <p:slideViewPr>
    <p:cSldViewPr snapToGrid="0">
      <p:cViewPr>
        <p:scale>
          <a:sx n="71" d="100"/>
          <a:sy n="71" d="100"/>
        </p:scale>
        <p:origin x="-462"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 xmlns:p14="http://schemas.microsoft.com/office/powerpoint/2010/main" val="40103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entinelone.com/cybersecurity-101/keylogger-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keylogg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sentinelone.com/cybersecurity-101/keylogger-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r>
              <a:rPr lang="en-US" b="1" dirty="0" err="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eylogger</a:t>
            </a: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effectLst>
                  <a:outerShdw blurRad="38100" dist="38100" dir="2700000" algn="tl">
                    <a:srgbClr val="000000">
                      <a:alpha val="43137"/>
                    </a:srgbClr>
                  </a:outerShdw>
                </a:effectLst>
                <a:latin typeface="Arial"/>
                <a:cs typeface="Arial"/>
              </a:rPr>
              <a:t>CAPSTONE PROJECT</a:t>
            </a:r>
          </a:p>
        </p:txBody>
      </p:sp>
      <p:sp>
        <p:nvSpPr>
          <p:cNvPr id="4" name="TextBox 3"/>
          <p:cNvSpPr txBox="1"/>
          <p:nvPr/>
        </p:nvSpPr>
        <p:spPr>
          <a:xfrm>
            <a:off x="5275385" y="3699803"/>
            <a:ext cx="631639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Presented By:</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smtClean="0">
                <a:solidFill>
                  <a:schemeClr val="accent1">
                    <a:lumMod val="75000"/>
                  </a:schemeClr>
                </a:solidFill>
                <a:effectLst>
                  <a:outerShdw blurRad="38100" dist="38100" dir="2700000" algn="tl">
                    <a:srgbClr val="000000">
                      <a:alpha val="43137"/>
                    </a:srgbClr>
                  </a:outerShdw>
                </a:effectLst>
                <a:latin typeface="Arial"/>
                <a:cs typeface="Arial"/>
              </a:rPr>
              <a:t>R.Aiswarya</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a:t>
            </a:r>
            <a:endParaRPr lang="en-US" sz="2000" b="1" dirty="0">
              <a:solidFill>
                <a:schemeClr val="accent1">
                  <a:lumMod val="75000"/>
                </a:schemeClr>
              </a:solidFill>
              <a:effectLst>
                <a:outerShdw blurRad="38100" dist="38100" dir="2700000" algn="tl">
                  <a:srgbClr val="000000">
                    <a:alpha val="43137"/>
                  </a:srgbClr>
                </a:outerShdw>
              </a:effectLst>
              <a:latin typeface="Arial"/>
              <a:cs typeface="Arial"/>
            </a:endParaRP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Jayaraj</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Annapackiam</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smtClean="0">
                <a:solidFill>
                  <a:schemeClr val="accent1">
                    <a:lumMod val="75000"/>
                  </a:schemeClr>
                </a:solidFill>
                <a:effectLst>
                  <a:outerShdw blurRad="38100" dist="38100" dir="2700000" algn="tl">
                    <a:srgbClr val="000000">
                      <a:alpha val="43137"/>
                    </a:srgbClr>
                  </a:outerShdw>
                </a:effectLst>
                <a:latin typeface="Arial"/>
                <a:cs typeface="Arial"/>
              </a:rPr>
              <a:t>csi</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college </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of Engineering</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B.TECH(IT)  </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sz="2000" dirty="0" err="1" smtClean="0"/>
              <a:t>Keylogger</a:t>
            </a:r>
            <a:r>
              <a:rPr lang="en-US" sz="2000" dirty="0" smtClean="0"/>
              <a:t> software records a user's every keystroke, it can capture a lot of information, such as personally identifiable information, login credentials, emails, banking info and sensitive enterprise data.</a:t>
            </a:r>
            <a:endParaRPr lang="en-US" sz="2000"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effectLst>
                  <a:outerShdw blurRad="38100" dist="38100" dir="2700000" algn="tl">
                    <a:srgbClr val="000000">
                      <a:alpha val="43137"/>
                    </a:srgbClr>
                  </a:outerShdw>
                </a:effectLst>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References</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smtClean="0">
                <a:hlinkClick r:id="rId2"/>
              </a:rPr>
              <a:t>sentinelone.com</a:t>
            </a:r>
          </a:p>
          <a:p>
            <a:r>
              <a:rPr lang="en-US" sz="2400" dirty="0" smtClean="0">
                <a:hlinkClick r:id="rId2"/>
              </a:rPr>
              <a:t>https://www.sentinelone.com › keylogger-2</a:t>
            </a:r>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Font typeface="Wingdings" panose="05000000000000000000" pitchFamily="2" charset="2"/>
              <a:buChar char="Ø"/>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000" b="1" dirty="0">
                <a:latin typeface="Arial"/>
                <a:ea typeface="+mn-lt"/>
                <a:cs typeface="Arial"/>
              </a:rPr>
              <a:t>Result (Output Image)</a:t>
            </a:r>
          </a:p>
          <a:p>
            <a:pPr>
              <a:buFont typeface="Wingdings" panose="05000000000000000000" pitchFamily="2" charset="2"/>
              <a:buChar char="Ø"/>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Future Scope</a:t>
            </a:r>
          </a:p>
          <a:p>
            <a:pPr>
              <a:buFont typeface="Wingdings" panose="05000000000000000000" pitchFamily="2" charset="2"/>
              <a:buChar char="Ø"/>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 Statement</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200" dirty="0" smtClean="0"/>
              <a:t>Problem Statement: </a:t>
            </a:r>
            <a:r>
              <a:rPr lang="en-US" sz="1200" dirty="0" smtClean="0"/>
              <a:t>In today's digital age, where </a:t>
            </a:r>
            <a:r>
              <a:rPr lang="en-US" sz="1200" dirty="0" err="1" smtClean="0"/>
              <a:t>cybersecurity</a:t>
            </a:r>
            <a:r>
              <a:rPr lang="en-US" sz="1200" dirty="0" smtClean="0"/>
              <a:t> threats loom large, one of the significant concerns is the proliferation of </a:t>
            </a:r>
            <a:r>
              <a:rPr lang="en-US" sz="1200" dirty="0" err="1" smtClean="0"/>
              <a:t>keyloggers</a:t>
            </a:r>
            <a:r>
              <a:rPr lang="en-US" sz="1200" dirty="0" smtClean="0"/>
              <a:t>, stealthy software tools designed to monitor and record keystrokes on a user's computer without their knowledge. </a:t>
            </a:r>
            <a:r>
              <a:rPr lang="en-US" sz="1200" dirty="0" err="1" smtClean="0"/>
              <a:t>Keyloggers</a:t>
            </a:r>
            <a:r>
              <a:rPr lang="en-US" sz="1200" dirty="0" smtClean="0"/>
              <a:t> pose a severe threat to individuals and organizations as they can capture sensitive information such as passwords, credit card details, and other personal data, leading to identity theft, financial loss, and privacy breaches.</a:t>
            </a:r>
            <a:endParaRPr lang="en-US" sz="12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733605" y="688088"/>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Proposed Solution</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sz="12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2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0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000" b="1" dirty="0" smtClean="0">
              <a:effectLst>
                <a:outerShdw blurRad="38100" dist="38100" dir="2700000" algn="tl">
                  <a:srgbClr val="000000">
                    <a:alpha val="43137"/>
                  </a:srgbClr>
                </a:outerShdw>
              </a:effectLst>
              <a:latin typeface="Calibri"/>
              <a:ea typeface="+mn-lt"/>
              <a:cs typeface="+mn-lt"/>
            </a:endParaRPr>
          </a:p>
          <a:p>
            <a:pPr marL="0" indent="0">
              <a:buNone/>
            </a:pPr>
            <a:r>
              <a:rPr lang="en-IN" sz="1000" b="1" dirty="0" smtClean="0">
                <a:effectLst>
                  <a:outerShdw blurRad="38100" dist="38100" dir="2700000" algn="tl">
                    <a:srgbClr val="000000">
                      <a:alpha val="43137"/>
                    </a:srgbClr>
                  </a:outerShdw>
                </a:effectLst>
                <a:latin typeface="Calibri"/>
                <a:ea typeface="+mn-lt"/>
                <a:cs typeface="+mn-lt"/>
              </a:rPr>
              <a:t>The </a:t>
            </a:r>
            <a:r>
              <a:rPr lang="en-IN" sz="1000" b="1" dirty="0">
                <a:effectLst>
                  <a:outerShdw blurRad="38100" dist="38100" dir="2700000" algn="tl">
                    <a:srgbClr val="000000">
                      <a:alpha val="43137"/>
                    </a:srgbClr>
                  </a:outerShdw>
                </a:effectLst>
                <a:latin typeface="Calibri"/>
                <a:ea typeface="+mn-lt"/>
                <a:cs typeface="+mn-lt"/>
              </a:rPr>
              <a:t>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r>
              <a:rPr lang="en-IN" sz="1000" b="1" dirty="0">
                <a:latin typeface="Calibri"/>
                <a:ea typeface="+mn-lt"/>
                <a:cs typeface="+mn-lt"/>
              </a:rPr>
              <a:t>:</a:t>
            </a:r>
            <a:endParaRPr lang="en-IN" sz="1000" b="1" dirty="0">
              <a:latin typeface="Calibri"/>
              <a:cs typeface="Calibri"/>
            </a:endParaRPr>
          </a:p>
          <a:p>
            <a:r>
              <a:rPr lang="en-IN" sz="1000" b="1" dirty="0">
                <a:effectLst>
                  <a:outerShdw blurRad="38100" dist="38100" dir="2700000" algn="tl">
                    <a:srgbClr val="000000">
                      <a:alpha val="43137"/>
                    </a:srgbClr>
                  </a:outerShdw>
                </a:effectLst>
                <a:latin typeface="Calibri"/>
                <a:ea typeface="+mn-lt"/>
                <a:cs typeface="+mn-lt"/>
              </a:rPr>
              <a:t>Data </a:t>
            </a:r>
            <a:r>
              <a:rPr lang="en-IN" sz="1000" b="1" dirty="0" smtClean="0">
                <a:effectLst>
                  <a:outerShdw blurRad="38100" dist="38100" dir="2700000" algn="tl">
                    <a:srgbClr val="000000">
                      <a:alpha val="43137"/>
                    </a:srgbClr>
                  </a:outerShdw>
                </a:effectLst>
                <a:latin typeface="Calibri"/>
                <a:ea typeface="+mn-lt"/>
                <a:cs typeface="+mn-lt"/>
              </a:rPr>
              <a:t>Collection:</a:t>
            </a:r>
            <a:r>
              <a:rPr lang="en-US" sz="1000" dirty="0" smtClean="0"/>
              <a:t>Since </a:t>
            </a:r>
            <a:r>
              <a:rPr lang="en-US" sz="1000" dirty="0" err="1" smtClean="0"/>
              <a:t>keylogger</a:t>
            </a:r>
            <a:r>
              <a:rPr lang="en-US" sz="1000" dirty="0" smtClean="0"/>
              <a:t> software records a user's every keystroke, it can capture a lot of information, such as personally identifiable information, login credentials, emails, banking info and sensitive enterprise data.</a:t>
            </a:r>
            <a:endParaRPr lang="en-US" sz="1000" dirty="0" smtClean="0">
              <a:hlinkClick r:id="rId3"/>
            </a:endParaRPr>
          </a:p>
          <a:p>
            <a:pPr marL="305435" indent="-305435"/>
            <a:r>
              <a:rPr lang="en-IN" sz="1000" b="1" dirty="0" smtClean="0">
                <a:effectLst>
                  <a:outerShdw blurRad="38100" dist="38100" dir="2700000" algn="tl">
                    <a:srgbClr val="000000">
                      <a:alpha val="43137"/>
                    </a:srgbClr>
                  </a:outerShdw>
                </a:effectLst>
                <a:latin typeface="Calibri"/>
                <a:ea typeface="+mn-lt"/>
                <a:cs typeface="+mn-lt"/>
              </a:rPr>
              <a:t>Data </a:t>
            </a:r>
            <a:r>
              <a:rPr lang="en-IN" sz="1000" b="1" dirty="0" err="1">
                <a:effectLst>
                  <a:outerShdw blurRad="38100" dist="38100" dir="2700000" algn="tl">
                    <a:srgbClr val="000000">
                      <a:alpha val="43137"/>
                    </a:srgbClr>
                  </a:outerShdw>
                </a:effectLst>
                <a:latin typeface="Calibri"/>
                <a:ea typeface="+mn-lt"/>
                <a:cs typeface="+mn-lt"/>
              </a:rPr>
              <a:t>Preprocessing</a:t>
            </a:r>
            <a:r>
              <a:rPr lang="en-IN" sz="1000" b="1" dirty="0">
                <a:latin typeface="Calibri"/>
                <a:ea typeface="+mn-lt"/>
                <a:cs typeface="+mn-lt"/>
              </a:rPr>
              <a:t>:</a:t>
            </a:r>
            <a:endParaRPr lang="en-IN" sz="1000" b="1" dirty="0">
              <a:latin typeface="Calibri"/>
              <a:cs typeface="Calibri"/>
            </a:endParaRPr>
          </a:p>
          <a:p>
            <a:pPr marL="629920" lvl="1" indent="-305435">
              <a:buFont typeface="Wingdings" panose="05000000000000000000" pitchFamily="2" charset="2"/>
              <a:buChar char="Ø"/>
            </a:pPr>
            <a:r>
              <a:rPr lang="en-US" sz="1000" dirty="0" err="1" smtClean="0"/>
              <a:t>Keylogger</a:t>
            </a:r>
            <a:r>
              <a:rPr lang="en-US" sz="1000" dirty="0" smtClean="0"/>
              <a:t> tools can either be hardware or software meant to automate the process of keystroke logging. These tools record the data sent by every keystroke into a text file to be retrieved at a later time.</a:t>
            </a:r>
          </a:p>
          <a:p>
            <a:pPr marL="629920" lvl="1" indent="-305435"/>
            <a:r>
              <a:rPr lang="en-US" sz="1000" b="1" dirty="0" smtClean="0">
                <a:latin typeface="Calibri"/>
                <a:cs typeface="Calibri"/>
              </a:rPr>
              <a:t>Machine  Learning :</a:t>
            </a:r>
          </a:p>
          <a:p>
            <a:pPr marL="629920" lvl="1" indent="-305435">
              <a:buNone/>
            </a:pPr>
            <a:r>
              <a:rPr lang="en-US" sz="1000" dirty="0" smtClean="0"/>
              <a:t>Identifying </a:t>
            </a:r>
            <a:r>
              <a:rPr lang="en-US" sz="1000" dirty="0" err="1" smtClean="0"/>
              <a:t>keylogger</a:t>
            </a:r>
            <a:r>
              <a:rPr lang="en-US" sz="1000" dirty="0" smtClean="0"/>
              <a:t> is important to avoid data loss and sensitive information leaking. Anti-viruses can detect </a:t>
            </a:r>
            <a:r>
              <a:rPr lang="en-US" sz="1000" dirty="0" err="1" smtClean="0"/>
              <a:t>keylogger</a:t>
            </a:r>
            <a:r>
              <a:rPr lang="en-US" sz="1000" dirty="0" smtClean="0"/>
              <a:t> via heuristic and behavior analysis, but if the </a:t>
            </a:r>
            <a:r>
              <a:rPr lang="en-US" sz="1000" dirty="0" err="1" smtClean="0"/>
              <a:t>keylogger</a:t>
            </a:r>
            <a:r>
              <a:rPr lang="en-US" sz="1000" dirty="0" smtClean="0"/>
              <a:t> is not a Known threat, antivirus or anti-malware software cannot detect it as a virus. Machine learning is effective in detecting malware.</a:t>
            </a:r>
            <a:endParaRPr lang="en-IN" sz="1000" b="1" dirty="0">
              <a:latin typeface="Calibri"/>
              <a:cs typeface="Calibri"/>
            </a:endParaRPr>
          </a:p>
          <a:p>
            <a:pPr marL="305435" indent="-305435"/>
            <a:r>
              <a:rPr lang="en-IN" sz="1000" b="1" dirty="0">
                <a:effectLst>
                  <a:outerShdw blurRad="38100" dist="38100" dir="2700000" algn="tl">
                    <a:srgbClr val="000000">
                      <a:alpha val="43137"/>
                    </a:srgbClr>
                  </a:outerShdw>
                </a:effectLst>
                <a:latin typeface="Calibri"/>
                <a:ea typeface="+mn-lt"/>
                <a:cs typeface="+mn-lt"/>
              </a:rPr>
              <a:t>Deployment:</a:t>
            </a:r>
            <a:endParaRPr lang="en-IN" sz="10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US" sz="1000" dirty="0" smtClean="0"/>
              <a:t>This type of </a:t>
            </a:r>
            <a:r>
              <a:rPr lang="en-US" sz="1000" dirty="0" err="1" smtClean="0"/>
              <a:t>keylogging</a:t>
            </a:r>
            <a:r>
              <a:rPr lang="en-US" sz="1000" dirty="0" smtClean="0"/>
              <a:t> software is typically deployed on a website rather than downloaded on a victim's computer. A hacker might use form grabbing </a:t>
            </a:r>
            <a:r>
              <a:rPr lang="en-US" sz="1000" dirty="0" err="1" smtClean="0"/>
              <a:t>keyloggers</a:t>
            </a:r>
            <a:r>
              <a:rPr lang="en-US" sz="1000" dirty="0" smtClean="0"/>
              <a:t> on a malicious website that prompts victims to enter their credentials. </a:t>
            </a:r>
          </a:p>
          <a:p>
            <a:pPr marL="629920" lvl="1" indent="-305435">
              <a:buFont typeface="Wingdings" panose="05000000000000000000" pitchFamily="2" charset="2"/>
              <a:buChar char="Ø"/>
            </a:pPr>
            <a:r>
              <a:rPr lang="en-IN" sz="1000" b="1" dirty="0" smtClean="0">
                <a:effectLst>
                  <a:outerShdw blurRad="38100" dist="38100" dir="2700000" algn="tl">
                    <a:srgbClr val="000000">
                      <a:alpha val="43137"/>
                    </a:srgbClr>
                  </a:outerShdw>
                </a:effectLst>
                <a:latin typeface="Calibri"/>
                <a:ea typeface="+mn-lt"/>
                <a:cs typeface="+mn-lt"/>
              </a:rPr>
              <a:t>Evaluation</a:t>
            </a:r>
            <a:r>
              <a:rPr lang="en-IN" sz="1000" b="1" dirty="0">
                <a:effectLst>
                  <a:outerShdw blurRad="38100" dist="38100" dir="2700000" algn="tl">
                    <a:srgbClr val="000000">
                      <a:alpha val="43137"/>
                    </a:srgbClr>
                  </a:outerShdw>
                </a:effectLst>
                <a:latin typeface="Calibri"/>
                <a:ea typeface="+mn-lt"/>
                <a:cs typeface="+mn-lt"/>
              </a:rPr>
              <a:t>:</a:t>
            </a:r>
            <a:endParaRPr lang="en-IN" sz="10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US" sz="1000" dirty="0" smtClean="0"/>
              <a:t>Detection of </a:t>
            </a:r>
            <a:r>
              <a:rPr lang="en-US" sz="1000" dirty="0" err="1" smtClean="0"/>
              <a:t>Keyloggers</a:t>
            </a:r>
            <a:r>
              <a:rPr lang="en-US" sz="1000" dirty="0" smtClean="0"/>
              <a:t> is difficult because they run in hidden mode. Detection of Software </a:t>
            </a:r>
            <a:r>
              <a:rPr lang="en-US" sz="1000" dirty="0" err="1" smtClean="0"/>
              <a:t>Keyloggers</a:t>
            </a:r>
            <a:r>
              <a:rPr lang="en-US" sz="1000" dirty="0" smtClean="0"/>
              <a:t> is done using various technique namely Anti-Hook techniques, </a:t>
            </a:r>
            <a:r>
              <a:rPr lang="en-US" sz="1000" dirty="0" err="1" smtClean="0"/>
              <a:t>HoneyID</a:t>
            </a:r>
            <a:r>
              <a:rPr lang="en-US" sz="1000" dirty="0" smtClean="0"/>
              <a:t>: Spyware detection, </a:t>
            </a:r>
            <a:r>
              <a:rPr lang="en-US" sz="1000" dirty="0" err="1" smtClean="0"/>
              <a:t>bot</a:t>
            </a:r>
            <a:r>
              <a:rPr lang="en-US" sz="1000" dirty="0" smtClean="0"/>
              <a:t> detection, safe access to password protected accounts and </a:t>
            </a:r>
            <a:r>
              <a:rPr lang="en-US" sz="1000" dirty="0" err="1" smtClean="0"/>
              <a:t>dendritic</a:t>
            </a:r>
            <a:r>
              <a:rPr lang="en-US" sz="1000" dirty="0" smtClean="0"/>
              <a:t> cell algorithm</a:t>
            </a:r>
          </a:p>
          <a:p>
            <a:pPr marL="629920" lvl="1" indent="-305435">
              <a:buFont typeface="Wingdings" panose="05000000000000000000" pitchFamily="2" charset="2"/>
              <a:buChar char="Ø"/>
            </a:pPr>
            <a:endParaRPr lang="en-US" sz="1000" dirty="0" smtClean="0">
              <a:ea typeface="+mn-lt"/>
              <a:cs typeface="+mn-lt"/>
            </a:endParaRPr>
          </a:p>
          <a:p>
            <a:r>
              <a:rPr lang="en-IN" sz="1000" dirty="0" smtClean="0">
                <a:ea typeface="+mn-lt"/>
                <a:cs typeface="+mn-lt"/>
              </a:rPr>
              <a:t>Result:</a:t>
            </a:r>
            <a:r>
              <a:rPr lang="en-US" sz="1000" dirty="0" smtClean="0"/>
              <a:t> </a:t>
            </a:r>
            <a:r>
              <a:rPr lang="en-US" sz="1000" dirty="0" err="1" smtClean="0"/>
              <a:t>Keyloggers</a:t>
            </a:r>
            <a:r>
              <a:rPr lang="en-US" sz="1000" dirty="0" smtClean="0"/>
              <a:t> are a potent threat to both individuals and enterprises, with the potential to cause significant harm if left undetected. Understanding the nature of </a:t>
            </a:r>
            <a:r>
              <a:rPr lang="en-US" sz="1000" dirty="0" err="1" smtClean="0"/>
              <a:t>keyloggers</a:t>
            </a:r>
            <a:r>
              <a:rPr lang="en-US" sz="1000" dirty="0" smtClean="0"/>
              <a:t>, their methods of infiltration, and the dangers they pose is crucial for maintaining a secure digital environment.</a:t>
            </a:r>
          </a:p>
          <a:p>
            <a:pPr>
              <a:buNone/>
            </a:pPr>
            <a:endParaRPr lang="en-US" dirty="0" smtClean="0">
              <a:hlinkClick r:id="rId4"/>
            </a:endParaRPr>
          </a:p>
          <a:p>
            <a:pPr>
              <a:buNone/>
            </a:pPr>
            <a:endParaRPr lang="en-US" dirty="0" smtClean="0"/>
          </a:p>
          <a:p>
            <a:pPr marL="629920" lvl="1" indent="-305435">
              <a:buFont typeface="Wingdings" panose="05000000000000000000" pitchFamily="2" charset="2"/>
              <a:buChar char="Ø"/>
            </a:pPr>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55983"/>
            <a:ext cx="11029616" cy="795129"/>
          </a:xfrm>
        </p:spPr>
        <p:txBody>
          <a:bodyPr>
            <a:normAutofit/>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System  Approach</a:t>
            </a:r>
            <a:endParaRPr lang="en-US" sz="4400" dirty="0">
              <a:solidFill>
                <a:schemeClr val="accent1"/>
              </a:solidFill>
              <a:effectLst>
                <a:outerShdw blurRad="38100" dist="38100" dir="2700000" algn="tl">
                  <a:srgbClr val="000000">
                    <a:alpha val="43137"/>
                  </a:srgbClr>
                </a:outerShdw>
              </a:effectLst>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sz="1800" dirty="0" smtClean="0"/>
              <a:t>Operating system: Windows 98/Me/NT/2000/XP/Vista/7/8.</a:t>
            </a:r>
          </a:p>
          <a:p>
            <a:r>
              <a:rPr lang="en-US" sz="1800" dirty="0" smtClean="0"/>
              <a:t>Pentium II processor or higher.</a:t>
            </a:r>
          </a:p>
          <a:p>
            <a:r>
              <a:rPr lang="en-US" sz="1800" dirty="0" smtClean="0"/>
              <a:t>512 MB RAM.</a:t>
            </a:r>
            <a:endParaRPr lang="en-US" sz="1800"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Algorithm &amp; Deployment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a:buFont typeface="Wingdings" panose="05000000000000000000" pitchFamily="2" charset="2"/>
              <a:buChar char="§"/>
            </a:pPr>
            <a:r>
              <a:rPr lang="en-IN" sz="1400" dirty="0">
                <a:effectLst>
                  <a:outerShdw blurRad="38100" dist="38100" dir="2700000" algn="tl">
                    <a:srgbClr val="000000">
                      <a:alpha val="43137"/>
                    </a:srgbClr>
                  </a:outerShdw>
                </a:effectLst>
                <a:ea typeface="+mn-lt"/>
                <a:cs typeface="+mn-lt"/>
              </a:rPr>
              <a:t>In the Algorithm section, describe the machine learning algorithm chosen for predicting bike counts. Here's an example structure for this section:</a:t>
            </a:r>
            <a:endParaRPr lang="en-IN" sz="1400" dirty="0">
              <a:effectLst>
                <a:outerShdw blurRad="38100" dist="38100" dir="2700000" algn="tl">
                  <a:srgbClr val="000000">
                    <a:alpha val="43137"/>
                  </a:srgbClr>
                </a:outerShdw>
              </a:effectLst>
            </a:endParaRPr>
          </a:p>
          <a:p>
            <a:pPr>
              <a:buFont typeface="Wingdings" panose="05000000000000000000" pitchFamily="2" charset="2"/>
              <a:buChar char="q"/>
            </a:pPr>
            <a:r>
              <a:rPr lang="en-IN" sz="1600" b="1" dirty="0">
                <a:effectLst>
                  <a:outerShdw blurRad="38100" dist="38100" dir="2700000" algn="tl">
                    <a:srgbClr val="000000">
                      <a:alpha val="43137"/>
                    </a:srgbClr>
                  </a:outerShdw>
                </a:effectLst>
                <a:ea typeface="+mn-lt"/>
                <a:cs typeface="+mn-lt"/>
              </a:rPr>
              <a:t>Algorithm Selection:</a:t>
            </a:r>
            <a:endParaRPr lang="en-IN" sz="1600" dirty="0">
              <a:effectLst>
                <a:outerShdw blurRad="38100" dist="38100" dir="2700000" algn="tl">
                  <a:srgbClr val="000000">
                    <a:alpha val="43137"/>
                  </a:srgbClr>
                </a:outerShdw>
              </a:effectLst>
            </a:endParaRPr>
          </a:p>
          <a:p>
            <a:r>
              <a:rPr lang="en-US" sz="1000" dirty="0" err="1" smtClean="0"/>
              <a:t>Keyloggers</a:t>
            </a:r>
            <a:r>
              <a:rPr lang="en-US" sz="1000" dirty="0" smtClean="0"/>
              <a:t> are a potent threat to both individuals and enterprises, with the potential to cause significant harm if left undetected. Understanding the nature of </a:t>
            </a:r>
            <a:r>
              <a:rPr lang="en-US" sz="1000" dirty="0" err="1" smtClean="0"/>
              <a:t>keyloggers</a:t>
            </a:r>
            <a:r>
              <a:rPr lang="en-US" sz="1000" dirty="0" smtClean="0"/>
              <a:t>, their methods of infiltration, and the dangers they pose is crucial for maintaining a secure digital environment.</a:t>
            </a:r>
          </a:p>
          <a:p>
            <a:pPr>
              <a:buFont typeface="Wingdings" panose="05000000000000000000" pitchFamily="2" charset="2"/>
              <a:buChar char="q"/>
            </a:pPr>
            <a:r>
              <a:rPr lang="en-IN" sz="1400" b="1" dirty="0" smtClean="0">
                <a:effectLst>
                  <a:outerShdw blurRad="38100" dist="38100" dir="2700000" algn="tl">
                    <a:srgbClr val="000000">
                      <a:alpha val="43137"/>
                    </a:srgbClr>
                  </a:outerShdw>
                </a:effectLst>
                <a:ea typeface="+mn-lt"/>
                <a:cs typeface="+mn-lt"/>
              </a:rPr>
              <a:t>Data </a:t>
            </a:r>
            <a:r>
              <a:rPr lang="en-IN" sz="1400" b="1" dirty="0">
                <a:effectLst>
                  <a:outerShdw blurRad="38100" dist="38100" dir="2700000" algn="tl">
                    <a:srgbClr val="000000">
                      <a:alpha val="43137"/>
                    </a:srgbClr>
                  </a:outerShdw>
                </a:effectLst>
                <a:ea typeface="+mn-lt"/>
                <a:cs typeface="+mn-lt"/>
              </a:rPr>
              <a:t>Input:</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US" dirty="0" smtClean="0"/>
              <a:t>API </a:t>
            </a:r>
            <a:r>
              <a:rPr lang="en-US" dirty="0" err="1" smtClean="0"/>
              <a:t>keyloggers</a:t>
            </a:r>
            <a:r>
              <a:rPr lang="en-US" dirty="0" smtClean="0"/>
              <a:t> quietly intercept keyboard APIs, logging each keystroke in a system file. “Form grabbing”-based </a:t>
            </a:r>
            <a:r>
              <a:rPr lang="en-US" dirty="0" err="1" smtClean="0"/>
              <a:t>keyloggers</a:t>
            </a:r>
            <a:r>
              <a:rPr lang="en-US" dirty="0" smtClean="0"/>
              <a:t> eavesdrop all text entered into website forms once you send it to the server. Data is recorded locally before it is transmitted online to the web server.</a:t>
            </a:r>
          </a:p>
          <a:p>
            <a:pPr marL="629920" lvl="1" indent="-305435">
              <a:buFont typeface="Wingdings" panose="05000000000000000000" pitchFamily="2" charset="2"/>
              <a:buChar char="Ø"/>
            </a:pPr>
            <a:r>
              <a:rPr lang="en-IN" sz="1400" b="1" dirty="0" smtClean="0">
                <a:effectLst>
                  <a:outerShdw blurRad="38100" dist="38100" dir="2700000" algn="tl">
                    <a:srgbClr val="000000">
                      <a:alpha val="43137"/>
                    </a:srgbClr>
                  </a:outerShdw>
                </a:effectLst>
                <a:ea typeface="+mn-lt"/>
                <a:cs typeface="+mn-lt"/>
              </a:rPr>
              <a:t>Training </a:t>
            </a:r>
            <a:r>
              <a:rPr lang="en-IN" sz="1400" b="1" dirty="0">
                <a:effectLst>
                  <a:outerShdw blurRad="38100" dist="38100" dir="2700000" algn="tl">
                    <a:srgbClr val="000000">
                      <a:alpha val="43137"/>
                    </a:srgbClr>
                  </a:outerShdw>
                </a:effectLst>
                <a:ea typeface="+mn-lt"/>
                <a:cs typeface="+mn-lt"/>
              </a:rPr>
              <a:t>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Explain how the algorithm is trained using historical data. Highlight any specific considerations or techniques employed, such as cross-validation or hyperparameter tuning.</a:t>
            </a:r>
            <a:endParaRPr lang="en-IN" dirty="0"/>
          </a:p>
          <a:p>
            <a:pPr>
              <a:buFont typeface="Wingdings" panose="05000000000000000000" pitchFamily="2" charset="2"/>
              <a:buChar char="q"/>
            </a:pPr>
            <a:r>
              <a:rPr lang="en-IN" sz="1400" b="1" dirty="0">
                <a:effectLst>
                  <a:outerShdw blurRad="38100" dist="38100" dir="2700000" algn="tl">
                    <a:srgbClr val="000000">
                      <a:alpha val="43137"/>
                    </a:srgbClr>
                  </a:outerShdw>
                </a:effectLst>
                <a:ea typeface="+mn-lt"/>
                <a:cs typeface="+mn-lt"/>
              </a:rPr>
              <a:t>Prediction 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96327"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Result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2400" dirty="0" err="1" smtClean="0"/>
              <a:t>Keyloggers</a:t>
            </a:r>
            <a:r>
              <a:rPr lang="en-US" sz="2400" dirty="0" smtClean="0"/>
              <a:t> are a potent threat to both individuals and enterprises, with the potential to cause significant harm if left undetected. Understanding the nature of </a:t>
            </a:r>
            <a:r>
              <a:rPr lang="en-US" sz="2400" dirty="0" err="1" smtClean="0"/>
              <a:t>keyloggers</a:t>
            </a:r>
            <a:r>
              <a:rPr lang="en-US" sz="2400" dirty="0" smtClean="0"/>
              <a:t>, their methods of infiltration, and the dangers they pose is crucial for maintaining a secure digital environment</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939660" y="1301750"/>
            <a:ext cx="8312679" cy="4673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Conclusion</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API </a:t>
            </a:r>
            <a:r>
              <a:rPr lang="en-US" sz="2000" dirty="0" err="1" smtClean="0"/>
              <a:t>keyloggers</a:t>
            </a:r>
            <a:r>
              <a:rPr lang="en-US" sz="2000" dirty="0" smtClean="0"/>
              <a:t> quietly intercept keyboard APIs, logging each keystroke in a system file. “Form grabbing”-based </a:t>
            </a:r>
            <a:r>
              <a:rPr lang="en-US" sz="2000" dirty="0" err="1" smtClean="0"/>
              <a:t>keyloggers</a:t>
            </a:r>
            <a:r>
              <a:rPr lang="en-US" sz="2000" dirty="0" smtClean="0"/>
              <a:t>. </a:t>
            </a:r>
            <a:r>
              <a:rPr lang="en-US" sz="2000" dirty="0" err="1" smtClean="0"/>
              <a:t>Keyloggers</a:t>
            </a:r>
            <a:r>
              <a:rPr lang="en-US" sz="2000" dirty="0" smtClean="0"/>
              <a:t> are a potent threat to both individuals and enterprises, with the potential to cause significant harm if left undetected. Understanding the nature of </a:t>
            </a:r>
            <a:r>
              <a:rPr lang="en-US" sz="2000" dirty="0" err="1" smtClean="0"/>
              <a:t>keyloggers</a:t>
            </a:r>
            <a:r>
              <a:rPr lang="en-US" sz="2000" dirty="0" smtClean="0"/>
              <a:t>, their methods of infiltration, and the dangers they pose is crucial for maintaining a secure digital environment.</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459</Words>
  <Application>Microsoft Office PowerPoint</Application>
  <PresentationFormat>Custom</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in security</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suganthiii</cp:lastModifiedBy>
  <cp:revision>34</cp:revision>
  <dcterms:created xsi:type="dcterms:W3CDTF">2021-05-26T16:50:10Z</dcterms:created>
  <dcterms:modified xsi:type="dcterms:W3CDTF">2024-04-05T15:51:38Z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