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95b5066f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95b5066f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95b5066f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95b5066f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b5066f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b5066f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95b5066f_5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195b5066f_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195b5066f_5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195b5066f_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95b5066f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95b5066f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95b5066f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95b5066f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95b5066f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195b5066f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195b5066f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195b5066f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b5066f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b5066f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95b5066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95b5066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195b5066f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195b5066f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195b5066f_6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195b5066f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95b5066f_5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95b5066f_5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95b5066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95b5066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b5066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b5066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95b5066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95b5066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95b5066f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95b5066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95b5066f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95b5066f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195b5066f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195b5066f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95b5066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95b5066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CSC8113 Group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694925"/>
            <a:ext cx="7688100" cy="22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Alexandros, Rantos-Charisopoulos  A.Rantos-Charisopoulos2@newcastle.ac.uk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Christos,Grigoriadis  C.Grigoriadis@newcastle.ac.uk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Yuchen,Guo  Y.Guo32@newcastle.ac.uk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Zhiniu,Wu  Z.Wu26@newcastle.ac.uk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Shiwei,Mo  S.Mo2@newcastle.ac.uk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Ziqi,Cui  Z.Cui7@newcastle.ac.uk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57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by step protocol explanation</a:t>
            </a:r>
            <a:r>
              <a:rPr lang="en"/>
              <a:t>: Step 1 and 2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1925325"/>
            <a:ext cx="7719000" cy="4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is requesting to upload a file with a file ID.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86266" l="0" r="0" t="0"/>
          <a:stretch/>
        </p:blipFill>
        <p:spPr>
          <a:xfrm>
            <a:off x="2894913" y="1279700"/>
            <a:ext cx="3357774" cy="4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 b="60789" l="0" r="0" t="17965"/>
          <a:stretch/>
        </p:blipFill>
        <p:spPr>
          <a:xfrm>
            <a:off x="2894925" y="1732200"/>
            <a:ext cx="4024050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6281000" y="1279700"/>
            <a:ext cx="2654400" cy="82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protocol step and user Id is sent </a:t>
            </a:r>
            <a:r>
              <a:rPr lang="en"/>
              <a:t>in </a:t>
            </a:r>
            <a:r>
              <a:rPr lang="en" u="sng"/>
              <a:t>each</a:t>
            </a:r>
            <a:r>
              <a:rPr lang="en"/>
              <a:t> message transmission!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b="41395" l="0" r="0" t="37358"/>
          <a:stretch/>
        </p:blipFill>
        <p:spPr>
          <a:xfrm>
            <a:off x="2867425" y="3446577"/>
            <a:ext cx="4024050" cy="1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72530" l="0" r="0" t="13732"/>
          <a:stretch/>
        </p:blipFill>
        <p:spPr>
          <a:xfrm>
            <a:off x="2867425" y="3032575"/>
            <a:ext cx="3357749" cy="4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53450" y="3693525"/>
            <a:ext cx="7637100" cy="8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TTP (after receiving protocol step 1), responds with protocol step 2, generating key ID (or sends an already existing key for the current user), a nonce and sending back the file ID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57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by step protocol explanation: Step 3 and v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29450" y="1925325"/>
            <a:ext cx="7719000" cy="59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A received protocol step 2, A uploads the file on TTP’s S3 Bucket and sends the file path on S3, the file ID, the nonce that was previously generated and the Sig</a:t>
            </a:r>
            <a:r>
              <a:rPr baseline="-25000" lang="en"/>
              <a:t>A </a:t>
            </a:r>
            <a:r>
              <a:rPr lang="en"/>
              <a:t>of the doc (or file).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57127" l="0" r="0" t="29135"/>
          <a:stretch/>
        </p:blipFill>
        <p:spPr>
          <a:xfrm>
            <a:off x="2894925" y="1279575"/>
            <a:ext cx="3357749" cy="41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0" l="0" r="0" t="56032"/>
          <a:stretch/>
        </p:blipFill>
        <p:spPr>
          <a:xfrm>
            <a:off x="2894925" y="1605575"/>
            <a:ext cx="4024050" cy="3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753450" y="3693525"/>
            <a:ext cx="7637100" cy="8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TTP (after receiving protocol step 3), responds with protocol step v, sending back the file ID and a boolean called verified, that is True, if and only if, nonce and signature are verified. Upon verification the file is successfully uploaded.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5">
            <a:alphaModFix/>
          </a:blip>
          <a:srcRect b="87064" l="0" r="0" t="0"/>
          <a:stretch/>
        </p:blipFill>
        <p:spPr>
          <a:xfrm>
            <a:off x="2894925" y="3601076"/>
            <a:ext cx="4991051" cy="1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29450" y="57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by step protocol explanation: Step 4 and 5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729450" y="1925325"/>
            <a:ext cx="7719000" cy="59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 sends to TTP protocol step 4, with the file ID of the file that B wants to download.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43029" l="0" r="0" t="41805"/>
          <a:stretch/>
        </p:blipFill>
        <p:spPr>
          <a:xfrm>
            <a:off x="2893125" y="1191500"/>
            <a:ext cx="3357749" cy="4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48963" l="0" r="0" t="35943"/>
          <a:stretch/>
        </p:blipFill>
        <p:spPr>
          <a:xfrm>
            <a:off x="2893125" y="3547575"/>
            <a:ext cx="4991051" cy="1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61732" l="0" r="0" t="23173"/>
          <a:stretch/>
        </p:blipFill>
        <p:spPr>
          <a:xfrm>
            <a:off x="2893125" y="1648549"/>
            <a:ext cx="4991051" cy="1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31132" l="0" r="0" t="55747"/>
          <a:stretch/>
        </p:blipFill>
        <p:spPr>
          <a:xfrm>
            <a:off x="2893125" y="3100675"/>
            <a:ext cx="3357749" cy="3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753450" y="3693525"/>
            <a:ext cx="7637100" cy="8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TTP (after receiving protocol step 4), responds with protocol step 5, generating key ID (or sends an already existing key for the current user), a nonce and sending back the file ID as well as the signature generated from the uploader (or entity A) of the specified file.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729450" y="570525"/>
            <a:ext cx="805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by step protocol explanation: Step 6, 7 and 8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729450" y="1925325"/>
            <a:ext cx="7719000" cy="598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</a:t>
            </a:r>
            <a:r>
              <a:rPr lang="en"/>
              <a:t>B receives from TTP protocol step 5, B returns the previously generated nonce and a Sig</a:t>
            </a:r>
            <a:r>
              <a:rPr baseline="-25000" lang="en"/>
              <a:t>B</a:t>
            </a:r>
            <a:r>
              <a:rPr lang="en"/>
              <a:t> , signing the NRO of the specified document.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16754" l="0" r="0" t="69271"/>
          <a:stretch/>
        </p:blipFill>
        <p:spPr>
          <a:xfrm>
            <a:off x="2893125" y="1227400"/>
            <a:ext cx="3357749" cy="42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0" l="0" r="0" t="72547"/>
          <a:stretch/>
        </p:blipFill>
        <p:spPr>
          <a:xfrm>
            <a:off x="2893125" y="3547574"/>
            <a:ext cx="4991051" cy="3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 b="35322" l="0" r="0" t="49584"/>
          <a:stretch/>
        </p:blipFill>
        <p:spPr>
          <a:xfrm>
            <a:off x="2893125" y="1648550"/>
            <a:ext cx="4991051" cy="1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82240"/>
          <a:stretch/>
        </p:blipFill>
        <p:spPr>
          <a:xfrm>
            <a:off x="2893125" y="3012375"/>
            <a:ext cx="3357749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811350" y="3875450"/>
            <a:ext cx="7637100" cy="111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TTP (after receiving protocol step 6), responds with protocol step 7 and 8.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7 sends the file ID of the specified document, the user ID of the downloader (or entity B) and the NRR to the uploader (or entity A).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8 sends the NRO of the specified document and the actual file path on S3 to download.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729450" y="570525"/>
            <a:ext cx="805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P</a:t>
            </a:r>
            <a:r>
              <a:rPr lang="en"/>
              <a:t>rotocol extensions: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712500" y="1358825"/>
            <a:ext cx="7719000" cy="90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extension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SSE encryption for AWS SQS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Restricted access of AWS services only to </a:t>
            </a:r>
            <a:r>
              <a:rPr lang="en"/>
              <a:t>specific</a:t>
            </a:r>
            <a:r>
              <a:rPr lang="en"/>
              <a:t> security groups &amp;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761650" y="2571750"/>
            <a:ext cx="7719000" cy="1342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Abort protocol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can request an abort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Abort is successful only when B has not obtained NRO &amp; doc and A has not obtained NRR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Fairness guaranteed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7650" y="56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</a:t>
            </a:r>
            <a:r>
              <a:rPr lang="en"/>
              <a:t>1/5</a:t>
            </a:r>
            <a:r>
              <a:rPr lang="en"/>
              <a:t>): </a:t>
            </a:r>
            <a:r>
              <a:rPr b="0" lang="en"/>
              <a:t>Upload a file</a:t>
            </a:r>
            <a:endParaRPr b="0"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6576000" y="1350850"/>
            <a:ext cx="23379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registered user can request to upload a file through this page. The </a:t>
            </a:r>
            <a:r>
              <a:rPr i="1" lang="en"/>
              <a:t>upload </a:t>
            </a:r>
            <a:r>
              <a:rPr lang="en"/>
              <a:t>button fires the protocol and sends a message to TTP Queue in order to get a verification for the particular upload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78875"/>
            <a:ext cx="6271200" cy="322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727650" y="56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(2/5): </a:t>
            </a:r>
            <a:r>
              <a:rPr b="0" lang="en"/>
              <a:t>Uploaded files</a:t>
            </a:r>
            <a:endParaRPr b="0"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6445800" y="1350850"/>
            <a:ext cx="24681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status of each requested uploaded file</a:t>
            </a:r>
            <a:r>
              <a:rPr lang="en"/>
              <a:t> </a:t>
            </a:r>
            <a:r>
              <a:rPr lang="en"/>
              <a:t>is shown here for the currently logged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Uploading </a:t>
            </a:r>
            <a:r>
              <a:rPr lang="en"/>
              <a:t>means that TTP has not verified the file yet, while </a:t>
            </a:r>
            <a:r>
              <a:rPr b="1" i="1" lang="en"/>
              <a:t>uploaded </a:t>
            </a:r>
            <a:r>
              <a:rPr lang="en"/>
              <a:t>means that the file is uploaded and the NRO is verified and saved on TTP.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an option to request an abort for any file. If </a:t>
            </a:r>
            <a:r>
              <a:rPr lang="en"/>
              <a:t>successful</a:t>
            </a:r>
            <a:r>
              <a:rPr lang="en"/>
              <a:t>, the Status will change to </a:t>
            </a:r>
            <a:r>
              <a:rPr b="1" i="1" lang="en"/>
              <a:t>aborted</a:t>
            </a:r>
            <a:r>
              <a:rPr lang="en"/>
              <a:t>.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84775"/>
            <a:ext cx="6141000" cy="316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727650" y="56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(3/5): </a:t>
            </a:r>
            <a:r>
              <a:rPr b="0" lang="en"/>
              <a:t>Download a file</a:t>
            </a:r>
            <a:endParaRPr b="0"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6576000" y="1350850"/>
            <a:ext cx="23379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page a logged in user can request a specific file to download.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download operation sends a request message into TTP Queue for the corresponding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77200"/>
            <a:ext cx="6271200" cy="324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727650" y="56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(4/5): </a:t>
            </a:r>
            <a:r>
              <a:rPr b="0" lang="en"/>
              <a:t>Downloaded files</a:t>
            </a:r>
            <a:endParaRPr b="0"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6520775" y="1195325"/>
            <a:ext cx="23877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all the downloaded files from each registered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Downloaded </a:t>
            </a:r>
            <a:r>
              <a:rPr lang="en"/>
              <a:t>stands for a verified download request and the user has received the NRO and the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69150"/>
            <a:ext cx="6215976" cy="320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727650" y="56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(5/5): </a:t>
            </a:r>
            <a:r>
              <a:rPr b="0" lang="en"/>
              <a:t>Receipts</a:t>
            </a:r>
            <a:endParaRPr b="0"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6576000" y="1350850"/>
            <a:ext cx="23379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every verified download that was performed by each user.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recipient has received an NRR and each uploader of each file has received the corresponding NRO.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82100"/>
            <a:ext cx="6271200" cy="323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7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351525"/>
            <a:ext cx="7688700" cy="100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and develop a Trusted Third Party (TTP) fair exchange service (system),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Amazon Web Services (AWS),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 protocol steps of the depicted protocol below: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050" y="2605625"/>
            <a:ext cx="5059201" cy="15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86350" y="2508650"/>
            <a:ext cx="3308700" cy="21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 document to the store (Step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Request an identified object(Step 2 - returning the signature)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 document (Steps 3 and 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a receipt associated with the document (Step 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Guarantee Fairness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727650" y="56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Schema: TTP/TDS</a:t>
            </a:r>
            <a:endParaRPr b="0"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4226225" y="1350850"/>
            <a:ext cx="46872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table to store each users cmkId.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uploads and downloads into two tables. The requests that are pending (</a:t>
            </a:r>
            <a:r>
              <a:rPr b="1" i="1" lang="en"/>
              <a:t>ongoing</a:t>
            </a:r>
            <a:r>
              <a:rPr lang="en"/>
              <a:t>) and the verified ones (</a:t>
            </a:r>
            <a:r>
              <a:rPr b="1" i="1" lang="en"/>
              <a:t>completed</a:t>
            </a:r>
            <a:r>
              <a:rPr lang="en"/>
              <a:t>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pending requests when verified, the corresponding row from ongoing table gets </a:t>
            </a:r>
            <a:r>
              <a:rPr lang="en"/>
              <a:t>transferred</a:t>
            </a:r>
            <a:r>
              <a:rPr lang="en"/>
              <a:t> to the completed one.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Foreign Keys &amp; relationships to establish data integrity.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Download only files from CompletedUploads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Uploader/Downloader must exist as a user in system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Cascade update/deletion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easier record retrieval;                                                  </a:t>
            </a:r>
            <a:r>
              <a:rPr lang="en"/>
              <a:t>downloadId = downloaderId + “_” + fileId.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&amp; Scalable database design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0" y="1350850"/>
            <a:ext cx="4197874" cy="32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727650" y="56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Schema: Client</a:t>
            </a:r>
            <a:endParaRPr b="0"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4226225" y="1350850"/>
            <a:ext cx="46872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Accounts_receipt</a:t>
            </a:r>
            <a:r>
              <a:rPr lang="en"/>
              <a:t> depicts each receipt given.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Accounts_downloadfile</a:t>
            </a:r>
            <a:r>
              <a:rPr lang="en"/>
              <a:t> shows all the downloaded files and </a:t>
            </a:r>
            <a:r>
              <a:rPr i="1" lang="en"/>
              <a:t>Accounts_uploadfile </a:t>
            </a:r>
            <a:r>
              <a:rPr lang="en"/>
              <a:t>all the uploaded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Accounts_uploadfile status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0 == fail upload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== uploaded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== uploading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== abort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Accounts_</a:t>
            </a:r>
            <a:r>
              <a:rPr i="1" lang="en"/>
              <a:t>download</a:t>
            </a:r>
            <a:r>
              <a:rPr i="1" lang="en" sz="1300"/>
              <a:t>file status</a:t>
            </a:r>
            <a:r>
              <a:rPr lang="en" sz="1300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 == downloaded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== downloading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of Foreign Keys &amp; relationships to establish data integrity.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5" y="1425450"/>
            <a:ext cx="4268700" cy="314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729450" y="57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: Pros and Cons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727650" y="1789600"/>
            <a:ext cx="3844200" cy="328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Simple Queue Service (SQS) simple, user-friendly interface and SSE encryption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Key Management Service (KMS) simplistic and secure, sign and verification methods and key storage.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Simple Storage Service (S3) guarantees scalability and accepts any file type rather than document files only.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Relational Database Service (RDS) secure, auto-scalable, persistent storage.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Framework pre-built authentication system &amp; security middleware.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4"/>
          <p:cNvSpPr txBox="1"/>
          <p:nvPr>
            <p:ph type="title"/>
          </p:nvPr>
        </p:nvSpPr>
        <p:spPr>
          <a:xfrm>
            <a:off x="729450" y="1254400"/>
            <a:ext cx="3844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4573650" y="1789600"/>
            <a:ext cx="3844200" cy="281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Expensive system design for high-demand/high-traffic applications; multiple AWS pile up the cost.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Relatively costly SQS Service (50 cents per million requests in FIFO queues) in comparison to a free REST API, handling HTTP requests.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SQS requires polling; system might be idle when message needs to be processed.</a:t>
            </a:r>
            <a:endParaRPr/>
          </a:p>
        </p:txBody>
      </p:sp>
      <p:sp>
        <p:nvSpPr>
          <p:cNvPr id="263" name="Google Shape;263;p34"/>
          <p:cNvSpPr txBox="1"/>
          <p:nvPr>
            <p:ph type="title"/>
          </p:nvPr>
        </p:nvSpPr>
        <p:spPr>
          <a:xfrm>
            <a:off x="4575450" y="1254400"/>
            <a:ext cx="3844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7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Project’s Protocol Implementation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351525"/>
            <a:ext cx="7688700" cy="100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is split into 8 different steps. Last two steps are performed transactionally to ensure fairness. Each step will be explained thoroughly after the illustration of the design approach.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825" y="2634475"/>
            <a:ext cx="4486176" cy="17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278313" y="2220475"/>
            <a:ext cx="1663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System Structure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00" y="2007125"/>
            <a:ext cx="3357774" cy="30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57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Technologies Used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1351525"/>
            <a:ext cx="7688700" cy="324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Web Services: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Simple Queue Service (SQS) for message transmission between Client and TTP(or TDS)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Key Management Service (KMS) for sign and verification of messages on both sides.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Simple Storage Service (S3) for document manipulation on both sides.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Relational Database Service (RDS) for database manipulation on TTP side.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Elastic Cloud Service (EC2) to run the system online.</a:t>
            </a:r>
            <a:endParaRPr b="1" i="1"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Programming Languages and Framework: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is our main programming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Django Web framework is used in our Client side (Sender and Receiver)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HTML, CSS and javascript for Front-end design and implementation of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Postgresql &amp; mySQL for databases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570525"/>
            <a:ext cx="841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Message Transmission 1/3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7650" y="1148250"/>
            <a:ext cx="7688700" cy="238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Decided to use AWS SQS (Simple Queue Services for each part of the design (sender, received and TTP).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split the project as Client Side (Alice and Bob) and Server Side (TTP), note that a Client can upload or download a document.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Queues are implemented for sender, receiver and TTP respectively.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entity listens to its own message queue, and each message is sent to the corresponding queue rather than broadcasted to all queues.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entity is using polling to receive new messages.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Queue structure is FIFO (First-In-First-Out) and messages are securely transmitted through SSE encryption, thus messages cannot be tampered and if intercepted no  information can be gained.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775" y="3577150"/>
            <a:ext cx="5059201" cy="156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0" y="3468600"/>
            <a:ext cx="3720900" cy="167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Referencing the depicted graph on the right, an Arrow (which is a message transmission)  from Alice or Bob to TTP is sent to TTP Queue. Arrows from TTP to Alice, are messages sent to A Queue (or sender queue). Lastly, Arrows from TTP to Bob are messages sent to B Queue (or receiver queue).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979625" y="2513225"/>
            <a:ext cx="35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570525"/>
            <a:ext cx="841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Message Transmission 2/3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7650" y="1185075"/>
            <a:ext cx="7688700" cy="66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Queue’s messages we use a generic </a:t>
            </a:r>
            <a:r>
              <a:rPr i="1" lang="en"/>
              <a:t>json</a:t>
            </a:r>
            <a:r>
              <a:rPr lang="en"/>
              <a:t> structure for every transmission throughout the protocol: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979625" y="2513225"/>
            <a:ext cx="35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913" y="1494672"/>
            <a:ext cx="5536174" cy="11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7650" y="2643100"/>
            <a:ext cx="7688700" cy="53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Message</a:t>
            </a:r>
            <a:r>
              <a:rPr lang="en"/>
              <a:t> dictionary content varies, depending on the protocol step. More specifically, the content of the dictionary per protocol step is: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850" y="3147150"/>
            <a:ext cx="4024050" cy="72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0850" y="3874351"/>
            <a:ext cx="4991038" cy="11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570525"/>
            <a:ext cx="8414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Message Transmission 3/3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7650" y="1185075"/>
            <a:ext cx="3393600" cy="32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Clarification of </a:t>
            </a:r>
            <a:r>
              <a:rPr i="1" lang="en"/>
              <a:t>message </a:t>
            </a:r>
            <a:r>
              <a:rPr lang="en"/>
              <a:t>dictionary variables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979625" y="2513225"/>
            <a:ext cx="35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5249200" y="1185075"/>
            <a:ext cx="3830700" cy="403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FileId -&gt; Unique identifier of the file to be uploaded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CmkId</a:t>
            </a:r>
            <a:r>
              <a:rPr baseline="-25000" lang="en"/>
              <a:t>X</a:t>
            </a:r>
            <a:r>
              <a:rPr lang="en"/>
              <a:t> -&gt; Key ID assigned to user 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FilePath -&gt; File path of the file in S3 Bucket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Nonce -&gt; Random number generated for security purposes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Signature</a:t>
            </a:r>
            <a:r>
              <a:rPr baseline="-25000" lang="en"/>
              <a:t>X</a:t>
            </a:r>
            <a:r>
              <a:rPr lang="en"/>
              <a:t>(M)-&gt; Signature generated by user X, by signing message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NRO -&gt; Non-Repudiation evidence of Origin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NRR -&gt; Non-Repudiation evidence of Receipt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DownloaderId -&gt; ID of user that requested the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0" y="1509075"/>
            <a:ext cx="4024050" cy="72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50" y="2236276"/>
            <a:ext cx="4991038" cy="11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57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Document Manipulation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7650" y="1203700"/>
            <a:ext cx="7688700" cy="18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</a:t>
            </a:r>
            <a:r>
              <a:rPr lang="en"/>
              <a:t>AWS S3 (Simple Storage Service) for document upload and download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(via Django framework and Front-end) can upload a document to TTP’s S3 storage and after successful verification, the document is considered “verified”.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also download a “verified” document, only after a successful verification scenario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Verifications and Signatures will be discussed thoroughly in the next slide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S3 gives us the privilege to upload files in general (such as images, .txt files) and not only documents.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147" y="2840651"/>
            <a:ext cx="6207301" cy="16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57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Design: Sign and Verify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7650" y="1148250"/>
            <a:ext cx="7688700" cy="2141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</a:t>
            </a:r>
            <a:r>
              <a:rPr lang="en"/>
              <a:t>se of AWS KMS (Key Management Service) in both Client and TTP side.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TTP is generating a key-pair (using elliptic curve cryptography scheme ECC_NIST_P256 to further reduce key size) for every user in our system, once they request to either upload a file or request to download one.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key ID is sent over the Queues to let Alice or Bob sign (either Sig</a:t>
            </a:r>
            <a:r>
              <a:rPr baseline="-25000" lang="en"/>
              <a:t>A</a:t>
            </a:r>
            <a:r>
              <a:rPr lang="en"/>
              <a:t> or Sig</a:t>
            </a:r>
            <a:r>
              <a:rPr baseline="-25000" lang="en"/>
              <a:t>B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TTP will receive from its Queue signatures signed by users and can verify them using their key ID.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guarantee correct signature, for the appropriate message, TTP is re-creating the hash of the uploaded file in Step 1 of the graph below and performs verification. The same approach is used for verification in Step 3 of graph, by inputting as Sig</a:t>
            </a:r>
            <a:r>
              <a:rPr baseline="-25000" lang="en"/>
              <a:t>B</a:t>
            </a:r>
            <a:r>
              <a:rPr lang="en"/>
              <a:t>’s message, the appropriate NRO.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200" y="3290100"/>
            <a:ext cx="5059201" cy="15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