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8105" y="1929117"/>
            <a:ext cx="15424489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24610" y="1243565"/>
            <a:ext cx="8698230" cy="82308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9220"/>
              </a:lnSpc>
              <a:spcBef>
                <a:spcPts val="265"/>
              </a:spcBef>
            </a:pPr>
            <a:r>
              <a:rPr sz="7700" b="1" spc="265" dirty="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r>
              <a:rPr sz="77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114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77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315" dirty="0">
                <a:solidFill>
                  <a:srgbClr val="FFFFFF"/>
                </a:solidFill>
                <a:latin typeface="Times New Roman"/>
                <a:cs typeface="Times New Roman"/>
              </a:rPr>
              <a:t>Real- </a:t>
            </a:r>
            <a:r>
              <a:rPr sz="7700" b="1" spc="300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77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Chat </a:t>
            </a:r>
            <a:r>
              <a:rPr sz="7700" b="1" spc="180" dirty="0">
                <a:solidFill>
                  <a:srgbClr val="FFFFFF"/>
                </a:solidFill>
                <a:latin typeface="Times New Roman"/>
                <a:cs typeface="Times New Roman"/>
              </a:rPr>
              <a:t>Application:</a:t>
            </a:r>
            <a:r>
              <a:rPr sz="77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-495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7700" b="1" spc="290" dirty="0">
                <a:solidFill>
                  <a:srgbClr val="FFFFFF"/>
                </a:solidFill>
                <a:latin typeface="Times New Roman"/>
                <a:cs typeface="Times New Roman"/>
              </a:rPr>
              <a:t>Comprehensive </a:t>
            </a:r>
            <a:r>
              <a:rPr sz="7700" b="1" spc="204" dirty="0">
                <a:solidFill>
                  <a:srgbClr val="FFFFFF"/>
                </a:solidFill>
                <a:latin typeface="Times New Roman"/>
                <a:cs typeface="Times New Roman"/>
              </a:rPr>
              <a:t>Guide</a:t>
            </a:r>
            <a:r>
              <a:rPr sz="7700" b="1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31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77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145" dirty="0">
                <a:solidFill>
                  <a:srgbClr val="FFFFFF"/>
                </a:solidFill>
                <a:latin typeface="Times New Roman"/>
                <a:cs typeface="Times New Roman"/>
              </a:rPr>
              <a:t>React, </a:t>
            </a:r>
            <a:r>
              <a:rPr sz="7700" b="1" spc="7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77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ode</a:t>
            </a:r>
            <a:r>
              <a:rPr sz="7700" b="1" spc="83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7700" b="1" spc="22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sz="7700" b="1" spc="22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7700" b="1" spc="229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77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MongoDB, </a:t>
            </a:r>
            <a:r>
              <a:rPr sz="7700" b="1" spc="27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77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00" b="1" spc="280" dirty="0">
                <a:solidFill>
                  <a:srgbClr val="FFFFFF"/>
                </a:solidFill>
                <a:latin typeface="Times New Roman"/>
                <a:cs typeface="Times New Roman"/>
              </a:rPr>
              <a:t>Socket.io</a:t>
            </a:r>
            <a:endParaRPr sz="77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0"/>
            <a:ext cx="5122075" cy="80009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5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8" y="1126109"/>
            <a:ext cx="8648700" cy="17526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3177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1825"/>
              </a:spcBef>
            </a:pPr>
            <a:r>
              <a:rPr sz="4350" spc="16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435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50" spc="16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43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50" spc="180" dirty="0">
                <a:solidFill>
                  <a:srgbClr val="FFFFFF"/>
                </a:solidFill>
                <a:latin typeface="Times New Roman"/>
                <a:cs typeface="Times New Roman"/>
              </a:rPr>
              <a:t>Real-</a:t>
            </a:r>
            <a:r>
              <a:rPr sz="4350" spc="165" dirty="0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sz="43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350" spc="45" dirty="0">
                <a:solidFill>
                  <a:srgbClr val="FFFFFF"/>
                </a:solidFill>
                <a:latin typeface="Times New Roman"/>
                <a:cs typeface="Times New Roman"/>
              </a:rPr>
              <a:t>Chat</a:t>
            </a:r>
            <a:endParaRPr sz="4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3622" y="3909263"/>
            <a:ext cx="873506" cy="235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17088" y="3896829"/>
            <a:ext cx="1132459" cy="308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51555" y="3896829"/>
            <a:ext cx="4018089" cy="3072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20364" y="4348175"/>
            <a:ext cx="1578686" cy="2956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59285" y="4334979"/>
            <a:ext cx="1401191" cy="2481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77997" y="3377920"/>
            <a:ext cx="760920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this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presentation,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explore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build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933671" y="3816070"/>
            <a:ext cx="920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232382" y="5220804"/>
            <a:ext cx="1649603" cy="3072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52656" y="5658954"/>
            <a:ext cx="1266520" cy="2477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39748" y="3755111"/>
            <a:ext cx="7454265" cy="9017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427855" algn="l"/>
                <a:tab pos="6292215" algn="l"/>
              </a:tabLst>
            </a:pPr>
            <a:r>
              <a:rPr sz="2450" spc="-50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5" dirty="0">
                <a:latin typeface="Verdana"/>
                <a:cs typeface="Verdana"/>
              </a:rPr>
              <a:t>using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863089">
              <a:lnSpc>
                <a:spcPct val="100000"/>
              </a:lnSpc>
              <a:spcBef>
                <a:spcPts val="509"/>
              </a:spcBef>
              <a:tabLst>
                <a:tab pos="4121785" algn="l"/>
              </a:tabLst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guide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cover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12223" y="4640936"/>
            <a:ext cx="6941184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 marR="5080" indent="-64769">
              <a:lnSpc>
                <a:spcPct val="117300"/>
              </a:lnSpc>
              <a:spcBef>
                <a:spcPts val="95"/>
              </a:spcBef>
              <a:tabLst>
                <a:tab pos="6252210" algn="l"/>
              </a:tabLst>
            </a:pP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essential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components,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architecture,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90" dirty="0">
                <a:latin typeface="Verdana"/>
                <a:cs typeface="Verdana"/>
              </a:rPr>
              <a:t>coding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practices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create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3089275">
              <a:lnSpc>
                <a:spcPct val="100000"/>
              </a:lnSpc>
              <a:spcBef>
                <a:spcPts val="509"/>
              </a:spcBef>
            </a:pPr>
            <a:r>
              <a:rPr sz="2450" spc="50" dirty="0">
                <a:latin typeface="Verdana"/>
                <a:cs typeface="Verdana"/>
              </a:rPr>
              <a:t>chat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solution.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3683" rIns="0" bIns="0" rtlCol="0">
            <a:spAutoFit/>
          </a:bodyPr>
          <a:lstStyle/>
          <a:p>
            <a:pPr marL="9636760">
              <a:lnSpc>
                <a:spcPct val="100000"/>
              </a:lnSpc>
              <a:spcBef>
                <a:spcPts val="125"/>
              </a:spcBef>
            </a:pPr>
            <a:r>
              <a:rPr sz="3450" spc="13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345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105" dirty="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sz="34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450" spc="85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7989" y="3596995"/>
            <a:ext cx="2699664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25166" y="3609428"/>
            <a:ext cx="873506" cy="2353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26390" y="3976382"/>
            <a:ext cx="1351661" cy="2494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68906" y="4358995"/>
            <a:ext cx="1132459" cy="30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04825" y="4739995"/>
            <a:ext cx="1320673" cy="24778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62258" y="3135224"/>
            <a:ext cx="47002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0" dirty="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chat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r>
              <a:rPr sz="24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utilizes</a:t>
            </a:r>
            <a:r>
              <a:rPr sz="24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20013" y="5134190"/>
            <a:ext cx="1578737" cy="2956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598618" y="5501995"/>
            <a:ext cx="1437551" cy="24778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62195" y="3516223"/>
            <a:ext cx="1889125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powerful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handles</a:t>
            </a:r>
            <a:r>
              <a:rPr sz="24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88332" y="5882995"/>
            <a:ext cx="1401216" cy="2481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915645" y="5882995"/>
            <a:ext cx="1404112" cy="24778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383512" y="3516223"/>
            <a:ext cx="195008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61925" algn="ctr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providing</a:t>
            </a:r>
            <a:r>
              <a:rPr sz="24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89323" y="6273520"/>
            <a:ext cx="2500058" cy="24778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1062258" y="4278223"/>
            <a:ext cx="370141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5" dirty="0">
                <a:solidFill>
                  <a:srgbClr val="FFFFFF"/>
                </a:solidFill>
                <a:latin typeface="Verdana"/>
                <a:cs typeface="Verdana"/>
              </a:rPr>
              <a:t>dynamic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interface.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62195" y="4659223"/>
            <a:ext cx="2652395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>
              <a:lnSpc>
                <a:spcPct val="102000"/>
              </a:lnSpc>
              <a:spcBef>
                <a:spcPts val="65"/>
              </a:spcBef>
            </a:pPr>
            <a:r>
              <a:rPr sz="2450" spc="-55" dirty="0">
                <a:solidFill>
                  <a:srgbClr val="FFFFFF"/>
                </a:solidFill>
                <a:latin typeface="Verdana"/>
                <a:cs typeface="Verdana"/>
              </a:rPr>
              <a:t>serves</a:t>
            </a:r>
            <a:r>
              <a:rPr sz="24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450" spc="-50" dirty="0">
                <a:solidFill>
                  <a:srgbClr val="FFFFFF"/>
                </a:solidFill>
                <a:latin typeface="Verdana"/>
                <a:cs typeface="Verdana"/>
              </a:rPr>
              <a:t>server-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side</a:t>
            </a:r>
            <a:r>
              <a:rPr sz="245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logic.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30959" y="4659223"/>
            <a:ext cx="205549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3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8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endParaRPr sz="2450">
              <a:latin typeface="Verdana"/>
              <a:cs typeface="Verdana"/>
            </a:endParaRPr>
          </a:p>
          <a:p>
            <a:pPr marL="953769">
              <a:lnSpc>
                <a:spcPct val="100000"/>
              </a:lnSpc>
              <a:spcBef>
                <a:spcPts val="60"/>
              </a:spcBef>
            </a:pPr>
            <a:r>
              <a:rPr sz="245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4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2169" y="5421223"/>
            <a:ext cx="5255260" cy="1555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510665" marR="5080" indent="-1498600">
              <a:lnSpc>
                <a:spcPct val="102000"/>
              </a:lnSpc>
              <a:spcBef>
                <a:spcPts val="65"/>
              </a:spcBef>
              <a:tabLst>
                <a:tab pos="2056764" algn="l"/>
              </a:tabLst>
            </a:pPr>
            <a:r>
              <a:rPr sz="24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450" dirty="0">
                <a:solidFill>
                  <a:srgbClr val="FFFFFF"/>
                </a:solidFill>
                <a:latin typeface="Verdana"/>
                <a:cs typeface="Verdana"/>
              </a:rPr>
              <a:t>		management,</a:t>
            </a:r>
            <a:r>
              <a:rPr sz="2450" spc="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40" dirty="0">
                <a:solidFill>
                  <a:srgbClr val="FFFFFF"/>
                </a:solidFill>
                <a:latin typeface="Verdana"/>
                <a:cs typeface="Verdana"/>
              </a:rPr>
              <a:t>while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enables</a:t>
            </a:r>
            <a:endParaRPr sz="2450">
              <a:latin typeface="Verdana"/>
              <a:cs typeface="Verdana"/>
            </a:endParaRPr>
          </a:p>
          <a:p>
            <a:pPr marL="2625725">
              <a:lnSpc>
                <a:spcPct val="100000"/>
              </a:lnSpc>
              <a:spcBef>
                <a:spcPts val="135"/>
              </a:spcBef>
            </a:pPr>
            <a:r>
              <a:rPr sz="2450" spc="65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24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clients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450" spc="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Verdana"/>
                <a:cs typeface="Verdana"/>
              </a:rPr>
              <a:t>server.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3999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7547" y="1419873"/>
            <a:ext cx="3271520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98120" marR="5080" indent="-186055">
              <a:lnSpc>
                <a:spcPct val="101299"/>
              </a:lnSpc>
              <a:spcBef>
                <a:spcPts val="60"/>
              </a:spcBef>
            </a:pPr>
            <a:r>
              <a:rPr sz="3950" spc="135" dirty="0">
                <a:latin typeface="Times New Roman"/>
                <a:cs typeface="Times New Roman"/>
              </a:rPr>
              <a:t>Setting</a:t>
            </a:r>
            <a:r>
              <a:rPr sz="3950" spc="-6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Up</a:t>
            </a:r>
            <a:r>
              <a:rPr sz="3950" spc="-105" dirty="0">
                <a:latin typeface="Times New Roman"/>
                <a:cs typeface="Times New Roman"/>
              </a:rPr>
              <a:t> </a:t>
            </a:r>
            <a:r>
              <a:rPr sz="3950" spc="150" dirty="0">
                <a:latin typeface="Times New Roman"/>
                <a:cs typeface="Times New Roman"/>
              </a:rPr>
              <a:t>the </a:t>
            </a:r>
            <a:r>
              <a:rPr sz="3950" spc="130" dirty="0">
                <a:latin typeface="Times New Roman"/>
                <a:cs typeface="Times New Roman"/>
              </a:rPr>
              <a:t>Environment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7839" y="3826357"/>
            <a:ext cx="2039734" cy="2477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303" y="4274032"/>
            <a:ext cx="1132357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66664" y="3388207"/>
            <a:ext cx="2104161" cy="307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7868" y="4286465"/>
            <a:ext cx="873544" cy="2353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96969" y="4725377"/>
            <a:ext cx="1578686" cy="2956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35742" y="5150332"/>
            <a:ext cx="1401203" cy="24818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10064" y="2808326"/>
            <a:ext cx="5668645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6580" marR="5080" indent="-564515">
              <a:lnSpc>
                <a:spcPct val="117300"/>
              </a:lnSpc>
              <a:spcBef>
                <a:spcPts val="95"/>
              </a:spcBef>
            </a:pPr>
            <a:r>
              <a:rPr sz="2450" spc="-100" dirty="0">
                <a:latin typeface="Verdana"/>
                <a:cs typeface="Verdana"/>
              </a:rPr>
              <a:t>To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start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building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our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application,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we </a:t>
            </a:r>
            <a:r>
              <a:rPr sz="2450" spc="75" dirty="0">
                <a:latin typeface="Verdana"/>
                <a:cs typeface="Verdana"/>
              </a:rPr>
              <a:t>need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set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120" dirty="0">
                <a:latin typeface="Verdana"/>
                <a:cs typeface="Verdana"/>
              </a:rPr>
              <a:t>up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our</a:t>
            </a:r>
            <a:endParaRPr sz="2450">
              <a:latin typeface="Verdana"/>
              <a:cs typeface="Verdana"/>
            </a:endParaRPr>
          </a:p>
          <a:p>
            <a:pPr marL="1942464">
              <a:lnSpc>
                <a:spcPct val="100000"/>
              </a:lnSpc>
              <a:spcBef>
                <a:spcPts val="509"/>
              </a:spcBef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includes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installing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2827" y="4132300"/>
            <a:ext cx="2889885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79730">
              <a:lnSpc>
                <a:spcPct val="117300"/>
              </a:lnSpc>
              <a:spcBef>
                <a:spcPts val="95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creating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new </a:t>
            </a:r>
            <a:r>
              <a:rPr sz="2450" dirty="0">
                <a:latin typeface="Verdana"/>
                <a:cs typeface="Verdana"/>
              </a:rPr>
              <a:t>setting</a:t>
            </a:r>
            <a:r>
              <a:rPr sz="2450" spc="3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up</a:t>
            </a:r>
            <a:endParaRPr sz="245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  <a:spcBef>
                <a:spcPts val="509"/>
              </a:spcBef>
            </a:pPr>
            <a:r>
              <a:rPr sz="2450" spc="40" dirty="0">
                <a:latin typeface="Verdana"/>
                <a:cs typeface="Verdana"/>
              </a:rPr>
              <a:t>conﬁgure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7235" y="4132300"/>
            <a:ext cx="2011680" cy="13398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605"/>
              </a:spcBef>
            </a:pPr>
            <a:r>
              <a:rPr sz="2450" spc="-40" dirty="0">
                <a:latin typeface="Verdana"/>
                <a:cs typeface="Verdana"/>
              </a:rPr>
              <a:t>app,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53340" marR="5080" indent="-41275">
              <a:lnSpc>
                <a:spcPct val="117300"/>
              </a:lnSpc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also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real-</a:t>
            </a:r>
            <a:r>
              <a:rPr sz="2450" spc="45" dirty="0">
                <a:latin typeface="Verdana"/>
                <a:cs typeface="Verdana"/>
              </a:rPr>
              <a:t>time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3725" y="5446750"/>
            <a:ext cx="4545330" cy="134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3709" marR="5080" indent="-461645" algn="r">
              <a:lnSpc>
                <a:spcPct val="117300"/>
              </a:lnSpc>
              <a:spcBef>
                <a:spcPts val="95"/>
              </a:spcBef>
            </a:pPr>
            <a:r>
              <a:rPr sz="2450" spc="45" dirty="0">
                <a:latin typeface="Verdana"/>
                <a:cs typeface="Verdana"/>
              </a:rPr>
              <a:t>communication,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ensuring</a:t>
            </a:r>
            <a:r>
              <a:rPr sz="2450" spc="-2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all </a:t>
            </a:r>
            <a:r>
              <a:rPr sz="2450" spc="75" dirty="0">
                <a:latin typeface="Verdana"/>
                <a:cs typeface="Verdana"/>
              </a:rPr>
              <a:t>components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are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30" dirty="0">
                <a:latin typeface="Verdana"/>
                <a:cs typeface="Verdana"/>
              </a:rPr>
              <a:t>ready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spc="-10" dirty="0">
                <a:latin typeface="Verdana"/>
                <a:cs typeface="Verdana"/>
              </a:rPr>
              <a:t>development.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44000" y="1"/>
            <a:ext cx="9143847" cy="102868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9144000" cy="10287000"/>
            <a:chOff x="9144000" y="-1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-1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400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44000" y="10287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2" y="1142997"/>
              <a:ext cx="6496049" cy="79629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Building</a:t>
            </a:r>
            <a:r>
              <a:rPr spc="90" dirty="0"/>
              <a:t> </a:t>
            </a:r>
            <a:r>
              <a:rPr dirty="0"/>
              <a:t>the</a:t>
            </a:r>
            <a:r>
              <a:rPr spc="155" dirty="0"/>
              <a:t> </a:t>
            </a:r>
            <a:r>
              <a:rPr spc="-10" dirty="0"/>
              <a:t>Frontend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5307" y="3767620"/>
            <a:ext cx="873531" cy="2353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2844" y="4193337"/>
            <a:ext cx="2177834" cy="2478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7162" y="4641012"/>
            <a:ext cx="2326005" cy="30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0285" y="4641012"/>
            <a:ext cx="1340142" cy="24780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16480" y="3315436"/>
            <a:ext cx="1351762" cy="24940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98922" y="5145773"/>
            <a:ext cx="870800" cy="2406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52295" y="5110861"/>
            <a:ext cx="3044583" cy="27710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33309" y="3175317"/>
            <a:ext cx="1706880" cy="9017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spc="-25" dirty="0">
                <a:latin typeface="Verdana"/>
                <a:cs typeface="Verdana"/>
              </a:rPr>
              <a:t>The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50" dirty="0">
                <a:latin typeface="Verdana"/>
                <a:cs typeface="Verdana"/>
              </a:rPr>
              <a:t>built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using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5943" y="3175317"/>
            <a:ext cx="3895725" cy="9017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dirty="0">
                <a:latin typeface="Verdana"/>
                <a:cs typeface="Verdana"/>
              </a:rPr>
              <a:t>of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our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chat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application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is</a:t>
            </a:r>
            <a:endParaRPr sz="2450">
              <a:latin typeface="Verdana"/>
              <a:cs typeface="Verdana"/>
            </a:endParaRPr>
          </a:p>
          <a:p>
            <a:pPr marL="557530">
              <a:lnSpc>
                <a:spcPct val="100000"/>
              </a:lnSpc>
              <a:spcBef>
                <a:spcPts val="509"/>
              </a:spcBef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create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3309" y="4042092"/>
            <a:ext cx="3138170" cy="9207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50" spc="75" dirty="0">
                <a:latin typeface="Verdana"/>
                <a:cs typeface="Verdana"/>
              </a:rPr>
              <a:t>components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marL="2364740">
              <a:lnSpc>
                <a:spcPct val="100000"/>
              </a:lnSpc>
              <a:spcBef>
                <a:spcPts val="585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1566" y="4998402"/>
            <a:ext cx="63690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50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437" y="4042092"/>
            <a:ext cx="1477645" cy="13589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680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Utilizing</a:t>
            </a:r>
            <a:endParaRPr sz="2450">
              <a:latin typeface="Verdana"/>
              <a:cs typeface="Verdana"/>
            </a:endParaRPr>
          </a:p>
          <a:p>
            <a:pPr marL="172085">
              <a:lnSpc>
                <a:spcPct val="100000"/>
              </a:lnSpc>
              <a:spcBef>
                <a:spcPts val="509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we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33309" y="5375592"/>
            <a:ext cx="5653405" cy="1339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450" dirty="0">
                <a:latin typeface="Verdana"/>
                <a:cs typeface="Verdana"/>
              </a:rPr>
              <a:t>ensure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smooth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interactions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55" dirty="0">
                <a:latin typeface="Verdana"/>
                <a:cs typeface="Verdana"/>
              </a:rPr>
              <a:t>dynamic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updates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users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send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</a:t>
            </a:r>
            <a:r>
              <a:rPr sz="2450" spc="-20" dirty="0">
                <a:latin typeface="Verdana"/>
                <a:cs typeface="Verdana"/>
              </a:rPr>
              <a:t>receive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messages.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0"/>
                  </a:moveTo>
                  <a:lnTo>
                    <a:pt x="0" y="0"/>
                  </a:lnTo>
                  <a:lnTo>
                    <a:pt x="0" y="10286997"/>
                  </a:lnTo>
                  <a:lnTo>
                    <a:pt x="9143999" y="10286997"/>
                  </a:lnTo>
                  <a:lnTo>
                    <a:pt x="9143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8" y="1142997"/>
              <a:ext cx="6467474" cy="8001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2" y="1484668"/>
            <a:ext cx="5901690" cy="1240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z="3950" dirty="0"/>
              <a:t>Implementing</a:t>
            </a:r>
            <a:r>
              <a:rPr sz="3950" spc="175" dirty="0"/>
              <a:t> </a:t>
            </a:r>
            <a:r>
              <a:rPr sz="3950" spc="95" dirty="0"/>
              <a:t>Real-</a:t>
            </a:r>
            <a:r>
              <a:rPr sz="3950" spc="-20" dirty="0"/>
              <a:t>Time </a:t>
            </a:r>
            <a:r>
              <a:rPr sz="3950" spc="-10" dirty="0"/>
              <a:t>Features</a:t>
            </a:r>
            <a:endParaRPr sz="39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97398" y="2869311"/>
            <a:ext cx="4001452" cy="24778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37617" y="3250311"/>
            <a:ext cx="1401216" cy="2481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42364" y="4393311"/>
            <a:ext cx="1795399" cy="2481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53141" y="2788552"/>
            <a:ext cx="5795645" cy="3069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61660" algn="l"/>
              </a:tabLst>
            </a:pPr>
            <a:r>
              <a:rPr sz="2450" spc="-100" dirty="0">
                <a:latin typeface="Verdana"/>
                <a:cs typeface="Verdana"/>
              </a:rPr>
              <a:t>To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enable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2000"/>
              </a:lnSpc>
              <a:tabLst>
                <a:tab pos="3569335" algn="l"/>
              </a:tabLst>
            </a:pP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integrate</a:t>
            </a:r>
            <a:r>
              <a:rPr sz="2450" dirty="0">
                <a:latin typeface="Verdana"/>
                <a:cs typeface="Verdana"/>
              </a:rPr>
              <a:t>	into</a:t>
            </a:r>
            <a:r>
              <a:rPr sz="2450" spc="-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our </a:t>
            </a:r>
            <a:r>
              <a:rPr sz="2450" dirty="0">
                <a:latin typeface="Verdana"/>
                <a:cs typeface="Verdana"/>
              </a:rPr>
              <a:t>application.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allows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users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send </a:t>
            </a:r>
            <a:r>
              <a:rPr sz="2450" spc="75" dirty="0">
                <a:latin typeface="Verdana"/>
                <a:cs typeface="Verdana"/>
              </a:rPr>
              <a:t>and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receive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messages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instantly.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75" dirty="0">
                <a:latin typeface="Verdana"/>
                <a:cs typeface="Verdana"/>
              </a:rPr>
              <a:t>We </a:t>
            </a:r>
            <a:r>
              <a:rPr sz="2450" dirty="0">
                <a:latin typeface="Verdana"/>
                <a:cs typeface="Verdana"/>
              </a:rPr>
              <a:t>will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cover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set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up</a:t>
            </a:r>
            <a:r>
              <a:rPr sz="2450" spc="6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connections,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manage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events,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 handle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user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notiﬁcations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 </a:t>
            </a:r>
            <a:r>
              <a:rPr sz="2450" spc="-10" dirty="0">
                <a:latin typeface="Verdana"/>
                <a:cs typeface="Verdana"/>
              </a:rPr>
              <a:t>seamless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chat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experience.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2013" y="5134305"/>
              <a:ext cx="873544" cy="2353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55566" y="5121871"/>
              <a:ext cx="1132370" cy="308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94911" y="5883871"/>
              <a:ext cx="1854441" cy="308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0008" y="5121871"/>
              <a:ext cx="4018127" cy="3072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69724" y="5135080"/>
              <a:ext cx="1578711" cy="2955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9156" y="5502871"/>
              <a:ext cx="1401203" cy="2481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84597" y="5883871"/>
              <a:ext cx="3052572" cy="24780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7857" y="5882272"/>
              <a:ext cx="1711921" cy="3104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25170" y="2406592"/>
            <a:ext cx="13428344" cy="1338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600" spc="135" dirty="0"/>
              <a:t>Conclusion</a:t>
            </a:r>
            <a:r>
              <a:rPr sz="8600" spc="-10" dirty="0"/>
              <a:t> </a:t>
            </a:r>
            <a:r>
              <a:rPr sz="8600" dirty="0"/>
              <a:t>and</a:t>
            </a:r>
            <a:r>
              <a:rPr sz="8600" spc="-5" dirty="0"/>
              <a:t> </a:t>
            </a:r>
            <a:r>
              <a:rPr sz="8600" dirty="0"/>
              <a:t>Next</a:t>
            </a:r>
            <a:r>
              <a:rPr sz="8600" spc="-60" dirty="0"/>
              <a:t> </a:t>
            </a:r>
            <a:r>
              <a:rPr sz="8600" spc="-10" dirty="0"/>
              <a:t>Steps</a:t>
            </a:r>
            <a:endParaRPr sz="8600"/>
          </a:p>
        </p:txBody>
      </p:sp>
      <p:sp>
        <p:nvSpPr>
          <p:cNvPr id="13" name="object 13"/>
          <p:cNvSpPr txBox="1"/>
          <p:nvPr/>
        </p:nvSpPr>
        <p:spPr>
          <a:xfrm>
            <a:off x="4369422" y="4660112"/>
            <a:ext cx="9539605" cy="19265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25"/>
              </a:spcBef>
            </a:pPr>
            <a:r>
              <a:rPr sz="2450" spc="-85" dirty="0">
                <a:latin typeface="Verdana"/>
                <a:cs typeface="Verdana"/>
              </a:rPr>
              <a:t>In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conclusion,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have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covered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the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essential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steps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build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endParaRPr sz="2450">
              <a:latin typeface="Verdana"/>
              <a:cs typeface="Verdana"/>
            </a:endParaRPr>
          </a:p>
          <a:p>
            <a:pPr marL="12700" marR="5080" indent="4324350">
              <a:lnSpc>
                <a:spcPct val="102000"/>
              </a:lnSpc>
              <a:tabLst>
                <a:tab pos="2122170" algn="l"/>
                <a:tab pos="3734435" algn="l"/>
                <a:tab pos="5619115" algn="l"/>
                <a:tab pos="6200775" algn="l"/>
                <a:tab pos="7515225" algn="l"/>
                <a:tab pos="8314055" algn="l"/>
                <a:tab pos="9283065" algn="l"/>
              </a:tabLst>
            </a:pPr>
            <a:r>
              <a:rPr sz="2450" spc="55" dirty="0">
                <a:latin typeface="Verdana"/>
                <a:cs typeface="Verdana"/>
              </a:rPr>
              <a:t>using</a:t>
            </a:r>
            <a:r>
              <a:rPr sz="2450" dirty="0">
                <a:latin typeface="Verdana"/>
                <a:cs typeface="Verdana"/>
              </a:rPr>
              <a:t>		</a:t>
            </a:r>
            <a:r>
              <a:rPr sz="2450" spc="-415" dirty="0">
                <a:latin typeface="Verdana"/>
                <a:cs typeface="Verdana"/>
              </a:rPr>
              <a:t>,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415" dirty="0">
                <a:latin typeface="Verdana"/>
                <a:cs typeface="Verdana"/>
              </a:rPr>
              <a:t>,</a:t>
            </a:r>
            <a:r>
              <a:rPr sz="2450" dirty="0">
                <a:latin typeface="Verdana"/>
                <a:cs typeface="Verdana"/>
              </a:rPr>
              <a:t>		</a:t>
            </a:r>
            <a:r>
              <a:rPr sz="2450" spc="-415" dirty="0">
                <a:latin typeface="Verdana"/>
                <a:cs typeface="Verdana"/>
              </a:rPr>
              <a:t>, </a:t>
            </a: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With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this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foundation,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you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expand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features </a:t>
            </a:r>
            <a:r>
              <a:rPr sz="2450" spc="-20" dirty="0">
                <a:latin typeface="Verdana"/>
                <a:cs typeface="Verdana"/>
              </a:rPr>
              <a:t>like</a:t>
            </a:r>
            <a:r>
              <a:rPr sz="2450" dirty="0">
                <a:latin typeface="Verdana"/>
                <a:cs typeface="Verdana"/>
              </a:rPr>
              <a:t>		</a:t>
            </a:r>
            <a:r>
              <a:rPr sz="2450" spc="-415" dirty="0">
                <a:latin typeface="Verdana"/>
                <a:cs typeface="Verdana"/>
              </a:rPr>
              <a:t>,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and</a:t>
            </a:r>
            <a:r>
              <a:rPr sz="2450" dirty="0">
                <a:latin typeface="Verdana"/>
                <a:cs typeface="Verdana"/>
              </a:rPr>
              <a:t>		</a:t>
            </a: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Start</a:t>
            </a:r>
            <a:endParaRPr sz="2450">
              <a:latin typeface="Verdana"/>
              <a:cs typeface="Verdana"/>
            </a:endParaRPr>
          </a:p>
          <a:p>
            <a:pPr marL="1497965">
              <a:lnSpc>
                <a:spcPct val="100000"/>
              </a:lnSpc>
              <a:spcBef>
                <a:spcPts val="60"/>
              </a:spcBef>
            </a:pPr>
            <a:r>
              <a:rPr sz="2450" spc="80" dirty="0">
                <a:latin typeface="Verdana"/>
                <a:cs typeface="Verdana"/>
              </a:rPr>
              <a:t>building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your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own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chat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application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today!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858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>
              <a:latin typeface="+mj-l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05159" y="2530868"/>
            <a:ext cx="7125970" cy="2305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950" spc="-45" dirty="0">
                <a:solidFill>
                  <a:srgbClr val="FFFFFF"/>
                </a:solidFill>
              </a:rPr>
              <a:t>Thanks!</a:t>
            </a:r>
            <a:endParaRPr sz="14950"/>
          </a:p>
        </p:txBody>
      </p:sp>
      <p:sp>
        <p:nvSpPr>
          <p:cNvPr id="11" name="TextBox 10"/>
          <p:cNvSpPr txBox="1"/>
          <p:nvPr/>
        </p:nvSpPr>
        <p:spPr>
          <a:xfrm>
            <a:off x="1505158" y="5545839"/>
            <a:ext cx="9702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RAGHAV BHANDARI         21100BTCSFBI09655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SOUMYA SONI                  21100BTCSFBI09665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SHRIYA PANDEY              21100BTCSFBI09663 </a:t>
            </a:r>
            <a:br>
              <a:rPr lang="en-IN" sz="3200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</a:rPr>
              <a:t>TANISHKA SAHU              21100BTCSFBI09668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311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Times New Roman</vt:lpstr>
      <vt:lpstr>Verdana</vt:lpstr>
      <vt:lpstr>Office Theme</vt:lpstr>
      <vt:lpstr>PowerPoint Presentation</vt:lpstr>
      <vt:lpstr>Introduction to Real-Time Chat</vt:lpstr>
      <vt:lpstr>Technology Stack Overview</vt:lpstr>
      <vt:lpstr>Setting Up the Environment</vt:lpstr>
      <vt:lpstr>Building the Frontend</vt:lpstr>
      <vt:lpstr>Implementing Real-Time Features</vt:lpstr>
      <vt:lpstr>Conclusion and Next Steps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TaniShka Sahu</cp:lastModifiedBy>
  <cp:revision>2</cp:revision>
  <dcterms:created xsi:type="dcterms:W3CDTF">2024-09-13T12:49:18Z</dcterms:created>
  <dcterms:modified xsi:type="dcterms:W3CDTF">2024-09-15T07:55:09Z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2024-09-13T00:00:00Z</vt:filetime>
  </property>
  <property fmtid="{D5CDD505-2E9C-101B-9397-08002B2CF9AE}" pid="5" name="Producer">
    <vt:lpwstr>GPL Ghostscript 10.02.0</vt:lpwstr>
  </property>
</Properties>
</file>