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8401"/>
    <a:srgbClr val="FFFFFF"/>
    <a:srgbClr val="E42589"/>
    <a:srgbClr val="536BB2"/>
    <a:srgbClr val="42ADC4"/>
    <a:srgbClr val="5E5EA3"/>
    <a:srgbClr val="7B6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4"/>
    <p:restoredTop sz="94737"/>
  </p:normalViewPr>
  <p:slideViewPr>
    <p:cSldViewPr snapToGrid="0" snapToObjects="1">
      <p:cViewPr varScale="1">
        <p:scale>
          <a:sx n="147" d="100"/>
          <a:sy n="147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7D2A-7184-CC4B-BB9B-C75C863B6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8C0E5-776B-CE4B-912F-EC568508F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FAB3D-717F-6C4E-96B9-0C2643AC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77603-3B10-7F45-AD51-D976EDE4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FA56-EC00-2B45-AD26-24CAA87B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578C-DA5A-9D4B-83AC-5E89F97A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B3E2-13E8-0447-B777-684F25783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F2E15-E1AF-D74C-B10C-10D69DD1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E69C2-DDDD-9143-B807-228B5DE4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29289-6E34-8940-A584-FF6DB1BC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8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B0D7A-E0E5-DD4D-B06B-1E9CB26C8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60C9B-B008-C74A-ABB4-74030EE7B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3391D-10A6-D746-89B6-AE003F56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63B95-331B-2B4F-BE6C-091D1D43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C48DA-6D64-4A44-8680-F5F812CE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5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DF25-44C5-3D48-82D7-DD9D8723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313A-ECD7-D243-9D49-86FC7368C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C7547-ACF8-034A-8194-88A784CE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37F4-784D-654A-AE58-7518B500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F76D8-0EF9-F940-A287-CC60AEDD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7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2556-5FE7-5342-A8E6-EC363F36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0DCA-CCC1-394D-832C-F4D67CB67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E5D5-A8D3-1E4A-AFE5-B91035AA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765D6-2592-0A48-A262-CF521CC4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BBC5E-BC88-3C41-A6F3-19087189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8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112A-5ACC-CE43-BBDB-3A9C47FB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EC73-C292-6642-8D5F-FFF9C40B0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EB48A-B6ED-574E-A8E7-B6B714B73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854EE-3824-C342-9183-FCD7DB3D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49503-7FCF-7D43-9881-948B2467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7930F-CD75-8F44-A7BA-66DB2314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8CB7-9B64-DB4D-BE1B-41182186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19453-470F-FB45-A7BE-5AFDE5EFB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E71C0-4596-D242-B0E1-176461032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6FC31-EF39-B141-9325-142E74651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8C8AA-6BE0-ED4D-869B-A5978162D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53504-C1D2-1F48-BE64-49E4D7BB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118F-4F8A-464F-A0A8-AAC838F7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C6A2B-2109-DB4E-9DB5-6759CFEC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4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EBB8-824F-BD46-B982-0540CA4E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CFDD1-2A83-C04D-9332-8A95AD58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E697B-B022-0341-8F0F-D71AB497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D9FF-7BD0-934C-9B4D-62C7DD93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0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E3131-E049-6342-8FBA-82C2E50C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0D6F5-A3ED-5643-8DE3-D3A1EAC0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68F76-B020-D84B-85A4-3A891225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8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44E8-8932-9E43-8D86-3A6AC04D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41FA-1867-2940-9475-1177A650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45124-2608-C240-B69C-D6ECDA955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5A608-1A65-9246-8524-40CCBDAF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80E13-AF5F-FA40-A264-88C8FB4D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C2832-B90C-6749-BDE7-47CA205D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95DB-7D8F-E741-8C7C-E0FFFE75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35793-103C-0540-8565-972C8B762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33FBF-D420-A24D-8786-EA72E0697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02D1A-0A65-0A48-8A4B-5DF784AD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8D74B-1793-6C4B-B188-5B979E26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201DE-A23A-8C46-8D20-0BCC60CC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73665-5289-314A-A01C-604E4E78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F81A5-E0F7-E94B-9FF5-D35B0371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A5434-6AE4-7746-BD3E-6CE432734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495F8-67AC-6A4A-926C-D7643249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9EFB3-BE3E-F34F-B2FD-377BBCF70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5D5DC096-E95A-C748-9675-8ECD68136784}"/>
              </a:ext>
            </a:extLst>
          </p:cNvPr>
          <p:cNvGrpSpPr/>
          <p:nvPr/>
        </p:nvGrpSpPr>
        <p:grpSpPr>
          <a:xfrm>
            <a:off x="1360598" y="709301"/>
            <a:ext cx="6408954" cy="1525899"/>
            <a:chOff x="717131" y="472234"/>
            <a:chExt cx="6408954" cy="15258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6E2E86F-679E-FE4F-86D2-1E803F0724C2}"/>
                </a:ext>
              </a:extLst>
            </p:cNvPr>
            <p:cNvGrpSpPr/>
            <p:nvPr/>
          </p:nvGrpSpPr>
          <p:grpSpPr>
            <a:xfrm>
              <a:off x="717131" y="472234"/>
              <a:ext cx="6408954" cy="1525899"/>
              <a:chOff x="3429367" y="932579"/>
              <a:chExt cx="8150239" cy="191120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EE9F28B-209A-D54C-8761-4A470E6B44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18065"/>
              <a:stretch/>
            </p:blipFill>
            <p:spPr>
              <a:xfrm>
                <a:off x="4963589" y="1215411"/>
                <a:ext cx="2986297" cy="146078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7E866-2826-B24C-A98A-9F6599DD07DA}"/>
                  </a:ext>
                </a:extLst>
              </p:cNvPr>
              <p:cNvSpPr txBox="1"/>
              <p:nvPr/>
            </p:nvSpPr>
            <p:spPr>
              <a:xfrm>
                <a:off x="7527269" y="1224827"/>
                <a:ext cx="4052337" cy="104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Apple Color Emoji" pitchFamily="2" charset="0"/>
                    <a:ea typeface="Apple Color Emoji" pitchFamily="2" charset="0"/>
                    <a:cs typeface="Angsana New" panose="02020603050405020304" pitchFamily="18" charset="-34"/>
                  </a:rPr>
                  <a:t>BCRE Genomics \</a:t>
                </a:r>
              </a:p>
              <a:p>
                <a:pPr algn="ctr"/>
                <a:endParaRPr lang="en-US" sz="2400" b="1" dirty="0">
                  <a:latin typeface="Apple Color Emoji" pitchFamily="2" charset="0"/>
                  <a:ea typeface="Apple Color Emoji" pitchFamily="2" charset="0"/>
                  <a:cs typeface="Angsana New" panose="02020603050405020304" pitchFamily="18" charset="-34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7A46136-CE5C-834B-9EFA-B7E1200A3972}"/>
                  </a:ext>
                </a:extLst>
              </p:cNvPr>
              <p:cNvGrpSpPr/>
              <p:nvPr/>
            </p:nvGrpSpPr>
            <p:grpSpPr>
              <a:xfrm>
                <a:off x="3429367" y="932579"/>
                <a:ext cx="1471818" cy="1911205"/>
                <a:chOff x="3429366" y="932579"/>
                <a:chExt cx="2316631" cy="3058554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BB7E6EFF-E744-764F-B75F-EE7C6D763D8E}"/>
                    </a:ext>
                  </a:extLst>
                </p:cNvPr>
                <p:cNvCxnSpPr/>
                <p:nvPr/>
              </p:nvCxnSpPr>
              <p:spPr>
                <a:xfrm>
                  <a:off x="4113910" y="3093628"/>
                  <a:ext cx="57501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A8563C0-99ED-5F4F-8721-CB793E1CC563}"/>
                    </a:ext>
                  </a:extLst>
                </p:cNvPr>
                <p:cNvCxnSpPr/>
                <p:nvPr/>
              </p:nvCxnSpPr>
              <p:spPr>
                <a:xfrm>
                  <a:off x="3867534" y="3868150"/>
                  <a:ext cx="112054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EDD1A8D-6E57-E549-A461-79B57985DBFF}"/>
                    </a:ext>
                  </a:extLst>
                </p:cNvPr>
                <p:cNvCxnSpPr/>
                <p:nvPr/>
              </p:nvCxnSpPr>
              <p:spPr>
                <a:xfrm>
                  <a:off x="4260517" y="3629194"/>
                  <a:ext cx="57501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7B28E2F-9B09-B84F-99A4-2DDBEBC4C2F7}"/>
                    </a:ext>
                  </a:extLst>
                </p:cNvPr>
                <p:cNvCxnSpPr/>
                <p:nvPr/>
              </p:nvCxnSpPr>
              <p:spPr>
                <a:xfrm>
                  <a:off x="4012269" y="2796850"/>
                  <a:ext cx="1018676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991D318B-EBAC-8449-9FB7-2BA933D53A82}"/>
                    </a:ext>
                  </a:extLst>
                </p:cNvPr>
                <p:cNvCxnSpPr/>
                <p:nvPr/>
              </p:nvCxnSpPr>
              <p:spPr>
                <a:xfrm>
                  <a:off x="3911593" y="2443608"/>
                  <a:ext cx="1018676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9BE6E1DE-04F4-9941-911E-6A0A57DB2F01}"/>
                    </a:ext>
                  </a:extLst>
                </p:cNvPr>
                <p:cNvCxnSpPr/>
                <p:nvPr/>
              </p:nvCxnSpPr>
              <p:spPr>
                <a:xfrm>
                  <a:off x="3627568" y="3868151"/>
                  <a:ext cx="19453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28412278-6A23-8A42-81F7-19FD999069F9}"/>
                    </a:ext>
                  </a:extLst>
                </p:cNvPr>
                <p:cNvSpPr/>
                <p:nvPr/>
              </p:nvSpPr>
              <p:spPr>
                <a:xfrm>
                  <a:off x="3724835" y="968188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634D10E-221B-B240-B553-5FFE41B6F18B}"/>
                    </a:ext>
                  </a:extLst>
                </p:cNvPr>
                <p:cNvSpPr/>
                <p:nvPr/>
              </p:nvSpPr>
              <p:spPr>
                <a:xfrm>
                  <a:off x="5100918" y="968187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A0488A2-1765-B84C-A083-CFB2763439EB}"/>
                    </a:ext>
                  </a:extLst>
                </p:cNvPr>
                <p:cNvSpPr/>
                <p:nvPr/>
              </p:nvSpPr>
              <p:spPr>
                <a:xfrm>
                  <a:off x="3719027" y="2304035"/>
                  <a:ext cx="271794" cy="26672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991DEACD-0E48-A54A-A7DE-35ABD7F694A7}"/>
                    </a:ext>
                  </a:extLst>
                </p:cNvPr>
                <p:cNvSpPr/>
                <p:nvPr/>
              </p:nvSpPr>
              <p:spPr>
                <a:xfrm>
                  <a:off x="5015427" y="2309526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35A23F2-FB56-924A-9C35-880DB7C5055B}"/>
                    </a:ext>
                  </a:extLst>
                </p:cNvPr>
                <p:cNvSpPr/>
                <p:nvPr/>
              </p:nvSpPr>
              <p:spPr>
                <a:xfrm>
                  <a:off x="5079738" y="3704764"/>
                  <a:ext cx="244066" cy="28636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EB9FFF5-2892-8747-870F-C0DF64EAF31C}"/>
                    </a:ext>
                  </a:extLst>
                </p:cNvPr>
                <p:cNvSpPr/>
                <p:nvPr/>
              </p:nvSpPr>
              <p:spPr>
                <a:xfrm>
                  <a:off x="3724835" y="3747246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A55D2F6-AABC-114D-9774-45AFB91DEF27}"/>
                    </a:ext>
                  </a:extLst>
                </p:cNvPr>
                <p:cNvSpPr/>
                <p:nvPr/>
              </p:nvSpPr>
              <p:spPr>
                <a:xfrm>
                  <a:off x="3837390" y="133453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FC02887-6536-954D-A49E-E6DF48BAB9E9}"/>
                    </a:ext>
                  </a:extLst>
                </p:cNvPr>
                <p:cNvSpPr/>
                <p:nvPr/>
              </p:nvSpPr>
              <p:spPr>
                <a:xfrm>
                  <a:off x="4058541" y="1636750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3688376-71B4-D147-9943-E1AD27EBD820}"/>
                    </a:ext>
                  </a:extLst>
                </p:cNvPr>
                <p:cNvSpPr/>
                <p:nvPr/>
              </p:nvSpPr>
              <p:spPr>
                <a:xfrm>
                  <a:off x="4424072" y="189371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AC7D82D-515B-324A-800B-F58840B8EE38}"/>
                    </a:ext>
                  </a:extLst>
                </p:cNvPr>
                <p:cNvSpPr/>
                <p:nvPr/>
              </p:nvSpPr>
              <p:spPr>
                <a:xfrm>
                  <a:off x="5011298" y="1324862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84E61C1B-AB52-134C-A3B2-E58ED62D2792}"/>
                    </a:ext>
                  </a:extLst>
                </p:cNvPr>
                <p:cNvSpPr/>
                <p:nvPr/>
              </p:nvSpPr>
              <p:spPr>
                <a:xfrm>
                  <a:off x="4795049" y="1636750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DD1C6B2-2CF1-8A4C-8E44-8AF79CCA134A}"/>
                    </a:ext>
                  </a:extLst>
                </p:cNvPr>
                <p:cNvSpPr/>
                <p:nvPr/>
              </p:nvSpPr>
              <p:spPr>
                <a:xfrm>
                  <a:off x="4097424" y="2121524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41F9FD28-7E2A-5844-ACCF-B348933E88EA}"/>
                    </a:ext>
                  </a:extLst>
                </p:cNvPr>
                <p:cNvSpPr/>
                <p:nvPr/>
              </p:nvSpPr>
              <p:spPr>
                <a:xfrm>
                  <a:off x="4756841" y="2121524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35AF9EB-93E4-664F-9D56-F98494F305C4}"/>
                    </a:ext>
                  </a:extLst>
                </p:cNvPr>
                <p:cNvSpPr/>
                <p:nvPr/>
              </p:nvSpPr>
              <p:spPr>
                <a:xfrm>
                  <a:off x="3837390" y="2751386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677A0838-D57F-7E42-9EAD-972132D64ACF}"/>
                    </a:ext>
                  </a:extLst>
                </p:cNvPr>
                <p:cNvSpPr/>
                <p:nvPr/>
              </p:nvSpPr>
              <p:spPr>
                <a:xfrm>
                  <a:off x="4058541" y="304816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59C6D7B-920F-B845-A01B-2496CFB5F553}"/>
                    </a:ext>
                  </a:extLst>
                </p:cNvPr>
                <p:cNvSpPr/>
                <p:nvPr/>
              </p:nvSpPr>
              <p:spPr>
                <a:xfrm>
                  <a:off x="5011298" y="2751386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5F352FCD-036B-1047-BB72-20F6C01EBFE1}"/>
                    </a:ext>
                  </a:extLst>
                </p:cNvPr>
                <p:cNvSpPr/>
                <p:nvPr/>
              </p:nvSpPr>
              <p:spPr>
                <a:xfrm>
                  <a:off x="4795049" y="304816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2590CDA-4BE2-784B-BC36-BA719F5DEC21}"/>
                    </a:ext>
                  </a:extLst>
                </p:cNvPr>
                <p:cNvSpPr/>
                <p:nvPr/>
              </p:nvSpPr>
              <p:spPr>
                <a:xfrm>
                  <a:off x="4424072" y="3289943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175A38F-E060-E347-98B6-C8305696AC50}"/>
                    </a:ext>
                  </a:extLst>
                </p:cNvPr>
                <p:cNvSpPr/>
                <p:nvPr/>
              </p:nvSpPr>
              <p:spPr>
                <a:xfrm>
                  <a:off x="4097424" y="3586722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B976AB9-3899-F24A-BFCE-8DF548F03FCD}"/>
                    </a:ext>
                  </a:extLst>
                </p:cNvPr>
                <p:cNvSpPr/>
                <p:nvPr/>
              </p:nvSpPr>
              <p:spPr>
                <a:xfrm>
                  <a:off x="4826884" y="3586722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BEBFE72-6B56-324D-81AA-E06D5DA0C4FE}"/>
                    </a:ext>
                  </a:extLst>
                </p:cNvPr>
                <p:cNvSpPr/>
                <p:nvPr/>
              </p:nvSpPr>
              <p:spPr>
                <a:xfrm>
                  <a:off x="5477525" y="932579"/>
                  <a:ext cx="268472" cy="28636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204261E-E6B4-9446-97C1-5021F6D4735E}"/>
                    </a:ext>
                  </a:extLst>
                </p:cNvPr>
                <p:cNvSpPr/>
                <p:nvPr/>
              </p:nvSpPr>
              <p:spPr>
                <a:xfrm>
                  <a:off x="3429366" y="3760574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0DD009F-70B6-274B-85FB-901D458F0630}"/>
                    </a:ext>
                  </a:extLst>
                </p:cNvPr>
                <p:cNvCxnSpPr>
                  <a:stCxn id="15" idx="6"/>
                  <a:endCxn id="34" idx="2"/>
                </p:cNvCxnSpPr>
                <p:nvPr/>
              </p:nvCxnSpPr>
              <p:spPr>
                <a:xfrm>
                  <a:off x="5302624" y="1075764"/>
                  <a:ext cx="17490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5E8BA81-BCD0-3443-B96D-23B7D84AC1F0}"/>
                    </a:ext>
                  </a:extLst>
                </p:cNvPr>
                <p:cNvSpPr/>
                <p:nvPr/>
              </p:nvSpPr>
              <p:spPr>
                <a:xfrm>
                  <a:off x="5121685" y="988772"/>
                  <a:ext cx="180939" cy="170330"/>
                </a:xfrm>
                <a:prstGeom prst="ellipse">
                  <a:avLst/>
                </a:prstGeom>
                <a:solidFill>
                  <a:srgbClr val="E42589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49F3A719-4F7D-764B-BB1B-E1859C9FE129}"/>
                    </a:ext>
                  </a:extLst>
                </p:cNvPr>
                <p:cNvSpPr/>
                <p:nvPr/>
              </p:nvSpPr>
              <p:spPr>
                <a:xfrm>
                  <a:off x="3737026" y="2351780"/>
                  <a:ext cx="243811" cy="211156"/>
                </a:xfrm>
                <a:prstGeom prst="ellipse">
                  <a:avLst/>
                </a:prstGeom>
                <a:solidFill>
                  <a:srgbClr val="E42589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52DE8067-0004-AA4A-9B81-36E078DA7E2A}"/>
                    </a:ext>
                  </a:extLst>
                </p:cNvPr>
                <p:cNvSpPr/>
                <p:nvPr/>
              </p:nvSpPr>
              <p:spPr>
                <a:xfrm>
                  <a:off x="5092010" y="3722929"/>
                  <a:ext cx="218936" cy="226709"/>
                </a:xfrm>
                <a:prstGeom prst="ellipse">
                  <a:avLst/>
                </a:prstGeom>
                <a:solidFill>
                  <a:srgbClr val="E42589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3888DCC4-0E2B-F640-BBB5-69720DE3DDB3}"/>
                    </a:ext>
                  </a:extLst>
                </p:cNvPr>
                <p:cNvSpPr/>
                <p:nvPr/>
              </p:nvSpPr>
              <p:spPr>
                <a:xfrm>
                  <a:off x="5543328" y="1027626"/>
                  <a:ext cx="102001" cy="14856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FE0B2A6-6D32-C945-BF22-0E8FD8D37817}"/>
                    </a:ext>
                  </a:extLst>
                </p:cNvPr>
                <p:cNvSpPr/>
                <p:nvPr/>
              </p:nvSpPr>
              <p:spPr>
                <a:xfrm>
                  <a:off x="3447368" y="3780538"/>
                  <a:ext cx="145834" cy="18186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7D7A531-9BCD-6548-AA6D-581087071549}"/>
                    </a:ext>
                  </a:extLst>
                </p:cNvPr>
                <p:cNvSpPr/>
                <p:nvPr/>
              </p:nvSpPr>
              <p:spPr>
                <a:xfrm>
                  <a:off x="5523742" y="958674"/>
                  <a:ext cx="194105" cy="2420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4633BFE7-66A8-8742-AFE3-813E6C5C8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6541" y="1073937"/>
                  <a:ext cx="108475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21EC46F-2298-6D41-8D08-52326E8D1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58541" y="1371002"/>
                  <a:ext cx="952758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88408A3-4DBB-0A41-91E7-9929887D934A}"/>
                    </a:ext>
                  </a:extLst>
                </p:cNvPr>
                <p:cNvCxnSpPr/>
                <p:nvPr/>
              </p:nvCxnSpPr>
              <p:spPr>
                <a:xfrm>
                  <a:off x="4136307" y="1674455"/>
                  <a:ext cx="475219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257DF7F-D3FE-0E4E-8D5C-37F44452C9D2}"/>
                    </a:ext>
                  </a:extLst>
                </p:cNvPr>
                <p:cNvCxnSpPr/>
                <p:nvPr/>
              </p:nvCxnSpPr>
              <p:spPr>
                <a:xfrm>
                  <a:off x="4279127" y="2164159"/>
                  <a:ext cx="475219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18385D-0CC6-1B45-BE36-57B9D92BDD60}"/>
                </a:ext>
              </a:extLst>
            </p:cNvPr>
            <p:cNvSpPr txBox="1"/>
            <p:nvPr/>
          </p:nvSpPr>
          <p:spPr>
            <a:xfrm>
              <a:off x="3801929" y="1193714"/>
              <a:ext cx="2991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E42589"/>
                  </a:solidFill>
                  <a:latin typeface="Apple Color Emoji" pitchFamily="2" charset="0"/>
                  <a:ea typeface="Apple Color Emoji" pitchFamily="2" charset="0"/>
                  <a:cs typeface="Angsana New" panose="02020603050405020304" pitchFamily="18" charset="-34"/>
                </a:rPr>
                <a:t>Pipelines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03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931A5DD-D43B-D440-A1C5-2DD6629FC2CB}"/>
              </a:ext>
            </a:extLst>
          </p:cNvPr>
          <p:cNvGrpSpPr/>
          <p:nvPr/>
        </p:nvGrpSpPr>
        <p:grpSpPr>
          <a:xfrm>
            <a:off x="694267" y="880533"/>
            <a:ext cx="10397066" cy="2777067"/>
            <a:chOff x="694267" y="880533"/>
            <a:chExt cx="10397066" cy="277706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5FEC60-9B9D-3749-9393-81B1AF070202}"/>
                </a:ext>
              </a:extLst>
            </p:cNvPr>
            <p:cNvSpPr/>
            <p:nvPr/>
          </p:nvSpPr>
          <p:spPr>
            <a:xfrm>
              <a:off x="694267" y="880533"/>
              <a:ext cx="10397066" cy="2777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D78A793-14CA-1A44-BB4F-326500C9142E}"/>
                </a:ext>
              </a:extLst>
            </p:cNvPr>
            <p:cNvGrpSpPr/>
            <p:nvPr/>
          </p:nvGrpSpPr>
          <p:grpSpPr>
            <a:xfrm>
              <a:off x="942058" y="1257013"/>
              <a:ext cx="9794844" cy="2175968"/>
              <a:chOff x="942058" y="1257013"/>
              <a:chExt cx="9794844" cy="2175968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8073F1E-278F-144F-B092-2F7733E5CFA4}"/>
                  </a:ext>
                </a:extLst>
              </p:cNvPr>
              <p:cNvSpPr/>
              <p:nvPr/>
            </p:nvSpPr>
            <p:spPr>
              <a:xfrm>
                <a:off x="942058" y="1269310"/>
                <a:ext cx="1588676" cy="1003628"/>
              </a:xfrm>
              <a:prstGeom prst="roundRect">
                <a:avLst/>
              </a:prstGeom>
              <a:solidFill>
                <a:srgbClr val="7B6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Mapping and QC</a:t>
                </a:r>
              </a:p>
            </p:txBody>
          </p:sp>
          <p:sp>
            <p:nvSpPr>
              <p:cNvPr id="5" name="Right Arrow 4">
                <a:extLst>
                  <a:ext uri="{FF2B5EF4-FFF2-40B4-BE49-F238E27FC236}">
                    <a16:creationId xmlns:a16="http://schemas.microsoft.com/office/drawing/2014/main" id="{BBFFE98E-74DD-A84B-9F92-9EE97EB38EB4}"/>
                  </a:ext>
                </a:extLst>
              </p:cNvPr>
              <p:cNvSpPr/>
              <p:nvPr/>
            </p:nvSpPr>
            <p:spPr>
              <a:xfrm>
                <a:off x="2648301" y="1445468"/>
                <a:ext cx="612413" cy="651312"/>
              </a:xfrm>
              <a:prstGeom prst="rightArrow">
                <a:avLst/>
              </a:prstGeom>
              <a:solidFill>
                <a:srgbClr val="7B6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5AC4A751-B57B-2946-BDA3-A7219126B996}"/>
                  </a:ext>
                </a:extLst>
              </p:cNvPr>
              <p:cNvSpPr/>
              <p:nvPr/>
            </p:nvSpPr>
            <p:spPr>
              <a:xfrm>
                <a:off x="3378283" y="1269310"/>
                <a:ext cx="1685107" cy="990566"/>
              </a:xfrm>
              <a:prstGeom prst="roundRect">
                <a:avLst/>
              </a:prstGeom>
              <a:solidFill>
                <a:srgbClr val="5E5E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Variant calling / Transcript count</a:t>
                </a:r>
              </a:p>
            </p:txBody>
          </p:sp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177BDF0C-9F5E-A342-93B2-288F34503E8A}"/>
                  </a:ext>
                </a:extLst>
              </p:cNvPr>
              <p:cNvSpPr/>
              <p:nvPr/>
            </p:nvSpPr>
            <p:spPr>
              <a:xfrm>
                <a:off x="5298521" y="1396460"/>
                <a:ext cx="690795" cy="736265"/>
              </a:xfrm>
              <a:prstGeom prst="rightArrow">
                <a:avLst/>
              </a:prstGeom>
              <a:solidFill>
                <a:srgbClr val="5E5E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A3F12A2-9E7C-CB4D-A3FC-1052FBCE27DB}"/>
                  </a:ext>
                </a:extLst>
              </p:cNvPr>
              <p:cNvSpPr/>
              <p:nvPr/>
            </p:nvSpPr>
            <p:spPr>
              <a:xfrm>
                <a:off x="6067693" y="1257013"/>
                <a:ext cx="1730832" cy="990566"/>
              </a:xfrm>
              <a:prstGeom prst="roundRect">
                <a:avLst/>
              </a:prstGeom>
              <a:solidFill>
                <a:srgbClr val="536B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Filtering / Diff Expression</a:t>
                </a:r>
              </a:p>
            </p:txBody>
          </p:sp>
          <p:sp>
            <p:nvSpPr>
              <p:cNvPr id="9" name="Right Arrow 8">
                <a:extLst>
                  <a:ext uri="{FF2B5EF4-FFF2-40B4-BE49-F238E27FC236}">
                    <a16:creationId xmlns:a16="http://schemas.microsoft.com/office/drawing/2014/main" id="{62E08649-1503-A744-B965-03D91CF7A528}"/>
                  </a:ext>
                </a:extLst>
              </p:cNvPr>
              <p:cNvSpPr/>
              <p:nvPr/>
            </p:nvSpPr>
            <p:spPr>
              <a:xfrm>
                <a:off x="7916090" y="1385256"/>
                <a:ext cx="769172" cy="742518"/>
              </a:xfrm>
              <a:prstGeom prst="rightArrow">
                <a:avLst/>
              </a:prstGeom>
              <a:solidFill>
                <a:srgbClr val="536B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2F1196B-3A54-D440-AB00-F115C3A3CF07}"/>
                  </a:ext>
                </a:extLst>
              </p:cNvPr>
              <p:cNvSpPr/>
              <p:nvPr/>
            </p:nvSpPr>
            <p:spPr>
              <a:xfrm>
                <a:off x="8802828" y="1269310"/>
                <a:ext cx="1730832" cy="990566"/>
              </a:xfrm>
              <a:prstGeom prst="roundRect">
                <a:avLst/>
              </a:prstGeom>
              <a:solidFill>
                <a:srgbClr val="42AD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Functional Analysis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3FC3475D-33B1-1944-A923-6043849E7032}"/>
                  </a:ext>
                </a:extLst>
              </p:cNvPr>
              <p:cNvSpPr/>
              <p:nvPr/>
            </p:nvSpPr>
            <p:spPr>
              <a:xfrm>
                <a:off x="981248" y="2182264"/>
                <a:ext cx="1667054" cy="783005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cgpMAP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Alignment statistics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Duplicate removal</a:t>
                </a: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B4585B21-C8DB-E44C-8DA5-6AD8C80BEE18}"/>
                  </a:ext>
                </a:extLst>
              </p:cNvPr>
              <p:cNvSpPr/>
              <p:nvPr/>
            </p:nvSpPr>
            <p:spPr>
              <a:xfrm>
                <a:off x="3495851" y="2182264"/>
                <a:ext cx="1852046" cy="600125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Freebayes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VCF filter (QUAL/DP)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FDAE7BE9-D07D-2143-9B8C-4B4211343B79}"/>
                  </a:ext>
                </a:extLst>
              </p:cNvPr>
              <p:cNvSpPr/>
              <p:nvPr/>
            </p:nvSpPr>
            <p:spPr>
              <a:xfrm>
                <a:off x="6249129" y="2195327"/>
                <a:ext cx="1852046" cy="600125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gnomAD allele freq.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SIFT / Polyphen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D8D5E298-AC33-FC49-AD8D-AEA6D46075A5}"/>
                  </a:ext>
                </a:extLst>
              </p:cNvPr>
              <p:cNvSpPr/>
              <p:nvPr/>
            </p:nvSpPr>
            <p:spPr>
              <a:xfrm>
                <a:off x="8884856" y="2181733"/>
                <a:ext cx="1852046" cy="600656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MAFtools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GO analysis</a:t>
                </a:r>
              </a:p>
              <a:p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6B90C3-0826-104E-B250-54F7B618F48F}"/>
                  </a:ext>
                </a:extLst>
              </p:cNvPr>
              <p:cNvSpPr txBox="1"/>
              <p:nvPr/>
            </p:nvSpPr>
            <p:spPr>
              <a:xfrm>
                <a:off x="2809796" y="3125204"/>
                <a:ext cx="5836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 Hebrew" pitchFamily="2" charset="-79"/>
                    <a:cs typeface="Arial Hebrew" pitchFamily="2" charset="-79"/>
                  </a:rPr>
                  <a:t>Figure 1: General pattern of workflow with variant calling as an example.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511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455C35C-275D-6842-ABC2-F547FE771760}"/>
              </a:ext>
            </a:extLst>
          </p:cNvPr>
          <p:cNvGrpSpPr/>
          <p:nvPr/>
        </p:nvGrpSpPr>
        <p:grpSpPr>
          <a:xfrm>
            <a:off x="1704851" y="699438"/>
            <a:ext cx="7540272" cy="4308063"/>
            <a:chOff x="1459317" y="394638"/>
            <a:chExt cx="7540272" cy="43080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9EA4573-EF9C-B640-B9A9-7FFDD41A0A70}"/>
                </a:ext>
              </a:extLst>
            </p:cNvPr>
            <p:cNvSpPr/>
            <p:nvPr/>
          </p:nvSpPr>
          <p:spPr>
            <a:xfrm>
              <a:off x="4807991" y="394638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TrimGalore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96D928C-F1BB-5F47-AC99-5DC94CA846C1}"/>
                </a:ext>
              </a:extLst>
            </p:cNvPr>
            <p:cNvSpPr/>
            <p:nvPr/>
          </p:nvSpPr>
          <p:spPr>
            <a:xfrm>
              <a:off x="4807990" y="1344705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cgpMAP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BF6243F-99E8-C043-A46E-F7FC0A22C99C}"/>
                </a:ext>
              </a:extLst>
            </p:cNvPr>
            <p:cNvSpPr/>
            <p:nvPr/>
          </p:nvSpPr>
          <p:spPr>
            <a:xfrm>
              <a:off x="4807990" y="2294772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sort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8C745A-2485-904E-96A6-21FCBC62969C}"/>
                </a:ext>
              </a:extLst>
            </p:cNvPr>
            <p:cNvSpPr/>
            <p:nvPr/>
          </p:nvSpPr>
          <p:spPr>
            <a:xfrm>
              <a:off x="4807990" y="3291757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PCR removal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85471D4-B4D9-1A47-8AEA-0EE6EDDA267F}"/>
                </a:ext>
              </a:extLst>
            </p:cNvPr>
            <p:cNvCxnSpPr>
              <a:cxnSpLocks/>
            </p:cNvCxnSpPr>
            <p:nvPr/>
          </p:nvCxnSpPr>
          <p:spPr>
            <a:xfrm>
              <a:off x="5702043" y="962927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D8230D1-6E39-4C43-A41E-789DEB1A047A}"/>
                </a:ext>
              </a:extLst>
            </p:cNvPr>
            <p:cNvCxnSpPr>
              <a:cxnSpLocks/>
            </p:cNvCxnSpPr>
            <p:nvPr/>
          </p:nvCxnSpPr>
          <p:spPr>
            <a:xfrm>
              <a:off x="5710510" y="1921461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207C864-45DE-D14E-B066-3CBDD30A1270}"/>
                </a:ext>
              </a:extLst>
            </p:cNvPr>
            <p:cNvCxnSpPr>
              <a:cxnSpLocks/>
            </p:cNvCxnSpPr>
            <p:nvPr/>
          </p:nvCxnSpPr>
          <p:spPr>
            <a:xfrm>
              <a:off x="5718977" y="2872766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5F093F-B6A8-864A-8D19-A162D7455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0534" y="3815604"/>
              <a:ext cx="359578" cy="317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4C9FB04-A121-5442-8AA7-577BA3F497E8}"/>
                </a:ext>
              </a:extLst>
            </p:cNvPr>
            <p:cNvSpPr/>
            <p:nvPr/>
          </p:nvSpPr>
          <p:spPr>
            <a:xfrm>
              <a:off x="3262006" y="4133510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insert size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E4E2FFE-F96F-3B40-A1A9-A5A5253B2592}"/>
                </a:ext>
              </a:extLst>
            </p:cNvPr>
            <p:cNvCxnSpPr>
              <a:cxnSpLocks/>
            </p:cNvCxnSpPr>
            <p:nvPr/>
          </p:nvCxnSpPr>
          <p:spPr>
            <a:xfrm>
              <a:off x="6383269" y="3815603"/>
              <a:ext cx="362592" cy="317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74848A1-58DB-224E-9E86-EA3BFCD0CC11}"/>
                </a:ext>
              </a:extLst>
            </p:cNvPr>
            <p:cNvSpPr/>
            <p:nvPr/>
          </p:nvSpPr>
          <p:spPr>
            <a:xfrm>
              <a:off x="6533034" y="4088164"/>
              <a:ext cx="1788106" cy="6145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alignment stats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E391A71-880B-6F4E-86F0-B19D1C8888DF}"/>
                </a:ext>
              </a:extLst>
            </p:cNvPr>
            <p:cNvGrpSpPr/>
            <p:nvPr/>
          </p:nvGrpSpPr>
          <p:grpSpPr>
            <a:xfrm>
              <a:off x="1459317" y="1445359"/>
              <a:ext cx="2699776" cy="2222671"/>
              <a:chOff x="1578049" y="1161925"/>
              <a:chExt cx="2699776" cy="2222671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400C9C93-8020-2641-921E-8348AFF21C88}"/>
                  </a:ext>
                </a:extLst>
              </p:cNvPr>
              <p:cNvSpPr/>
              <p:nvPr/>
            </p:nvSpPr>
            <p:spPr>
              <a:xfrm>
                <a:off x="2084958" y="2019548"/>
                <a:ext cx="2192867" cy="127397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6B1433E9-71A8-1C40-B98A-D1B6DCACDAC0}"/>
                  </a:ext>
                </a:extLst>
              </p:cNvPr>
              <p:cNvSpPr/>
              <p:nvPr/>
            </p:nvSpPr>
            <p:spPr>
              <a:xfrm>
                <a:off x="2084958" y="1576681"/>
                <a:ext cx="2192867" cy="124193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2E1C2D-513F-9B40-B8E6-F6113EF07D0E}"/>
                  </a:ext>
                </a:extLst>
              </p:cNvPr>
              <p:cNvSpPr txBox="1"/>
              <p:nvPr/>
            </p:nvSpPr>
            <p:spPr>
              <a:xfrm>
                <a:off x="2758007" y="1161925"/>
                <a:ext cx="737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/>
                  <a:t>DNA-seq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0C4526-5DF6-934C-BD2C-D3A19DB56EF5}"/>
                  </a:ext>
                </a:extLst>
              </p:cNvPr>
              <p:cNvSpPr txBox="1"/>
              <p:nvPr/>
            </p:nvSpPr>
            <p:spPr>
              <a:xfrm>
                <a:off x="1578049" y="1482425"/>
                <a:ext cx="5661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Exome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C98C68-7DF4-B348-9E4B-8E6F10C7E78F}"/>
                  </a:ext>
                </a:extLst>
              </p:cNvPr>
              <p:cNvSpPr txBox="1"/>
              <p:nvPr/>
            </p:nvSpPr>
            <p:spPr>
              <a:xfrm>
                <a:off x="1690259" y="3122986"/>
                <a:ext cx="46358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WGS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5D468CE-FBD7-414B-BB51-95052BA541C8}"/>
                  </a:ext>
                </a:extLst>
              </p:cNvPr>
              <p:cNvSpPr txBox="1"/>
              <p:nvPr/>
            </p:nvSpPr>
            <p:spPr>
              <a:xfrm>
                <a:off x="2331352" y="1681240"/>
                <a:ext cx="1590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Hybridisation statistics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A206191-3F69-134F-959C-0846D77AABA3}"/>
                  </a:ext>
                </a:extLst>
              </p:cNvPr>
              <p:cNvSpPr txBox="1"/>
              <p:nvPr/>
            </p:nvSpPr>
            <p:spPr>
              <a:xfrm>
                <a:off x="2386205" y="2912875"/>
                <a:ext cx="1590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Hybridisation statistics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A5050D-B254-B042-BF5B-0720845B8A0C}"/>
                  </a:ext>
                </a:extLst>
              </p:cNvPr>
              <p:cNvSpPr txBox="1"/>
              <p:nvPr/>
            </p:nvSpPr>
            <p:spPr>
              <a:xfrm>
                <a:off x="2637306" y="2087255"/>
                <a:ext cx="9695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verifyBAMID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A415CD6-3AF3-8A46-B233-B189806BDC0F}"/>
                  </a:ext>
                </a:extLst>
              </p:cNvPr>
              <p:cNvSpPr txBox="1"/>
              <p:nvPr/>
            </p:nvSpPr>
            <p:spPr>
              <a:xfrm>
                <a:off x="2082672" y="2405161"/>
                <a:ext cx="21951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Somalier ancestry &amp; relatedness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55B7129-702D-BD4F-B45A-8CCB1586F5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3149" y="2515301"/>
              <a:ext cx="392853" cy="132387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B57AA1-6F7E-EA49-8000-F43BFEE89199}"/>
                </a:ext>
              </a:extLst>
            </p:cNvPr>
            <p:cNvCxnSpPr>
              <a:cxnSpLocks/>
            </p:cNvCxnSpPr>
            <p:nvPr/>
          </p:nvCxnSpPr>
          <p:spPr>
            <a:xfrm>
              <a:off x="4270558" y="3350972"/>
              <a:ext cx="430200" cy="132387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B72A0B1-AA6C-5B41-821C-8C9A6589AA91}"/>
                </a:ext>
              </a:extLst>
            </p:cNvPr>
            <p:cNvGrpSpPr/>
            <p:nvPr/>
          </p:nvGrpSpPr>
          <p:grpSpPr>
            <a:xfrm>
              <a:off x="7312371" y="2180583"/>
              <a:ext cx="1687218" cy="692183"/>
              <a:chOff x="7444785" y="1964673"/>
              <a:chExt cx="1687218" cy="692183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5A2E8A19-0CD8-784F-B12E-609F8F45EAF9}"/>
                  </a:ext>
                </a:extLst>
              </p:cNvPr>
              <p:cNvSpPr/>
              <p:nvPr/>
            </p:nvSpPr>
            <p:spPr>
              <a:xfrm>
                <a:off x="7444785" y="2344979"/>
                <a:ext cx="1687217" cy="311877"/>
              </a:xfrm>
              <a:prstGeom prst="roundRect">
                <a:avLst/>
              </a:prstGeom>
              <a:noFill/>
              <a:ln>
                <a:solidFill>
                  <a:srgbClr val="E184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0B47440-73DB-8B44-9DCD-B6E9F56A1DB0}"/>
                  </a:ext>
                </a:extLst>
              </p:cNvPr>
              <p:cNvSpPr txBox="1"/>
              <p:nvPr/>
            </p:nvSpPr>
            <p:spPr>
              <a:xfrm>
                <a:off x="7829754" y="1964673"/>
                <a:ext cx="7258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/>
                  <a:t>RNA-seq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CF86844-3DE3-8143-A8BE-5447691F23ED}"/>
                  </a:ext>
                </a:extLst>
              </p:cNvPr>
              <p:cNvSpPr txBox="1"/>
              <p:nvPr/>
            </p:nvSpPr>
            <p:spPr>
              <a:xfrm>
                <a:off x="7510277" y="2344979"/>
                <a:ext cx="16217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CollectRNASeq Metrics</a:t>
                </a: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2565F33-28CD-734B-9DF4-8A07A2306408}"/>
                </a:ext>
              </a:extLst>
            </p:cNvPr>
            <p:cNvCxnSpPr>
              <a:cxnSpLocks/>
            </p:cNvCxnSpPr>
            <p:nvPr/>
          </p:nvCxnSpPr>
          <p:spPr>
            <a:xfrm>
              <a:off x="6729821" y="2441232"/>
              <a:ext cx="430200" cy="132387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C6B51-2B3B-6149-BA84-3B8C4E06D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5861" y="2923605"/>
              <a:ext cx="428483" cy="272704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124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96B5423-259C-7441-A90F-F866AD9B27C3}"/>
              </a:ext>
            </a:extLst>
          </p:cNvPr>
          <p:cNvGrpSpPr/>
          <p:nvPr/>
        </p:nvGrpSpPr>
        <p:grpSpPr>
          <a:xfrm>
            <a:off x="2177143" y="998653"/>
            <a:ext cx="5146634" cy="2696609"/>
            <a:chOff x="2177143" y="998653"/>
            <a:chExt cx="5146634" cy="26966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6975A8-68DC-5249-874A-938A737E9C7A}"/>
                </a:ext>
              </a:extLst>
            </p:cNvPr>
            <p:cNvSpPr txBox="1"/>
            <p:nvPr/>
          </p:nvSpPr>
          <p:spPr>
            <a:xfrm>
              <a:off x="2934789" y="1672045"/>
              <a:ext cx="38363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ndale Mono" panose="020B0509000000000004" pitchFamily="49" charset="0"/>
                  <a:cs typeface="Al Bayan Plain" pitchFamily="2" charset="-78"/>
                </a:rPr>
                <a:t>SSSS-FFFF-LLL-UOI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B0E56A-6C9D-1141-B28E-5169067EB66A}"/>
                </a:ext>
              </a:extLst>
            </p:cNvPr>
            <p:cNvSpPr txBox="1"/>
            <p:nvPr/>
          </p:nvSpPr>
          <p:spPr>
            <a:xfrm>
              <a:off x="2705286" y="2895601"/>
              <a:ext cx="40318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S101-F010-L01-S101F010L01</a:t>
              </a:r>
              <a:endParaRPr lang="en-US" sz="2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507C3F-24E5-4440-969C-F7B214B9CF75}"/>
                </a:ext>
              </a:extLst>
            </p:cNvPr>
            <p:cNvSpPr txBox="1"/>
            <p:nvPr/>
          </p:nvSpPr>
          <p:spPr>
            <a:xfrm>
              <a:off x="2736856" y="1347856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name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620E80-4B82-E143-BC61-9EEDA8468D93}"/>
                </a:ext>
              </a:extLst>
            </p:cNvPr>
            <p:cNvSpPr txBox="1"/>
            <p:nvPr/>
          </p:nvSpPr>
          <p:spPr>
            <a:xfrm>
              <a:off x="3854565" y="2320832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Family name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363EA6-E0D6-F742-A526-EE170D27698F}"/>
                </a:ext>
              </a:extLst>
            </p:cNvPr>
            <p:cNvSpPr txBox="1"/>
            <p:nvPr/>
          </p:nvSpPr>
          <p:spPr>
            <a:xfrm>
              <a:off x="4852942" y="1347856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Lane number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EF4D4E-B2DB-714F-9324-C437C9672396}"/>
                </a:ext>
              </a:extLst>
            </p:cNvPr>
            <p:cNvSpPr txBox="1"/>
            <p:nvPr/>
          </p:nvSpPr>
          <p:spPr>
            <a:xfrm>
              <a:off x="5780325" y="2320831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Unique ID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78F16FC-2091-6342-B5E6-41155FF733B7}"/>
                </a:ext>
              </a:extLst>
            </p:cNvPr>
            <p:cNvCxnSpPr/>
            <p:nvPr/>
          </p:nvCxnSpPr>
          <p:spPr>
            <a:xfrm>
              <a:off x="3340547" y="1584959"/>
              <a:ext cx="0" cy="1306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42F2FD-7BCA-F345-A1B6-A0EABFA0E19E}"/>
                </a:ext>
              </a:extLst>
            </p:cNvPr>
            <p:cNvCxnSpPr/>
            <p:nvPr/>
          </p:nvCxnSpPr>
          <p:spPr>
            <a:xfrm>
              <a:off x="5426256" y="1606727"/>
              <a:ext cx="0" cy="1306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1F114C-E919-1842-95A8-4CAC7955B269}"/>
                </a:ext>
              </a:extLst>
            </p:cNvPr>
            <p:cNvCxnSpPr/>
            <p:nvPr/>
          </p:nvCxnSpPr>
          <p:spPr>
            <a:xfrm>
              <a:off x="4458256" y="2129951"/>
              <a:ext cx="0" cy="1306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1F0D961-6B5E-D54A-A186-2DF3CEA672CC}"/>
                </a:ext>
              </a:extLst>
            </p:cNvPr>
            <p:cNvCxnSpPr/>
            <p:nvPr/>
          </p:nvCxnSpPr>
          <p:spPr>
            <a:xfrm>
              <a:off x="6303572" y="2129951"/>
              <a:ext cx="0" cy="1306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37A67E-1024-C04B-9C43-4E7D98744C6D}"/>
                </a:ext>
              </a:extLst>
            </p:cNvPr>
            <p:cNvSpPr txBox="1"/>
            <p:nvPr/>
          </p:nvSpPr>
          <p:spPr>
            <a:xfrm>
              <a:off x="2724791" y="2721251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E.g.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F8B634-7FCC-6B46-AA18-B7C14B09165F}"/>
                </a:ext>
              </a:extLst>
            </p:cNvPr>
            <p:cNvSpPr/>
            <p:nvPr/>
          </p:nvSpPr>
          <p:spPr>
            <a:xfrm>
              <a:off x="2534194" y="1219200"/>
              <a:ext cx="4441372" cy="2264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5F4ADD-82A9-6448-83A2-00C75EE7F25D}"/>
                </a:ext>
              </a:extLst>
            </p:cNvPr>
            <p:cNvSpPr/>
            <p:nvPr/>
          </p:nvSpPr>
          <p:spPr>
            <a:xfrm>
              <a:off x="2177143" y="998653"/>
              <a:ext cx="5146634" cy="26966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DDA1433-6647-7840-895F-BEE0E677B0BE}"/>
                </a:ext>
              </a:extLst>
            </p:cNvPr>
            <p:cNvCxnSpPr>
              <a:cxnSpLocks/>
            </p:cNvCxnSpPr>
            <p:nvPr/>
          </p:nvCxnSpPr>
          <p:spPr>
            <a:xfrm>
              <a:off x="2534194" y="2673534"/>
              <a:ext cx="44413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232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7520</TotalTime>
  <Words>103</Words>
  <Application>Microsoft Macintosh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Al Bayan Plain</vt:lpstr>
      <vt:lpstr>Andale Mono</vt:lpstr>
      <vt:lpstr>Angsana New</vt:lpstr>
      <vt:lpstr>Apple Color Emoji</vt:lpstr>
      <vt:lpstr>Arial</vt:lpstr>
      <vt:lpstr>Arial Hebrew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Cardenas (MED - Staff)</dc:creator>
  <cp:lastModifiedBy>Ryan Cardenas (MED - Staff)</cp:lastModifiedBy>
  <cp:revision>11</cp:revision>
  <dcterms:created xsi:type="dcterms:W3CDTF">2020-06-23T15:10:20Z</dcterms:created>
  <dcterms:modified xsi:type="dcterms:W3CDTF">2020-07-06T15:21:57Z</dcterms:modified>
</cp:coreProperties>
</file>