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3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8067B-3C00-4703-BAE6-4F3EC05E17F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A57417-E87C-45CF-A04E-554BD1804729}">
      <dgm:prSet/>
      <dgm:spPr/>
      <dgm:t>
        <a:bodyPr/>
        <a:lstStyle/>
        <a:p>
          <a:r>
            <a:rPr lang="en-US" dirty="0"/>
            <a:t>Rajat </a:t>
          </a:r>
          <a:r>
            <a:rPr lang="en-US" dirty="0" err="1"/>
            <a:t>Chandna</a:t>
          </a:r>
          <a:endParaRPr lang="en-US" dirty="0"/>
        </a:p>
      </dgm:t>
    </dgm:pt>
    <dgm:pt modelId="{97F15AD6-FDAB-45D0-8140-366FB222546D}" type="parTrans" cxnId="{BBAD61FE-CAA3-4483-9ECD-9C0F0B3761E8}">
      <dgm:prSet/>
      <dgm:spPr/>
      <dgm:t>
        <a:bodyPr/>
        <a:lstStyle/>
        <a:p>
          <a:endParaRPr lang="en-US"/>
        </a:p>
      </dgm:t>
    </dgm:pt>
    <dgm:pt modelId="{5C899291-24F0-434B-A0FE-4D3C684813E9}" type="sibTrans" cxnId="{BBAD61FE-CAA3-4483-9ECD-9C0F0B3761E8}">
      <dgm:prSet/>
      <dgm:spPr/>
      <dgm:t>
        <a:bodyPr/>
        <a:lstStyle/>
        <a:p>
          <a:endParaRPr lang="en-US"/>
        </a:p>
      </dgm:t>
    </dgm:pt>
    <dgm:pt modelId="{6B3B8978-351B-4E30-8A0E-480D4C2B195D}">
      <dgm:prSet/>
      <dgm:spPr/>
      <dgm:t>
        <a:bodyPr/>
        <a:lstStyle/>
        <a:p>
          <a:r>
            <a:rPr lang="en-US"/>
            <a:t>Andy Ho</a:t>
          </a:r>
        </a:p>
      </dgm:t>
    </dgm:pt>
    <dgm:pt modelId="{E9066127-4F2A-4A50-93A9-A577DFC5EF2C}" type="parTrans" cxnId="{86D600C4-1142-4A12-AEA8-4A035B32616D}">
      <dgm:prSet/>
      <dgm:spPr/>
      <dgm:t>
        <a:bodyPr/>
        <a:lstStyle/>
        <a:p>
          <a:endParaRPr lang="en-US"/>
        </a:p>
      </dgm:t>
    </dgm:pt>
    <dgm:pt modelId="{27944151-463E-4085-95C4-9E82C9507E6D}" type="sibTrans" cxnId="{86D600C4-1142-4A12-AEA8-4A035B32616D}">
      <dgm:prSet/>
      <dgm:spPr/>
      <dgm:t>
        <a:bodyPr/>
        <a:lstStyle/>
        <a:p>
          <a:endParaRPr lang="en-US"/>
        </a:p>
      </dgm:t>
    </dgm:pt>
    <dgm:pt modelId="{60D93965-6638-4CE5-8E26-1B38CA445241}">
      <dgm:prSet/>
      <dgm:spPr/>
      <dgm:t>
        <a:bodyPr/>
        <a:lstStyle/>
        <a:p>
          <a:r>
            <a:rPr lang="en-US"/>
            <a:t>An Nguyen</a:t>
          </a:r>
        </a:p>
      </dgm:t>
    </dgm:pt>
    <dgm:pt modelId="{9D511FCF-0D7B-4696-9358-96BC27F294B9}" type="parTrans" cxnId="{B55FE8B7-714E-4A20-8CDE-DB2C1F80DE2E}">
      <dgm:prSet/>
      <dgm:spPr/>
      <dgm:t>
        <a:bodyPr/>
        <a:lstStyle/>
        <a:p>
          <a:endParaRPr lang="en-US"/>
        </a:p>
      </dgm:t>
    </dgm:pt>
    <dgm:pt modelId="{328A9F98-57FB-4D72-B884-904D388900E6}" type="sibTrans" cxnId="{B55FE8B7-714E-4A20-8CDE-DB2C1F80DE2E}">
      <dgm:prSet/>
      <dgm:spPr/>
      <dgm:t>
        <a:bodyPr/>
        <a:lstStyle/>
        <a:p>
          <a:endParaRPr lang="en-US"/>
        </a:p>
      </dgm:t>
    </dgm:pt>
    <dgm:pt modelId="{4A3F4F6A-F213-426D-B7EA-CAA8E2D25079}">
      <dgm:prSet/>
      <dgm:spPr/>
      <dgm:t>
        <a:bodyPr/>
        <a:lstStyle/>
        <a:p>
          <a:r>
            <a:rPr lang="en-US"/>
            <a:t>Jodi Pafford</a:t>
          </a:r>
        </a:p>
      </dgm:t>
    </dgm:pt>
    <dgm:pt modelId="{FCBC1927-8473-46DE-80D9-CE4287F84787}" type="parTrans" cxnId="{D113C028-0047-4FF4-B755-305D32C5E6C4}">
      <dgm:prSet/>
      <dgm:spPr/>
      <dgm:t>
        <a:bodyPr/>
        <a:lstStyle/>
        <a:p>
          <a:endParaRPr lang="en-US"/>
        </a:p>
      </dgm:t>
    </dgm:pt>
    <dgm:pt modelId="{75BB78AD-955A-4E96-B39B-8A0EB3AD8468}" type="sibTrans" cxnId="{D113C028-0047-4FF4-B755-305D32C5E6C4}">
      <dgm:prSet/>
      <dgm:spPr/>
      <dgm:t>
        <a:bodyPr/>
        <a:lstStyle/>
        <a:p>
          <a:endParaRPr lang="en-US"/>
        </a:p>
      </dgm:t>
    </dgm:pt>
    <dgm:pt modelId="{C4A8B213-24BD-4329-ADF4-2482C612DE56}">
      <dgm:prSet/>
      <dgm:spPr/>
      <dgm:t>
        <a:bodyPr/>
        <a:lstStyle/>
        <a:p>
          <a:r>
            <a:rPr lang="en-US"/>
            <a:t>Tori Wheelis</a:t>
          </a:r>
        </a:p>
      </dgm:t>
    </dgm:pt>
    <dgm:pt modelId="{95A23588-86EE-4474-8399-747558E4E002}" type="parTrans" cxnId="{7B33DAD5-2608-4CA0-9DEE-1798D78E5F6A}">
      <dgm:prSet/>
      <dgm:spPr/>
      <dgm:t>
        <a:bodyPr/>
        <a:lstStyle/>
        <a:p>
          <a:endParaRPr lang="en-US"/>
        </a:p>
      </dgm:t>
    </dgm:pt>
    <dgm:pt modelId="{BEB9A356-F028-442D-BEB8-C6EA27AF4D76}" type="sibTrans" cxnId="{7B33DAD5-2608-4CA0-9DEE-1798D78E5F6A}">
      <dgm:prSet/>
      <dgm:spPr/>
      <dgm:t>
        <a:bodyPr/>
        <a:lstStyle/>
        <a:p>
          <a:endParaRPr lang="en-US"/>
        </a:p>
      </dgm:t>
    </dgm:pt>
    <dgm:pt modelId="{FD02B1C3-6EC8-42B7-99E9-ED80BB69D589}" type="pres">
      <dgm:prSet presAssocID="{DB08067B-3C00-4703-BAE6-4F3EC05E17FD}" presName="linear" presStyleCnt="0">
        <dgm:presLayoutVars>
          <dgm:animLvl val="lvl"/>
          <dgm:resizeHandles val="exact"/>
        </dgm:presLayoutVars>
      </dgm:prSet>
      <dgm:spPr/>
    </dgm:pt>
    <dgm:pt modelId="{51EE8EAE-09B1-429F-A057-8031AED317C1}" type="pres">
      <dgm:prSet presAssocID="{13A57417-E87C-45CF-A04E-554BD18047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E9CC87-0621-4EC3-AAD2-780E0EEE25CB}" type="pres">
      <dgm:prSet presAssocID="{5C899291-24F0-434B-A0FE-4D3C684813E9}" presName="spacer" presStyleCnt="0"/>
      <dgm:spPr/>
    </dgm:pt>
    <dgm:pt modelId="{18139BBC-1592-4385-96FE-4A0574E39963}" type="pres">
      <dgm:prSet presAssocID="{6B3B8978-351B-4E30-8A0E-480D4C2B19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89A721-D4FF-4BEB-A1F7-C24E52CF1C1C}" type="pres">
      <dgm:prSet presAssocID="{27944151-463E-4085-95C4-9E82C9507E6D}" presName="spacer" presStyleCnt="0"/>
      <dgm:spPr/>
    </dgm:pt>
    <dgm:pt modelId="{5F019997-20AC-4DCC-B668-A6BB38A4A476}" type="pres">
      <dgm:prSet presAssocID="{60D93965-6638-4CE5-8E26-1B38CA4452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F44595-4298-4266-BC8C-9B15E72C34E8}" type="pres">
      <dgm:prSet presAssocID="{328A9F98-57FB-4D72-B884-904D388900E6}" presName="spacer" presStyleCnt="0"/>
      <dgm:spPr/>
    </dgm:pt>
    <dgm:pt modelId="{53BFF24E-35DA-406C-A919-391CD14B7142}" type="pres">
      <dgm:prSet presAssocID="{4A3F4F6A-F213-426D-B7EA-CAA8E2D250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3FDF8B-0D28-41A1-B4C7-4953D1097442}" type="pres">
      <dgm:prSet presAssocID="{75BB78AD-955A-4E96-B39B-8A0EB3AD8468}" presName="spacer" presStyleCnt="0"/>
      <dgm:spPr/>
    </dgm:pt>
    <dgm:pt modelId="{94F98FF9-BD70-421C-8D68-651FD1F97867}" type="pres">
      <dgm:prSet presAssocID="{C4A8B213-24BD-4329-ADF4-2482C612DE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086FC15-2E72-42E4-BB5C-8F14A6D27190}" type="presOf" srcId="{DB08067B-3C00-4703-BAE6-4F3EC05E17FD}" destId="{FD02B1C3-6EC8-42B7-99E9-ED80BB69D589}" srcOrd="0" destOrd="0" presId="urn:microsoft.com/office/officeart/2005/8/layout/vList2"/>
    <dgm:cxn modelId="{D113C028-0047-4FF4-B755-305D32C5E6C4}" srcId="{DB08067B-3C00-4703-BAE6-4F3EC05E17FD}" destId="{4A3F4F6A-F213-426D-B7EA-CAA8E2D25079}" srcOrd="3" destOrd="0" parTransId="{FCBC1927-8473-46DE-80D9-CE4287F84787}" sibTransId="{75BB78AD-955A-4E96-B39B-8A0EB3AD8468}"/>
    <dgm:cxn modelId="{EFD6072B-C438-47FD-B94E-46F7C6D7B509}" type="presOf" srcId="{C4A8B213-24BD-4329-ADF4-2482C612DE56}" destId="{94F98FF9-BD70-421C-8D68-651FD1F97867}" srcOrd="0" destOrd="0" presId="urn:microsoft.com/office/officeart/2005/8/layout/vList2"/>
    <dgm:cxn modelId="{486D1D3D-7775-4DD8-B2C8-4329E22FC5B7}" type="presOf" srcId="{6B3B8978-351B-4E30-8A0E-480D4C2B195D}" destId="{18139BBC-1592-4385-96FE-4A0574E39963}" srcOrd="0" destOrd="0" presId="urn:microsoft.com/office/officeart/2005/8/layout/vList2"/>
    <dgm:cxn modelId="{CFC9C45E-492D-4D17-BAFF-6DF84D49D44E}" type="presOf" srcId="{13A57417-E87C-45CF-A04E-554BD1804729}" destId="{51EE8EAE-09B1-429F-A057-8031AED317C1}" srcOrd="0" destOrd="0" presId="urn:microsoft.com/office/officeart/2005/8/layout/vList2"/>
    <dgm:cxn modelId="{2538AE46-F1C7-41D7-80B2-D4CF13110B59}" type="presOf" srcId="{60D93965-6638-4CE5-8E26-1B38CA445241}" destId="{5F019997-20AC-4DCC-B668-A6BB38A4A476}" srcOrd="0" destOrd="0" presId="urn:microsoft.com/office/officeart/2005/8/layout/vList2"/>
    <dgm:cxn modelId="{B55FE8B7-714E-4A20-8CDE-DB2C1F80DE2E}" srcId="{DB08067B-3C00-4703-BAE6-4F3EC05E17FD}" destId="{60D93965-6638-4CE5-8E26-1B38CA445241}" srcOrd="2" destOrd="0" parTransId="{9D511FCF-0D7B-4696-9358-96BC27F294B9}" sibTransId="{328A9F98-57FB-4D72-B884-904D388900E6}"/>
    <dgm:cxn modelId="{86D600C4-1142-4A12-AEA8-4A035B32616D}" srcId="{DB08067B-3C00-4703-BAE6-4F3EC05E17FD}" destId="{6B3B8978-351B-4E30-8A0E-480D4C2B195D}" srcOrd="1" destOrd="0" parTransId="{E9066127-4F2A-4A50-93A9-A577DFC5EF2C}" sibTransId="{27944151-463E-4085-95C4-9E82C9507E6D}"/>
    <dgm:cxn modelId="{0E23EDC9-3BD4-4B42-8E43-E430AE7B16F9}" type="presOf" srcId="{4A3F4F6A-F213-426D-B7EA-CAA8E2D25079}" destId="{53BFF24E-35DA-406C-A919-391CD14B7142}" srcOrd="0" destOrd="0" presId="urn:microsoft.com/office/officeart/2005/8/layout/vList2"/>
    <dgm:cxn modelId="{7B33DAD5-2608-4CA0-9DEE-1798D78E5F6A}" srcId="{DB08067B-3C00-4703-BAE6-4F3EC05E17FD}" destId="{C4A8B213-24BD-4329-ADF4-2482C612DE56}" srcOrd="4" destOrd="0" parTransId="{95A23588-86EE-4474-8399-747558E4E002}" sibTransId="{BEB9A356-F028-442D-BEB8-C6EA27AF4D76}"/>
    <dgm:cxn modelId="{BBAD61FE-CAA3-4483-9ECD-9C0F0B3761E8}" srcId="{DB08067B-3C00-4703-BAE6-4F3EC05E17FD}" destId="{13A57417-E87C-45CF-A04E-554BD1804729}" srcOrd="0" destOrd="0" parTransId="{97F15AD6-FDAB-45D0-8140-366FB222546D}" sibTransId="{5C899291-24F0-434B-A0FE-4D3C684813E9}"/>
    <dgm:cxn modelId="{A7744C77-497D-407C-AD39-C6BEF15A4A9D}" type="presParOf" srcId="{FD02B1C3-6EC8-42B7-99E9-ED80BB69D589}" destId="{51EE8EAE-09B1-429F-A057-8031AED317C1}" srcOrd="0" destOrd="0" presId="urn:microsoft.com/office/officeart/2005/8/layout/vList2"/>
    <dgm:cxn modelId="{E0DA7059-3716-4CCB-B0AD-565E2CFD3C17}" type="presParOf" srcId="{FD02B1C3-6EC8-42B7-99E9-ED80BB69D589}" destId="{D1E9CC87-0621-4EC3-AAD2-780E0EEE25CB}" srcOrd="1" destOrd="0" presId="urn:microsoft.com/office/officeart/2005/8/layout/vList2"/>
    <dgm:cxn modelId="{284D4C53-E9DB-4B7F-8DCC-5785314C8C60}" type="presParOf" srcId="{FD02B1C3-6EC8-42B7-99E9-ED80BB69D589}" destId="{18139BBC-1592-4385-96FE-4A0574E39963}" srcOrd="2" destOrd="0" presId="urn:microsoft.com/office/officeart/2005/8/layout/vList2"/>
    <dgm:cxn modelId="{AA5DACFC-10FF-4EE3-837E-0E563D973F54}" type="presParOf" srcId="{FD02B1C3-6EC8-42B7-99E9-ED80BB69D589}" destId="{9F89A721-D4FF-4BEB-A1F7-C24E52CF1C1C}" srcOrd="3" destOrd="0" presId="urn:microsoft.com/office/officeart/2005/8/layout/vList2"/>
    <dgm:cxn modelId="{2535913F-ED03-45C3-8029-765807FFC392}" type="presParOf" srcId="{FD02B1C3-6EC8-42B7-99E9-ED80BB69D589}" destId="{5F019997-20AC-4DCC-B668-A6BB38A4A476}" srcOrd="4" destOrd="0" presId="urn:microsoft.com/office/officeart/2005/8/layout/vList2"/>
    <dgm:cxn modelId="{9E9F1AB5-7FD0-436F-8BD6-328313BDB7E9}" type="presParOf" srcId="{FD02B1C3-6EC8-42B7-99E9-ED80BB69D589}" destId="{8DF44595-4298-4266-BC8C-9B15E72C34E8}" srcOrd="5" destOrd="0" presId="urn:microsoft.com/office/officeart/2005/8/layout/vList2"/>
    <dgm:cxn modelId="{29D27EC9-C794-46A4-8CC9-5318FF3F2349}" type="presParOf" srcId="{FD02B1C3-6EC8-42B7-99E9-ED80BB69D589}" destId="{53BFF24E-35DA-406C-A919-391CD14B7142}" srcOrd="6" destOrd="0" presId="urn:microsoft.com/office/officeart/2005/8/layout/vList2"/>
    <dgm:cxn modelId="{F7687DBB-CE17-4424-86CD-34BF84BB9DAC}" type="presParOf" srcId="{FD02B1C3-6EC8-42B7-99E9-ED80BB69D589}" destId="{373FDF8B-0D28-41A1-B4C7-4953D1097442}" srcOrd="7" destOrd="0" presId="urn:microsoft.com/office/officeart/2005/8/layout/vList2"/>
    <dgm:cxn modelId="{D49EEA86-A698-4988-B1BD-EDC2E81F443A}" type="presParOf" srcId="{FD02B1C3-6EC8-42B7-99E9-ED80BB69D589}" destId="{94F98FF9-BD70-421C-8D68-651FD1F978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E8EAE-09B1-429F-A057-8031AED317C1}">
      <dsp:nvSpPr>
        <dsp:cNvPr id="0" name=""/>
        <dsp:cNvSpPr/>
      </dsp:nvSpPr>
      <dsp:spPr>
        <a:xfrm>
          <a:off x="0" y="2645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Rajat </a:t>
          </a:r>
          <a:r>
            <a:rPr lang="en-US" sz="3500" kern="1200" dirty="0" err="1"/>
            <a:t>Chandna</a:t>
          </a:r>
          <a:endParaRPr lang="en-US" sz="3500" kern="1200" dirty="0"/>
        </a:p>
      </dsp:txBody>
      <dsp:txXfrm>
        <a:off x="40980" y="43625"/>
        <a:ext cx="5964172" cy="757514"/>
      </dsp:txXfrm>
    </dsp:sp>
    <dsp:sp modelId="{18139BBC-1592-4385-96FE-4A0574E39963}">
      <dsp:nvSpPr>
        <dsp:cNvPr id="0" name=""/>
        <dsp:cNvSpPr/>
      </dsp:nvSpPr>
      <dsp:spPr>
        <a:xfrm>
          <a:off x="0" y="942920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Andy Ho</a:t>
          </a:r>
        </a:p>
      </dsp:txBody>
      <dsp:txXfrm>
        <a:off x="40980" y="983900"/>
        <a:ext cx="5964172" cy="757514"/>
      </dsp:txXfrm>
    </dsp:sp>
    <dsp:sp modelId="{5F019997-20AC-4DCC-B668-A6BB38A4A476}">
      <dsp:nvSpPr>
        <dsp:cNvPr id="0" name=""/>
        <dsp:cNvSpPr/>
      </dsp:nvSpPr>
      <dsp:spPr>
        <a:xfrm>
          <a:off x="0" y="1883195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 Nguyen</a:t>
          </a:r>
        </a:p>
      </dsp:txBody>
      <dsp:txXfrm>
        <a:off x="40980" y="1924175"/>
        <a:ext cx="5964172" cy="757514"/>
      </dsp:txXfrm>
    </dsp:sp>
    <dsp:sp modelId="{53BFF24E-35DA-406C-A919-391CD14B7142}">
      <dsp:nvSpPr>
        <dsp:cNvPr id="0" name=""/>
        <dsp:cNvSpPr/>
      </dsp:nvSpPr>
      <dsp:spPr>
        <a:xfrm>
          <a:off x="0" y="2823470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Jodi Pafford</a:t>
          </a:r>
        </a:p>
      </dsp:txBody>
      <dsp:txXfrm>
        <a:off x="40980" y="2864450"/>
        <a:ext cx="5964172" cy="757514"/>
      </dsp:txXfrm>
    </dsp:sp>
    <dsp:sp modelId="{94F98FF9-BD70-421C-8D68-651FD1F97867}">
      <dsp:nvSpPr>
        <dsp:cNvPr id="0" name=""/>
        <dsp:cNvSpPr/>
      </dsp:nvSpPr>
      <dsp:spPr>
        <a:xfrm>
          <a:off x="0" y="3763745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Tori Wheelis</a:t>
          </a:r>
        </a:p>
      </dsp:txBody>
      <dsp:txXfrm>
        <a:off x="40980" y="3804725"/>
        <a:ext cx="5964172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fcmdsc.wordpress.com/2009/11/22/the-kingdom-of-colorad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gourmeturbano.blogspot.com.ar/2015/05/7-mitos-sobre-la-cerveza-son-desmentidos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commons.wikimedia.org/wiki/File:Castle_Rock_Brewery_-_Nottingham_-_England_-_2004-11-04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mrkaplansclass.wikispaces.com/Five+Regions+for+the+Stude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ikitravel.org/en/Tex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0A0A-C620-4750-A190-58773EC0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 dirty="0"/>
              <a:t>Trends in US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8FA18-55C1-4B92-8169-0AC5403E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>
            <a:normAutofit/>
          </a:bodyPr>
          <a:lstStyle/>
          <a:p>
            <a:r>
              <a:rPr lang="en-US" dirty="0"/>
              <a:t>A repot prepared by </a:t>
            </a:r>
            <a:r>
              <a:rPr lang="en-US" dirty="0" err="1"/>
              <a:t>Tajar</a:t>
            </a:r>
            <a:r>
              <a:rPr lang="en-US" dirty="0"/>
              <a:t>, Inc.</a:t>
            </a:r>
          </a:p>
          <a:p>
            <a:endParaRPr lang="en-US" dirty="0"/>
          </a:p>
          <a:p>
            <a:pPr algn="l"/>
            <a:r>
              <a:rPr lang="en-US" dirty="0"/>
              <a:t>Rajat </a:t>
            </a:r>
            <a:r>
              <a:rPr lang="en-US" dirty="0" err="1"/>
              <a:t>Chandna</a:t>
            </a:r>
            <a:r>
              <a:rPr lang="en-US" dirty="0"/>
              <a:t>, Andy Ho, An Nguyen, Jodi Pafford, and Tori </a:t>
            </a:r>
            <a:r>
              <a:rPr lang="en-US" dirty="0" err="1"/>
              <a:t>Wheelis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83CD4-F57F-429F-B8C4-411B9E26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39" y="315714"/>
            <a:ext cx="4405300" cy="622657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799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77F3-FD2D-47D4-B71C-7F13E12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Most Bitter (IBU)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F3E2BB3-F007-4B70-A45B-C0022F56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6915" y="725091"/>
            <a:ext cx="6915663" cy="54115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67935-80D8-40B2-9901-C91176BA9EF4}"/>
              </a:ext>
            </a:extLst>
          </p:cNvPr>
          <p:cNvSpPr txBox="1"/>
          <p:nvPr/>
        </p:nvSpPr>
        <p:spPr>
          <a:xfrm>
            <a:off x="4702118" y="5936542"/>
            <a:ext cx="28504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fcmdsc.wordpress.com/2009/11/22/the-kingdom-of-colorad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1E225-AEFD-403A-A274-19C1650A0443}"/>
              </a:ext>
            </a:extLst>
          </p:cNvPr>
          <p:cNvSpPr txBox="1"/>
          <p:nvPr/>
        </p:nvSpPr>
        <p:spPr>
          <a:xfrm>
            <a:off x="8164106" y="725091"/>
            <a:ext cx="336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Guessing it will be Colorado….we’ll change picture if needed.</a:t>
            </a:r>
          </a:p>
        </p:txBody>
      </p:sp>
    </p:spTree>
    <p:extLst>
      <p:ext uri="{BB962C8B-B14F-4D97-AF65-F5344CB8AC3E}">
        <p14:creationId xmlns:p14="http://schemas.microsoft.com/office/powerpoint/2010/main" val="35601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53AF-6841-4EAA-A3D8-D8715D14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Information about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E382-9DE9-4950-A5E0-BDDFF1AB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Stats about ABV from question 6</a:t>
            </a:r>
          </a:p>
        </p:txBody>
      </p:sp>
    </p:spTree>
    <p:extLst>
      <p:ext uri="{BB962C8B-B14F-4D97-AF65-F5344CB8AC3E}">
        <p14:creationId xmlns:p14="http://schemas.microsoft.com/office/powerpoint/2010/main" val="253329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029A-AA3D-423E-9040-500A1165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IBU vs ABV Relationship?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C60A-40D0-416A-A6EE-DD0D0FC7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Insert scatterplot from question 7</a:t>
            </a:r>
          </a:p>
        </p:txBody>
      </p:sp>
    </p:spTree>
    <p:extLst>
      <p:ext uri="{BB962C8B-B14F-4D97-AF65-F5344CB8AC3E}">
        <p14:creationId xmlns:p14="http://schemas.microsoft.com/office/powerpoint/2010/main" val="89543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54D1-3732-4AD8-BEA6-F52F5029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63" y="988403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5673" y="1168283"/>
            <a:ext cx="4521434" cy="45214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610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CBEB-34F7-4AB3-83C8-A33C24B1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for allowing us to partner with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16F42C-88CE-4C70-A627-FAB179709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017" y="620720"/>
            <a:ext cx="3967278" cy="56074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33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B2D-D08B-4186-A513-D0433FDE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1430179"/>
            <a:ext cx="3798760" cy="367590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The TAJAR, Inc Team: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7621F-3E53-4946-844E-C51246BF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64FE9-0F66-460B-89A3-79E9789ED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BA25F-9778-4AAE-BA46-C1D8CB68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381D1D-6AE6-4C82-ADFD-6439B67B0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2500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10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2CEB-8C36-4473-859A-7F3BDA55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dirty="0"/>
              <a:t>Data and Information used in this report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072-879E-4EF4-8E93-7016150C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16462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File with Beer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File with Brewery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E92B82-1CD0-465C-93C0-334F3103F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396B4-1728-48A3-B62E-E004B348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F8E75C-A866-4A16-932E-06EDBEB9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building, outdoor, road, ground&#10;&#10;Description generated with very high confidence">
            <a:extLst>
              <a:ext uri="{FF2B5EF4-FFF2-40B4-BE49-F238E27FC236}">
                <a16:creationId xmlns:a16="http://schemas.microsoft.com/office/drawing/2014/main" id="{C8AEFEBA-FE32-48AC-8A52-5A307975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243" r="2" b="2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9" name="Picture 8" descr="A picture containing table, cup, next, sitting&#10;&#10;Description generated with very high confidence">
            <a:extLst>
              <a:ext uri="{FF2B5EF4-FFF2-40B4-BE49-F238E27FC236}">
                <a16:creationId xmlns:a16="http://schemas.microsoft.com/office/drawing/2014/main" id="{EE4AFF76-68C1-42EB-846E-90E76BAF7B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262" r="17912" b="-1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31561-2B5D-4529-AF2A-4D937BBB5365}"/>
              </a:ext>
            </a:extLst>
          </p:cNvPr>
          <p:cNvSpPr txBox="1"/>
          <p:nvPr/>
        </p:nvSpPr>
        <p:spPr>
          <a:xfrm>
            <a:off x="9350594" y="6515866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Castle_Rock_Brewery_-_Nottingham_-_England_-_2004-11-04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38927-7D09-447C-92BA-6599E6DC9226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elgourmeturbano.blogspot.com.ar/2015/05/7-mitos-sobre-la-cerveza-son-desmentido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3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98FD-15BD-4784-BDD7-7118D22D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6D15-0A78-4106-B255-DA58AD4E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Insert Data for Question 2 – Print the first 6 observations and the last 6 observations.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6AE2F0-7965-4F15-A05A-3C6C574C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0083-F876-4D6B-83B4-4532B254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Discoveries: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5836D-7136-4A75-9F89-30C548E6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data for question 3 – How many N/As are in each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019AC39-A8A0-4737-A1E3-B9FACB7B7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975" b="87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FA101-3090-446B-8BE4-D385076D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US Brewery Locations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B9B5E6-9400-45A5-A2C0-33B69C7E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Insert data/graphic for question 1.   How many breweries ae present in each state?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0A70D-6268-476C-925A-25CB13C5C794}"/>
              </a:ext>
            </a:extLst>
          </p:cNvPr>
          <p:cNvSpPr txBox="1"/>
          <p:nvPr/>
        </p:nvSpPr>
        <p:spPr>
          <a:xfrm>
            <a:off x="9511459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rkaplansclass.wikispaces.com/Five+Regions+for+the+Stud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3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2711-C54E-4A31-9A97-6F7F278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Median Alcohol Content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International Bitterness Units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B747C-6D7D-42D0-81A2-8AB1D772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>
            <a:normAutofit/>
          </a:bodyPr>
          <a:lstStyle/>
          <a:p>
            <a:r>
              <a:rPr lang="en-US" dirty="0"/>
              <a:t>Highlight a few states from question 4 – Median alcohol content and international bitterness units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DD338-8709-40AE-88ED-16D7F960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943373"/>
            <a:ext cx="3976788" cy="465121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707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2711-C54E-4A31-9A97-6F7F278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560" y="584540"/>
            <a:ext cx="6846277" cy="12426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Median Alcohol Content</a:t>
            </a: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&amp;</a:t>
            </a: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International Bitterness Units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B747C-6D7D-42D0-81A2-8AB1D772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0" y="2545081"/>
            <a:ext cx="6443078" cy="361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/>
              <a:t>Highlight a few states from question 4 – Median alcohol content and international bitterness units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DD338-8709-40AE-88ED-16D7F960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2" y="1053463"/>
            <a:ext cx="4062167" cy="47510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5122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77F3-FD2D-47D4-B71C-7F13E12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59" y="1035296"/>
            <a:ext cx="4981576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Maximum ABV</a:t>
            </a:r>
          </a:p>
        </p:txBody>
      </p:sp>
      <p:pic>
        <p:nvPicPr>
          <p:cNvPr id="9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BFC65A7-1671-4590-843B-6D18A9602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38966" y="792775"/>
            <a:ext cx="4592869" cy="459286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C0E8A-57D9-48D1-917A-ADBE78BC37C0}"/>
              </a:ext>
            </a:extLst>
          </p:cNvPr>
          <p:cNvSpPr txBox="1"/>
          <p:nvPr/>
        </p:nvSpPr>
        <p:spPr>
          <a:xfrm>
            <a:off x="8851294" y="5385644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wikitravel.org/en/Tex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E786D-8CCA-47AB-B861-2A8A4255BF71}"/>
              </a:ext>
            </a:extLst>
          </p:cNvPr>
          <p:cNvSpPr txBox="1"/>
          <p:nvPr/>
        </p:nvSpPr>
        <p:spPr>
          <a:xfrm>
            <a:off x="660165" y="889867"/>
            <a:ext cx="336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Guessing it will be Texas….we’ll change picture if needed.</a:t>
            </a:r>
          </a:p>
        </p:txBody>
      </p:sp>
    </p:spTree>
    <p:extLst>
      <p:ext uri="{BB962C8B-B14F-4D97-AF65-F5344CB8AC3E}">
        <p14:creationId xmlns:p14="http://schemas.microsoft.com/office/powerpoint/2010/main" val="158246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85</TotalTime>
  <Words>270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Trends in US Breweries</vt:lpstr>
      <vt:lpstr>The TAJAR, Inc Team:</vt:lpstr>
      <vt:lpstr>Data and Information used in this report</vt:lpstr>
      <vt:lpstr>Example of Data </vt:lpstr>
      <vt:lpstr>Further Discoveries:</vt:lpstr>
      <vt:lpstr>US Brewery Locations</vt:lpstr>
      <vt:lpstr>Median Alcohol Content &amp; International Bitterness Units</vt:lpstr>
      <vt:lpstr>Median Alcohol Content &amp; International Bitterness Units</vt:lpstr>
      <vt:lpstr>Maximum ABV</vt:lpstr>
      <vt:lpstr>Most Bitter (IBU)</vt:lpstr>
      <vt:lpstr>Other Notable Information about ABV</vt:lpstr>
      <vt:lpstr>IBU vs ABV Relationship?</vt:lpstr>
      <vt:lpstr>Questions?</vt:lpstr>
      <vt:lpstr>Thank You for allowing us to partner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Beer</dc:title>
  <dc:creator>Jodi Pafford</dc:creator>
  <cp:lastModifiedBy>Jodi Pafford</cp:lastModifiedBy>
  <cp:revision>7</cp:revision>
  <dcterms:created xsi:type="dcterms:W3CDTF">2018-06-20T02:52:10Z</dcterms:created>
  <dcterms:modified xsi:type="dcterms:W3CDTF">2018-06-20T04:17:21Z</dcterms:modified>
</cp:coreProperties>
</file>