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712"/>
  </p:normalViewPr>
  <p:slideViewPr>
    <p:cSldViewPr snapToGrid="0" snapToObjects="1">
      <p:cViewPr varScale="1">
        <p:scale>
          <a:sx n="63" d="100"/>
          <a:sy n="63" d="100"/>
        </p:scale>
        <p:origin x="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F82E0-DA90-F642-BDF9-D28F7CF5A168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6561-AC33-FC42-B75E-5012E07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Reduce Attrition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TAJAR </a:t>
            </a:r>
            <a:r>
              <a:rPr lang="en-US" dirty="0" err="1"/>
              <a:t>Inc</a:t>
            </a:r>
            <a:r>
              <a:rPr lang="en-US" dirty="0"/>
              <a:t> : Tori, Andy, Jodi, An, </a:t>
            </a:r>
            <a:r>
              <a:rPr lang="en-US" dirty="0" err="1"/>
              <a:t>Rajat</a:t>
            </a:r>
            <a:endParaRPr lang="en-US" dirty="0"/>
          </a:p>
          <a:p>
            <a:r>
              <a:rPr lang="en-US" dirty="0"/>
              <a:t>August 7, 2018</a:t>
            </a:r>
          </a:p>
        </p:txBody>
      </p:sp>
    </p:spTree>
    <p:extLst>
      <p:ext uri="{BB962C8B-B14F-4D97-AF65-F5344CB8AC3E}">
        <p14:creationId xmlns:p14="http://schemas.microsoft.com/office/powerpoint/2010/main" val="155936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Attrition comes as a high cost to companies.  The cost of interviewing, training, productivity, and negative impacts on morale are just a few. 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This report will focus on the following based on our analysis: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5600" y="2912533"/>
            <a:ext cx="690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top 3 factors that contribute to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Job role specific trends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Recommendations to mitigate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8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211" y="1970171"/>
            <a:ext cx="3275753" cy="1042441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Dimension</a:t>
            </a:r>
          </a:p>
          <a:p>
            <a:r>
              <a:rPr lang="en-US" dirty="0">
                <a:solidFill>
                  <a:srgbClr val="002060"/>
                </a:solidFill>
              </a:rPr>
              <a:t>Total Observations: 1470</a:t>
            </a:r>
          </a:p>
          <a:p>
            <a:r>
              <a:rPr lang="en-US" dirty="0">
                <a:solidFill>
                  <a:srgbClr val="002060"/>
                </a:solidFill>
              </a:rPr>
              <a:t>Total Variables	 :  35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7" y="2015143"/>
            <a:ext cx="4036800" cy="4280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91612" y="4155541"/>
            <a:ext cx="78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12533" y="4906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211" y="5372611"/>
            <a:ext cx="368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Excluded Variables: </a:t>
            </a:r>
          </a:p>
          <a:p>
            <a:r>
              <a:rPr lang="en-US" dirty="0" err="1">
                <a:solidFill>
                  <a:srgbClr val="002060"/>
                </a:solidFill>
              </a:rPr>
              <a:t>HeadCount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EmployeeID</a:t>
            </a:r>
            <a:r>
              <a:rPr lang="en-US" dirty="0">
                <a:solidFill>
                  <a:srgbClr val="002060"/>
                </a:solidFill>
              </a:rPr>
              <a:t>, Over18, </a:t>
            </a:r>
            <a:r>
              <a:rPr lang="en-US" dirty="0" err="1">
                <a:solidFill>
                  <a:srgbClr val="002060"/>
                </a:solidFill>
              </a:rPr>
              <a:t>StdHours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211" y="1130103"/>
            <a:ext cx="1100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Summary: </a:t>
            </a:r>
            <a:r>
              <a:rPr lang="en-US" dirty="0">
                <a:solidFill>
                  <a:srgbClr val="002060"/>
                </a:solidFill>
              </a:rPr>
              <a:t>The dataset provided required minimal tidying.  There was no missing data (i.e. NA).  It </a:t>
            </a:r>
          </a:p>
          <a:p>
            <a:r>
              <a:rPr lang="en-US" dirty="0">
                <a:solidFill>
                  <a:srgbClr val="002060"/>
                </a:solidFill>
              </a:rPr>
              <a:t>included both personal and professional data on employee from various departments.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1" y="3323270"/>
            <a:ext cx="235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Class Type</a:t>
            </a:r>
          </a:p>
          <a:p>
            <a:r>
              <a:rPr lang="en-US" dirty="0">
                <a:solidFill>
                  <a:srgbClr val="002060"/>
                </a:solidFill>
              </a:rPr>
              <a:t>Numeric 	: 25</a:t>
            </a:r>
          </a:p>
          <a:p>
            <a:r>
              <a:rPr lang="en-US" dirty="0">
                <a:solidFill>
                  <a:srgbClr val="002060"/>
                </a:solidFill>
              </a:rPr>
              <a:t>Character	: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211" y="4608818"/>
            <a:ext cx="3093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Length &gt; 12 Variables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	23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86" y="2015142"/>
            <a:ext cx="3811383" cy="4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Methodology – Random Forest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 dirty="0"/>
              <a:t>RAJAT to provide content</a:t>
            </a:r>
          </a:p>
        </p:txBody>
      </p:sp>
    </p:spTree>
    <p:extLst>
      <p:ext uri="{BB962C8B-B14F-4D97-AF65-F5344CB8AC3E}">
        <p14:creationId xmlns:p14="http://schemas.microsoft.com/office/powerpoint/2010/main" val="169482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Top 7 Factors of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03D80E-7F52-4EC4-8019-B211F825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10518"/>
              </p:ext>
            </p:extLst>
          </p:nvPr>
        </p:nvGraphicFramePr>
        <p:xfrm>
          <a:off x="684213" y="1965960"/>
          <a:ext cx="1012803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143">
                  <a:extLst>
                    <a:ext uri="{9D8B030D-6E8A-4147-A177-3AD203B41FA5}">
                      <a16:colId xmlns:a16="http://schemas.microsoft.com/office/drawing/2014/main" val="208878479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44769478"/>
                    </a:ext>
                  </a:extLst>
                </a:gridCol>
                <a:gridCol w="1160963">
                  <a:extLst>
                    <a:ext uri="{9D8B030D-6E8A-4147-A177-3AD203B41FA5}">
                      <a16:colId xmlns:a16="http://schemas.microsoft.com/office/drawing/2014/main" val="2042025665"/>
                    </a:ext>
                  </a:extLst>
                </a:gridCol>
                <a:gridCol w="1153844">
                  <a:extLst>
                    <a:ext uri="{9D8B030D-6E8A-4147-A177-3AD203B41FA5}">
                      <a16:colId xmlns:a16="http://schemas.microsoft.com/office/drawing/2014/main" val="3310055283"/>
                    </a:ext>
                  </a:extLst>
                </a:gridCol>
                <a:gridCol w="1126087">
                  <a:extLst>
                    <a:ext uri="{9D8B030D-6E8A-4147-A177-3AD203B41FA5}">
                      <a16:colId xmlns:a16="http://schemas.microsoft.com/office/drawing/2014/main" val="3606606852"/>
                    </a:ext>
                  </a:extLst>
                </a:gridCol>
                <a:gridCol w="1098329">
                  <a:extLst>
                    <a:ext uri="{9D8B030D-6E8A-4147-A177-3AD203B41FA5}">
                      <a16:colId xmlns:a16="http://schemas.microsoft.com/office/drawing/2014/main" val="801426414"/>
                    </a:ext>
                  </a:extLst>
                </a:gridCol>
                <a:gridCol w="1217785">
                  <a:extLst>
                    <a:ext uri="{9D8B030D-6E8A-4147-A177-3AD203B41FA5}">
                      <a16:colId xmlns:a16="http://schemas.microsoft.com/office/drawing/2014/main" val="2064332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50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4919.00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8379.00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3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53851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r>
                        <a:rPr lang="en-US" dirty="0"/>
                        <a:t>Distance From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6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Percent Salary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20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Total Work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2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Years at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8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Number of Prior </a:t>
                      </a:r>
                      <a:r>
                        <a:rPr lang="en-US" dirty="0" err="1"/>
                        <a:t>Comapany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0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Relationships of the first two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526A8-A255-469E-8E06-53C7CD74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197184"/>
            <a:ext cx="6402301" cy="413019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5495858"/>
            <a:ext cx="6797468" cy="10192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Employees’ income is very left skewed.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Employees’ age is normally distributed.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66ADA-93F9-4C07-BC0C-98D35D5D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680" y="1197184"/>
            <a:ext cx="4026107" cy="2597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5E111-F8BB-4FFA-BAED-ABC207E3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680" y="3917817"/>
            <a:ext cx="4026107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/>
              <a:t>How to mitigate attrition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/>
              <a:t>Whole Team Provides content</a:t>
            </a:r>
            <a:endParaRPr lang="en-US" dirty="0"/>
          </a:p>
        </p:txBody>
      </p: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Top Two Factors Attributed to Company’s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15" y="5686129"/>
            <a:ext cx="9623477" cy="46296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55B94B-DEEC-41BF-99AF-9CC2C528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692" y="946911"/>
            <a:ext cx="4201297" cy="30009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B66158-1DF2-447F-A805-9EFB8423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31" y="974025"/>
            <a:ext cx="4157293" cy="2969494"/>
          </a:xfrm>
          <a:prstGeom prst="rect">
            <a:avLst/>
          </a:prstGeom>
        </p:spPr>
      </p:pic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641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259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Slice</vt:lpstr>
      <vt:lpstr> Reduce Attrition strategy</vt:lpstr>
      <vt:lpstr>Introduction</vt:lpstr>
      <vt:lpstr>Data Source</vt:lpstr>
      <vt:lpstr>Methodology – Random Forest</vt:lpstr>
      <vt:lpstr>Top 7 Factors of Attrition</vt:lpstr>
      <vt:lpstr>Relationships of the first two Factors</vt:lpstr>
      <vt:lpstr>How to mitigate attrition</vt:lpstr>
      <vt:lpstr>Top Two Factors Attributed to Company’s Attrition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Reduce Attrition strategy</dc:title>
  <dc:creator>Andrew Nguyen</dc:creator>
  <cp:lastModifiedBy>Andrew Nguyen</cp:lastModifiedBy>
  <cp:revision>2</cp:revision>
  <dcterms:created xsi:type="dcterms:W3CDTF">2018-08-05T04:04:24Z</dcterms:created>
  <dcterms:modified xsi:type="dcterms:W3CDTF">2018-08-05T04:05:32Z</dcterms:modified>
</cp:coreProperties>
</file>