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8" r:id="rId4"/>
    <p:sldId id="273" r:id="rId5"/>
    <p:sldId id="270" r:id="rId6"/>
    <p:sldId id="260" r:id="rId7"/>
    <p:sldId id="275" r:id="rId8"/>
    <p:sldId id="261" r:id="rId9"/>
    <p:sldId id="262" r:id="rId10"/>
    <p:sldId id="264" r:id="rId11"/>
    <p:sldId id="269" r:id="rId12"/>
    <p:sldId id="268" r:id="rId13"/>
    <p:sldId id="263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712"/>
  </p:normalViewPr>
  <p:slideViewPr>
    <p:cSldViewPr snapToGrid="0" snapToObjects="1">
      <p:cViewPr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Top Two Factors Attributed to Company’s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Does this need updating?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B66158-1DF2-447F-A805-9EFB8423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77" y="1151070"/>
            <a:ext cx="4201297" cy="3000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8FDCEC-C955-44EE-B530-C6DE790D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92" y="1165301"/>
            <a:ext cx="4157293" cy="2972463"/>
          </a:xfrm>
          <a:prstGeom prst="rect">
            <a:avLst/>
          </a:prstGeom>
        </p:spPr>
      </p:pic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6886" y="685799"/>
            <a:ext cx="707766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Life Satisfaction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E2056-ED35-43E3-8265-E8D944FA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2888773" cy="4892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100" b="1" dirty="0">
                <a:solidFill>
                  <a:schemeClr val="accent6"/>
                </a:solidFill>
              </a:rPr>
              <a:t>**Jodi Will enter visual here by noon Monday (promise!).   I will be looking at Those that worked overtime against Work Life balance self reporting. </a:t>
            </a:r>
            <a:r>
              <a:rPr lang="en-US" sz="2100" b="1" dirty="0">
                <a:solidFill>
                  <a:schemeClr val="accent6"/>
                </a:solidFill>
                <a:sym typeface="Wingdings" panose="05000000000000000000" pitchFamily="2" charset="2"/>
              </a:rPr>
              <a:t> </a:t>
            </a:r>
            <a:endParaRPr lang="en-US" sz="2100" b="1" dirty="0">
              <a:solidFill>
                <a:schemeClr val="accent6"/>
              </a:solidFill>
            </a:endParaRPr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8F1-4876-454A-B771-BA837016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4D651-6EB2-244D-94BF-CDF4925AC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“Tell me about any job role specific trends that may exist in the data set”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4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/>
              <a:t>How to mitigate attrition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**Content in Progress (by Jodi) – feel free to add.  I will finalize Monday morning!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recommend that the HR team further review…….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Stock Options…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Job Role…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Overtime…</a:t>
            </a:r>
          </a:p>
          <a:p>
            <a:r>
              <a:rPr lang="en-US" dirty="0"/>
              <a:t>Make sure this conclusion and the conclusion in the </a:t>
            </a:r>
            <a:r>
              <a:rPr lang="en-US" dirty="0" err="1"/>
              <a:t>rmd</a:t>
            </a:r>
            <a:r>
              <a:rPr lang="en-US" dirty="0"/>
              <a:t> match.</a:t>
            </a:r>
          </a:p>
          <a:p>
            <a:endParaRPr lang="en-US" dirty="0"/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CURIOUS? WANT TO LEARN MORE?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data, and information on our code, our full report, and our methods can be </a:t>
            </a:r>
            <a:r>
              <a:rPr lang="en-US" sz="2000">
                <a:solidFill>
                  <a:srgbClr val="002060"/>
                </a:solidFill>
              </a:rPr>
              <a:t>found online at: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https://</a:t>
            </a:r>
            <a:r>
              <a:rPr lang="en-US" sz="2000" dirty="0" err="1">
                <a:solidFill>
                  <a:srgbClr val="002060"/>
                </a:solidFill>
              </a:rPr>
              <a:t>github.com</a:t>
            </a:r>
            <a:r>
              <a:rPr lang="en-US" sz="2000" dirty="0">
                <a:solidFill>
                  <a:srgbClr val="002060"/>
                </a:solidFill>
              </a:rPr>
              <a:t>/R-</a:t>
            </a:r>
            <a:r>
              <a:rPr lang="en-US" sz="2000" dirty="0" err="1">
                <a:solidFill>
                  <a:srgbClr val="002060"/>
                </a:solidFill>
              </a:rPr>
              <a:t>Chandna</a:t>
            </a:r>
            <a:r>
              <a:rPr lang="en-US" sz="2000" dirty="0">
                <a:solidFill>
                  <a:srgbClr val="002060"/>
                </a:solidFill>
              </a:rPr>
              <a:t>/MSDS6306_CaseStudy_2.git</a:t>
            </a:r>
          </a:p>
        </p:txBody>
      </p:sp>
    </p:spTree>
    <p:extLst>
      <p:ext uri="{BB962C8B-B14F-4D97-AF65-F5344CB8AC3E}">
        <p14:creationId xmlns:p14="http://schemas.microsoft.com/office/powerpoint/2010/main" val="192644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D08-4BAE-2F4A-8071-3E05ECE5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F888-4E88-3C48-97A3-DE897DD7A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time today!</a:t>
            </a:r>
          </a:p>
        </p:txBody>
      </p:sp>
    </p:spTree>
    <p:extLst>
      <p:ext uri="{BB962C8B-B14F-4D97-AF65-F5344CB8AC3E}">
        <p14:creationId xmlns:p14="http://schemas.microsoft.com/office/powerpoint/2010/main" val="290749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F6F4-C26D-2D4B-8E4C-6A94B3DD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CDC8-4300-354A-9B8D-54FED2B4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Introduction/Business Objectives</a:t>
            </a:r>
          </a:p>
          <a:p>
            <a:pPr lvl="1"/>
            <a:r>
              <a:rPr lang="en-US" dirty="0"/>
              <a:t>Data Source/Demographics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Evaluation/Results</a:t>
            </a:r>
          </a:p>
          <a:p>
            <a:pPr lvl="1"/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Methodology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role-specific and general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1" y="1970171"/>
            <a:ext cx="3275753" cy="104244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Dimension</a:t>
            </a:r>
          </a:p>
          <a:p>
            <a:r>
              <a:rPr lang="en-US" dirty="0">
                <a:solidFill>
                  <a:srgbClr val="002060"/>
                </a:solidFill>
              </a:rPr>
              <a:t>Total Observations: 1470</a:t>
            </a:r>
          </a:p>
          <a:p>
            <a:r>
              <a:rPr lang="en-US" dirty="0">
                <a:solidFill>
                  <a:srgbClr val="002060"/>
                </a:solidFill>
              </a:rPr>
              <a:t>Total Variables	 :  35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7" y="2015143"/>
            <a:ext cx="4036800" cy="4280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91612" y="4155541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2533" y="4906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11" y="5372611"/>
            <a:ext cx="368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Excluded Variables: </a:t>
            </a:r>
          </a:p>
          <a:p>
            <a:r>
              <a:rPr lang="en-US" dirty="0" err="1">
                <a:solidFill>
                  <a:srgbClr val="002060"/>
                </a:solidFill>
              </a:rPr>
              <a:t>HeadCount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EmployeeID</a:t>
            </a:r>
            <a:r>
              <a:rPr lang="en-US" dirty="0">
                <a:solidFill>
                  <a:srgbClr val="002060"/>
                </a:solidFill>
              </a:rPr>
              <a:t>, Over18, </a:t>
            </a:r>
            <a:r>
              <a:rPr lang="en-US" dirty="0" err="1">
                <a:solidFill>
                  <a:srgbClr val="002060"/>
                </a:solidFill>
              </a:rPr>
              <a:t>StdHours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1" y="1130103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Summary: </a:t>
            </a:r>
            <a:r>
              <a:rPr lang="en-US" dirty="0">
                <a:solidFill>
                  <a:srgbClr val="002060"/>
                </a:solidFill>
              </a:rPr>
              <a:t>The dataset provided required minimal tidying.  There was no missing data (i.e. NA).  It </a:t>
            </a:r>
          </a:p>
          <a:p>
            <a:r>
              <a:rPr lang="en-US" dirty="0">
                <a:solidFill>
                  <a:srgbClr val="002060"/>
                </a:solidFill>
              </a:rPr>
              <a:t>included both personal and professional data on employee from various departments.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1" y="3323270"/>
            <a:ext cx="23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Class Type</a:t>
            </a:r>
          </a:p>
          <a:p>
            <a:r>
              <a:rPr lang="en-US" dirty="0">
                <a:solidFill>
                  <a:srgbClr val="002060"/>
                </a:solidFill>
              </a:rPr>
              <a:t>Numeric 	: 25</a:t>
            </a:r>
          </a:p>
          <a:p>
            <a:r>
              <a:rPr lang="en-US" dirty="0">
                <a:solidFill>
                  <a:srgbClr val="002060"/>
                </a:solidFill>
              </a:rPr>
              <a:t>Character	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211" y="4608818"/>
            <a:ext cx="3093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Length &gt; 12 Variables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	23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86" y="2015142"/>
            <a:ext cx="3811383" cy="4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8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25774-F3AC-0B46-BFAD-62F83C5E6558}"/>
              </a:ext>
            </a:extLst>
          </p:cNvPr>
          <p:cNvSpPr txBox="1">
            <a:spLocks/>
          </p:cNvSpPr>
          <p:nvPr/>
        </p:nvSpPr>
        <p:spPr>
          <a:xfrm>
            <a:off x="557211" y="342900"/>
            <a:ext cx="8534401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Data Source/DEMOGRAPHICS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58FC6C-D112-8144-B815-67A37B63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dirty="0"/>
              <a:t>Include a few more pictures and graphs of our EDA and descriptive statistics on this slide- match the </a:t>
            </a:r>
            <a:r>
              <a:rPr lang="en-US"/>
              <a:t>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77" y="163970"/>
            <a:ext cx="10327907" cy="685800"/>
          </a:xfrm>
        </p:spPr>
        <p:txBody>
          <a:bodyPr>
            <a:normAutofit/>
          </a:bodyPr>
          <a:lstStyle/>
          <a:p>
            <a:r>
              <a:rPr lang="en-US" dirty="0"/>
              <a:t>Methodology – ALGORITHMS Considered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477" y="1077238"/>
            <a:ext cx="3231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Random Forest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Logistics Regression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Conditional Random Forest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609" y="3219189"/>
            <a:ext cx="8778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RAJAT TO ADD CONTENT ON THE DIFFERENCES, STRENGTHS, AND WEAKNESSES</a:t>
            </a:r>
          </a:p>
          <a:p>
            <a:r>
              <a:rPr lang="en-US" dirty="0"/>
              <a:t>OF EACH METHOD</a:t>
            </a:r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77" y="163970"/>
            <a:ext cx="10327907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 – Conditional 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477" y="1412960"/>
            <a:ext cx="674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Both Conditional Random Forest (and Logistic Regression) confirm the following top 3 factors: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77" y="912803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Prediction Score: 85.79%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3" y="2241647"/>
            <a:ext cx="5753100" cy="341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7727" y="3206663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RAJAT TO ADD ANOTHER CHART </a:t>
            </a:r>
          </a:p>
          <a:p>
            <a:r>
              <a:rPr lang="en-US" dirty="0"/>
              <a:t>OR INFOGRAPHIC OF SORT </a:t>
            </a:r>
          </a:p>
        </p:txBody>
      </p:sp>
    </p:spTree>
    <p:extLst>
      <p:ext uri="{BB962C8B-B14F-4D97-AF65-F5344CB8AC3E}">
        <p14:creationId xmlns:p14="http://schemas.microsoft.com/office/powerpoint/2010/main" val="62572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Top 7 Factors FOR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dirty="0"/>
              <a:t>Does this need updating?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0518"/>
              </p:ext>
            </p:extLst>
          </p:nvPr>
        </p:nvGraphicFramePr>
        <p:xfrm>
          <a:off x="684213" y="1965960"/>
          <a:ext cx="1012803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143">
                  <a:extLst>
                    <a:ext uri="{9D8B030D-6E8A-4147-A177-3AD203B41FA5}">
                      <a16:colId xmlns:a16="http://schemas.microsoft.com/office/drawing/2014/main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44769478"/>
                    </a:ext>
                  </a:extLst>
                </a:gridCol>
                <a:gridCol w="1160963">
                  <a:extLst>
                    <a:ext uri="{9D8B030D-6E8A-4147-A177-3AD203B41FA5}">
                      <a16:colId xmlns:a16="http://schemas.microsoft.com/office/drawing/2014/main" val="2042025665"/>
                    </a:ext>
                  </a:extLst>
                </a:gridCol>
                <a:gridCol w="1153844">
                  <a:extLst>
                    <a:ext uri="{9D8B030D-6E8A-4147-A177-3AD203B41FA5}">
                      <a16:colId xmlns:a16="http://schemas.microsoft.com/office/drawing/2014/main" val="3310055283"/>
                    </a:ext>
                  </a:extLst>
                </a:gridCol>
                <a:gridCol w="1126087">
                  <a:extLst>
                    <a:ext uri="{9D8B030D-6E8A-4147-A177-3AD203B41FA5}">
                      <a16:colId xmlns:a16="http://schemas.microsoft.com/office/drawing/2014/main" val="3606606852"/>
                    </a:ext>
                  </a:extLst>
                </a:gridCol>
                <a:gridCol w="1098329">
                  <a:extLst>
                    <a:ext uri="{9D8B030D-6E8A-4147-A177-3AD203B41FA5}">
                      <a16:colId xmlns:a16="http://schemas.microsoft.com/office/drawing/2014/main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:a16="http://schemas.microsoft.com/office/drawing/2014/main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Salary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Years at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Prior </a:t>
                      </a:r>
                      <a:r>
                        <a:rPr lang="en-US" dirty="0" err="1"/>
                        <a:t>Comapany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/>
          </a:bodyPr>
          <a:lstStyle/>
          <a:p>
            <a:r>
              <a:rPr lang="en-US" dirty="0"/>
              <a:t>Monthly income and 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99383"/>
            <a:ext cx="6797468" cy="151571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age is normally distributed.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Males: For every 1 year increase in age there is a $256.70  increase in the average monthly income( 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0.2424).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Females:  For every 1 year increase in age there is a $255.74 increase in the average monthly income (R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0.2547).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00" y="1197184"/>
            <a:ext cx="5893875" cy="380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558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Slice</vt:lpstr>
      <vt:lpstr> Reduce Attrition strategy</vt:lpstr>
      <vt:lpstr>Agenda</vt:lpstr>
      <vt:lpstr>Introduction</vt:lpstr>
      <vt:lpstr>Data Source</vt:lpstr>
      <vt:lpstr>PowerPoint Presentation</vt:lpstr>
      <vt:lpstr>Methodology – ALGORITHMS Considered</vt:lpstr>
      <vt:lpstr>Methodology – Conditional Random Forest</vt:lpstr>
      <vt:lpstr>Top 7 Factors FOR Attrition</vt:lpstr>
      <vt:lpstr>Monthly income and age</vt:lpstr>
      <vt:lpstr>Top Two Factors Attributed to Company’s Attrition</vt:lpstr>
      <vt:lpstr>Life Satisfaction</vt:lpstr>
      <vt:lpstr>Other findings</vt:lpstr>
      <vt:lpstr>How to mitigate attrition</vt:lpstr>
      <vt:lpstr>CURIOUS? WANT TO LEARN MORE?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Reduce Attrition strategy</dc:title>
  <dc:creator>Jodi Pafford</dc:creator>
  <cp:lastModifiedBy>Andrew Nguyen</cp:lastModifiedBy>
  <cp:revision>17</cp:revision>
  <dcterms:created xsi:type="dcterms:W3CDTF">2018-08-06T00:40:13Z</dcterms:created>
  <dcterms:modified xsi:type="dcterms:W3CDTF">2018-08-06T18:53:40Z</dcterms:modified>
</cp:coreProperties>
</file>