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5" r:id="rId3"/>
    <p:sldId id="258" r:id="rId4"/>
    <p:sldId id="273" r:id="rId5"/>
    <p:sldId id="270" r:id="rId6"/>
    <p:sldId id="260" r:id="rId7"/>
    <p:sldId id="275" r:id="rId8"/>
    <p:sldId id="261" r:id="rId9"/>
    <p:sldId id="262" r:id="rId10"/>
    <p:sldId id="264" r:id="rId11"/>
    <p:sldId id="269" r:id="rId12"/>
    <p:sldId id="268" r:id="rId13"/>
    <p:sldId id="263" r:id="rId14"/>
    <p:sldId id="271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/>
    <p:restoredTop sz="94712"/>
  </p:normalViewPr>
  <p:slideViewPr>
    <p:cSldViewPr snapToGrid="0" snapToObjects="1">
      <p:cViewPr varScale="1">
        <p:scale>
          <a:sx n="102" d="100"/>
          <a:sy n="102" d="100"/>
        </p:scale>
        <p:origin x="4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F82E0-DA90-F642-BDF9-D28F7CF5A168}" type="datetimeFigureOut">
              <a:rPr lang="en-US" smtClean="0"/>
              <a:t>8/5/18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16561-AC33-FC42-B75E-5012E07A3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90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Reduce Attrition strategy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TAJAR </a:t>
            </a:r>
            <a:r>
              <a:rPr lang="en-US" dirty="0" err="1"/>
              <a:t>Inc</a:t>
            </a:r>
            <a:r>
              <a:rPr lang="en-US" dirty="0"/>
              <a:t> : Tori, Andy, Jodi, An, </a:t>
            </a:r>
            <a:r>
              <a:rPr lang="en-US" dirty="0" err="1"/>
              <a:t>Rajat</a:t>
            </a:r>
            <a:endParaRPr lang="en-US" dirty="0"/>
          </a:p>
          <a:p>
            <a:r>
              <a:rPr lang="en-US" dirty="0"/>
              <a:t>August 7, 2018</a:t>
            </a:r>
          </a:p>
        </p:txBody>
      </p:sp>
    </p:spTree>
    <p:extLst>
      <p:ext uri="{BB962C8B-B14F-4D97-AF65-F5344CB8AC3E}">
        <p14:creationId xmlns:p14="http://schemas.microsoft.com/office/powerpoint/2010/main" val="1559363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Top Two Factors Attributed to Company’s Attrition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815" y="5686129"/>
            <a:ext cx="9623477" cy="4629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100" dirty="0"/>
              <a:t>Does this need updating?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E2B66158-1DF2-447F-A805-9EFB84231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777" y="1151070"/>
            <a:ext cx="4201297" cy="30009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08FDCEC-C955-44EE-B530-C6DE790D3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892" y="1165301"/>
            <a:ext cx="4157293" cy="2972463"/>
          </a:xfrm>
          <a:prstGeom prst="rect">
            <a:avLst/>
          </a:prstGeom>
        </p:spPr>
      </p:pic>
      <p:sp>
        <p:nvSpPr>
          <p:cNvPr id="4" name="AutoShape 2" descr="data:image/png;base64,iVBORw0KGgoAAAANSUhEUgAABUAAAAPACAMAAADDuCPrAAABYlBMVEUAAAAAADoAAGYAOjoAOmYAOpAAZrYzMzM6AAA6OgA6Ojo6OmY6ZmY6ZpA6ZrY6kLY6kNtNTU1NTW5NTY5Nbm5Nbo5NbqtNjshmAABmADpmOgBmOjpmZjpmZmZmZpBmkGZmkLZmkNtmtttmtv9uTU1ubk1ubm5ubo5ujqtujshuq8huq+SOTU2Obk2Obm6Oq8iOyOSOyP+QOgCQOjqQZjqQZmaQZpCQkGaQkLaQtraQttuQ2/+rbk2rjk2rjm6rq8iryOSr5Mir5P+2ZgC2Zjq2kDq2kGa2kJC2tpC2tra2ttu229u22/+2///Ijk3Ijm7Iq27Iq6vIyKvI5KvI5OTI5P/I///bkDrbkGbbtmbbtpDbtrbb27bb29vb2//b/7bb///kq27kyI7kyKvk5P/k///r6+v8jVn/tmb/yI7/25D/27b/29v/5Kv/5Mj/5OT//7b//7///8j//9v//+T///+zjZs9AAAACXBIWXMAAB2HAAAdhwGP5fFlAAAgAElEQVR4nO3d/59b5ZnecU0wMDGEILMYh0CWwmwDxaSLN3S7xHW3mGQXkni3aY0TEijO1q2/YMe1rP+/0iNpRnPbM+fMM9e5n3PffN4/xB472Eiv6/mgGUlnJnMAQJVJ638BAIiKgAJAJQIKAJUIKABUIqAAUImAAkAlAgoAlQgoAFQioABQiYACQCUCCgCVCCgAVCKgAFCJgAJAJQIKAJVGENDZl298fzKZ7Lzw8Ten/rNuT570zvzhhcnOLwT/pgCwrXlAZ7/aPWjdS6dNKAEF4Kd1QO+9fih2p+0cAQXgp3FA7y4ffu689dXip9/+6vuCgh78ud/7reRPAoCjtA3o4qHh1ufts1/KCkpAAQyvbUCvLor59tbHy8/An1P8wQQUwPCaBnT5CfzLh37lRvmapeRPJqAABtY0oItcmswtP6d/rvzGwQPRq5vK3vv5Irg7P/jNwT/9zuzT3cnOC09+1n84oJsnka4ufyh/ygsfL3/9yx8vev3Cr/f/f+YvAIBjtQzo7NKTn7Cvmroo3n7/NvWbfWpe7LQM6NUjnro/OqA31n/Iywd/4PpB8BN/AQAcq2VAlw837efrt1c9vHrwO4tfefabVW03VtVdpPBs+fDZJ3t3ZED/fv8Pefvq4ddOPfkXAMCxWgZ0UbknHjyuo3r7IGLrli4fOb709Xz+7aebx4zlseQPv5l/+/VT/+inBnRh+Rn6l4tP1Z+Z7Lz9zeqZ/+fmT/0LAOBYLQN6+ymffS8D+vJ866Xv68/mtx6t3l5/5fTGMaE7OqAvb/6MzV9wdfUQ9il/AQAca6QBXdZxlbr180nbTysdPCY98kWjRwZ0/aubv2a+/yWCp/wFAHCssQZ0UcDypc3lVyaXMdtu2u39xj7lq58rRwb0uYO/5p1D/9en/AUAcKyRfg10Gc7ye+uQbj/Ds3mW58YxT/YcGdCXD//K/v/1aX8BABxrbM/C70f19qFP5W3f7Cfd1qkDeuRjWwDYGOfrQOclcYuIbR6IElAA4zPOdyItlbcNbV7OtPlSqPmntQHliSMAJ9I0oFu5XNt6L3z5HH7/qZ2rTz6vIw3o0/4CADhW26sx2Zdy3t765HnxmPDZ/7X/ls7tp9xv7H95VBjQp/wFAHCstgEtX3k8eOf5jcn2C5tulDderku2deGmzfNM2oA+5S8AgGM1viL9veUVlQ9dkf7gC5Grq9VvSrZ8F9GZX6+/h9LmvZfCgD7lLwCAY435eyJd3X42fPtp8lUbxQF98i8AgGO1Duih78q5c/g6crcn28+Mz36++b+dWV2wUxzQJ/8CADhW84AufPnz5Sfvz7xovy/89lVBl/60vN7x+lrIc31An/gLAOBYYwgoAIREQAGgEgEFgEoEFAAqEVAAqERAAaASAQWASgQUACoRUACoREABoBIBBYBKBBQAKhFQAKhEQAGgEgEFgEoEFAAqEVAAqNQwoP8HEt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UgX0/+I7RL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KnDeiji6+tf/b4yt50+u71rg8IKDT0+0mMgKqIA3pt+tqmpNOlV744/gMCChH9fhIjoCrSgD6+Nt0E9Nr0/PX5g8vT87eO/YCAQkS/n8QIqIoyoP/2wXQT0Pt75RHmo4vnPjnuAwIKFf1+EiOgKsKA3pxO3/vzOqA39398/7gPCChU9PtJjICqKAP66j/O76zzeG36YfmxfHz0BwQUKvr9JEZAVYQB3cri48vrT9Dv752/dfQHq3/m+ZVT/s1P0fpIw5N+P8BJEVAEpd8PcFL6gL7yxdEfHPpH9Y+uWx9peNLvJzE+hVcZPKDdj0AJKAT0+0mMgKoQUOSg309iBFRlmIDyLDy86feTGAFVGSigm1d5rl/6edQHBBQq+v0kRkBVBgoo70SCM/1+EiOgKgMF9PHl6av773g/+gMCChX9fhIjoCoDBXT+YPuaS0d/QEAhot9PYgRUZaiAzh9cWVTy3VtdHxBQaOj3kxgBVREH9BT0t631kYYn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7GGAdVrfaThqfXaAB6BIiz9fhLjEa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mYKKCPL083XvliPn908eDni9+8sjedvnudgEJJv5/ECKiKS0Dv720FdF3TVUwJKET0+0mMgKoME9CN+3vnPln8cGf62sGvXZuevz5/cHl6/hYBhY5+P4kRUJVBA7p4IPr+qpnvbzV1/Ti0pJWAQkS/n8QIqMqgAb25epj5+PJWLG+uH43e3IoqAcWp6feTGAFVGTKgjy5OP1z9eP53H0ynP72+/ODa6tcOf1pPQHFa+v0kRkBVhgzo5sHm5jmkZTr3H43e39t8EfT5FeXfvNL6SMOTfj/ASSkDuv9lzjvT6Xu35n+5Ml18TEAxDP1+gJNSBvTO5on2zSPR5XNJWwE1L2TSP7pufaThSb+fxPgUXmW4gD6+vP5q56GiPuURKAGFgH4/iRFQleEC+sRDzPIrBBTD0O8nMQKqMlxAn3iafdVMnoXHIPT7SYyAqgwX0P1Xz+9/Ll+auXn9J68DhZR+P4kRUJXBArr16vlrqwebq5DyTiQMQr+fxAioymABfXRx/0ug9/eWL2N68EF5Vn6R0Vd5Lzzk9PtJjICqDBbQ7SeJbq4vxnR9+cEDrsaEAej3kxgBVRksoHe2H2I++Nl0eu699ccPriz6+e4t+w/ob1vrIw1P+v0kRkBVBgvoielvW+sjDU/6/SRGQFVMxQgogtLvJzECqmIqRkARlH4/iRFQFVMxAoqg9PtJjICqmIoRUASl309iBFTFVKwjoLM/fvY5AcUY6feTGAFV6RvQe//pm/n84euTyeTMLwgoxke/n8QIqErPgN6YfO+38/nVydLyZwQUI6PfT2IEVKVfQG+XbN7dnTz7zb0Lk5cJKEZHv5/ECKhKv4BeXZRzmdGdXyz/d/lzAopx0e8nMQKq0iugs0vLcq4z+vDCMJ/D629b6yMNT/r9JEZAVXoFdNXMhxcmz80JKMZJv5/ECKjKCQJ6d3fyDgHFSOn3kxgBVekV0NWn8DfKl0D5GihGSb+fxAioSq+Azq9Onls+/b4sJ8/CY5T0+0mMgKr0C+jt8gLQxWfws59PVo9DCSjGRb+fxAioSr+ALj59X3iuPJG0884g/SSgOBX9fhIjoCo9Azq/99FPPl788PBHP/jNMP0koDgV/X4SI6AqfQM6PP1ta32k4Um/n8QIqIqp2LEBnX09YD8JKE5Fv5/ECKiKqdjRAf3yx8v3wz/80VuDvIaJgOKU9PtJjICq9Azo7NPVdZgeXpicGeZiTAQUp6LfT2IEVKVnQK9OJmf+evd7v5393WSg19ETUJyKfj+JEVCVfgG9PZm8vX4P5x9Wb+gkoBgX/X4SI6Aq/QJ6dfnuo/Wb4G+US4oQUIyLfj+JEVCVXgFdvRd+HdC7u1xMBOOj309iBFSlV0A3l7Mr5eRqTBgj/X4SI6AqBBQ56PeTGAFV6RXQ2aXlE0frcnI5O4yRfj+JEVCVXgFdPXG0CugipjyJhPHR7ycxAqrSL6B3dycvfVMCeu91LmeHMdLvJzECqtIvoOVydmd3d178/uLHYa6nTEBxKvr9JEZAVXoGdP773cnaQP0koDgV/X4SI6AqfQM6//ZXZxf1fGawy4ESUJyKfj+JEVCV3gEdnP62tT7S8KTfT2IEVMVUjOuBIij9fhIjoCqmYlwPFEHp95MYAVXpGVCuB4qR0+8nMQKq0jOgXA8UI6ffT2IEVKVfQLkeKMZOv5/ECKhKv4ByPVCMnX4/iRFQlV4B5XqgGD39fhIjoCq9Asrl7DB6+v0kRkBVCChy0O8nMQKq0iugXA8Uo6ffT2IEVKVXQLkeKEZPv5/ECKhKv4ByPVCMnX4/iRFQlX4B5XqgGDv9fhIjoCo9A8r1QDFy+v0kRkBV+gaU64Fi3PT7SYyAqvQO6OD0t631kYYn/X4SI6AqpmIEFEHp95MYAVUxFTvihfQ/emnQaykTUJyafj+JEVCVfgG9MJk8M9iVlAkoBPT7SYyAqvQK6OpyypMzHw/ZUP1ta32k4Um/n8QIqEqvgC786celoS98TEAxSvr9JEZAVfoGdL76rkgLQ72QSX/bWh9peNLvJzECqnKCgC4+lf/y9WVCd94a4ikl/W1rfaThSb+fxAioyokCuvDtz8tbkl7QPwzV37bWRxqe9PtJjICqnCigs199f/OGzslLBBRjot9PYgRUpX9AN/VcPhf/7af698Trb1vrIw1P+v0kRkBVegZ0/dXPg1eD6i+rrL9trY80POn3kxgBVekV0NmliX3ySP+NPfS3rfWRhif9fhIjoCq9Arp8J9LO4ZcvPbzAI1CMiX4/iRFQlZ4B/cGvzS/NPle/lEl/21ofaXjS7ycxAqrSK6Au9Let9ZGGJ/1+EiOgKqZiBBRB6feTGAFVMRXruCL9ztlB3oREQHFq+v0kRkBV+gb0xv4r6PmeSBgj/X4SI6AqPQO67OczL775Bt+VEyOl309iBFSlX0Dv7k6eXb2K6d4lvi88xki/n8QIqEq/gF49eN/R7NLkOQKK0dHvJzECqtIroLNLW4867+6qX0JPQHF6+v0kRkBVegX00Ps29W/iJKA4Pf1+EiOgKgQUOej3kxgBVekV0NmlyTv7H+ivw0RAcXr6/SRGQFV6BZQnkTB6+v0kRkBV+gX07u7kzOpyIn96nZcxYYz0+0mMgKr0C+jqjUhnz54d8q1Icq2PNDy1XhtwzFs5/7C7fifnztsD/dX6/zi0PtLwpN9PYjwCVekb0PnsyzcWj0Bf/HiQJ5AIKE5Lv5/ECKhK74AOTn/bWh9peNLvJzECqmIqRkARlH4/iRFQFVMxG9DZR28+6Se8DhSjo99PYgRUpSOgy28n9wTeiYTx0e8nMQKqQkCRg34/iRFQlY6AOtLfttZHGp70+0mMgKqYihFQBKXfT2IEVMVU7PiAfjVcPgkoTke/n8QIqIqp2NEB/fLH5X1IP/gNAcUY6feTGAFV6RnQ2aX9p5BeGui9SPrb1vpIw5N+P4kRUJV+AV32c+fFf/jsn97YnQx0NTsCilPR7ycxAqrSL6A3JpMfrh54zn452bq4MgHFWOj3kxgBVekV0MUD0INr2F3lgsoYIf1+EiOgKr0C+vDCoe/KyQvpMT76/SRGQFV6BpRvKoeR0+8nMQKq0iugfF94jJ5+P4kRUJVeAZ3f2Pq65w2+BooR0u8nMQKq0i+gs0v7L/+8MdC1RAgoTkW/n8QIqEqvgM4+Wr7+88W3Pvvn5Y8vDHNVUP1ta32k4Um/n8QIqEqvgLpc1E5/21ofaXjS7ycxAqpCQJGDfj+JEVCVXgF1ob9trY80POn3kxgBVTEVI6AISr+fxAioiqkYAUVQ+v0kRkBVTMWODugfP9v3OS+kx+jo95MYAVXpGdDf7/JN5TBq+v0kRkBV+gX0Nt+VEyOn309iBFSlV0BnlyY7H3+17+sh+klAcSr6/SRGQFV6BfThhYEuokxAoaLfT2IEVKVnQAd6/zsBhYp+P4kRUJVeAZ1dIqAYOf1+EiOgKr0COr/Bp/AYOf1+EiOgKv0Ceuh7ehBQjJB+P4kRUJV+AZ3fuzA58+aG+kJ2BBSnp99PYgRUpWdAP+V1oBg3/X4SI6Aq/QJ6gxfSY+T0+0mMgKr0Cmh5If0gn7cTUIjo95MYAVXpFVCP55AIKE5Fv5/ECKhKz4DyOlCMnH4/iRFQlV4B5YX0GD39fhIjoCq9Ajq/MXmZgGLU9PtJjICq9Avo7NLO2wQUY6bfT2IEVKVXQGcfvTGZ7LzIC+kxXvr9JEZAVXoF1HxbY14HivHR7ycxAqpCQJGDfj+JEVCVXgF1ob9trY80POn3kxgBVTEVI6AISr+fxAioiqkYAUVQ+v0kRkBVTMVsQGd/tN8F/uGPz77A10AxOvr9JEZAVToC+vDC6imj2UebFy9tfoWAYlT0+0mMgKr0DOhBNgkoRkm/n8QIqAoBRQ76/SRGQFUIKHLQ7ycxAqpCQJGDfj+JEVAVAooc9PtJjICqEFDkoN9PYgRUhYAiB/1+EiOgKgQUOej3kxgBVSGgyEG/n8QIqAoBRQ76/SRGQFUIKHLQ7ycxAqrSHdAnEVCMj34/iRFQFQKKHPT7SYyAqnQEdPbRm0/im8phfPT7SYyAqnQE1JH+trU+0vCk309iBFTFVIyAIij9fhIjoCqmYgQUQen3kxgBVTEVI6AISr+fxAioiqkYAUVQ+v0kRkBVTMUIKILS7ycxAqpiKkZAEZR+P4kRUBVTMQKKoPT7SYyAqpiKEVAEpd9PYgRUxVTsiXciXdr5xeKHb78moBg3/X4SI6AqHQF9eGH5xvfV/xJQjJh+P4kRUJXOgC4fgRJQjJ5+P4kRUJWOgM4uTZ79/Ks/Xfjer786MMzn8/rb1vpIw5N+P4kRUJWOgM5vcDk7hKDfT2IEVKUroLNP6wL66OK0eOWL5UePr+xNp+9eX/3WoQ8IKDT0+0mMgKp0BXSR0K8+++fdnX/47MDnPa4Hen9vK6Drmq5ieugDAgoR/X4SI6Aq3QGdVz2JdGf62sEH16bnr88fXJ6ev2U/IKAQ0e8nMQKq0iugs49OfBH6a9P3939+f2/9OPTcJ+YDAgoV/X4SI6AqvQJ6co8vb/Xx5vrR6M1lVA99QEChot9PYgRUpXdAv/3V2clk5+xb/V7D9Oji+d99MJ3+9Pryg2vTD8svlk/rD31AQKGi309iBFSlb0APXs70cp+Abp5DWtZy/9Ho/b3ztw59sPr/Pr/S5489mdZHGp70+wFO6qiALvv5zItvvvH9ngW9M52+d2v+lyvTRS4JKBzo9wOc1BEBvbs7efY35Wf3Lk3K5UU6bL7SuXwuaauZr3xx6IND/4j+0XXrIw1P+v0kxqfwKv0CenXy7OZp+NmlyXPdAd24MzUPOp/yCJSAQkC/n8QIqEqvgK4vardyd/fZ/q9pMg86CSiGot9PYgRUpVdAD72Q/kSvqi+Z5Fl4DE+/n8QIqMowAX18eTuTm5d8rl8HuvUBAYWKfj+JEVCVXgGdXZq8s//B7UmPT+GvrR5frkLKO5EwPP1+EiOgKr0CevInke7vLV/G9OCD8o73RUZf3X/7+6EPCChU9PtJjICq9Avo3d3JmV+Xn/3p9V4vY1p8hr665tL15QcPti/A9ICrMWEA+v0kRkBV+gV09Uaks2fP9n4r0vzBz6bTc++tH2U+uLJI5rtP+4CAQkO/n8QIqErPgM7/sLt+J+fO2736eXL629b6SMOTfj+JEVCVvgGdz758Y/EI9MWPT3pdOwIKF/r9JEZAVXoHdHD629b6SMOTfj+JEVAVUzECiqD0+0mMgKqYihFQBKXfT2IEVMVUjIAiKP1+EiOgKqZiBBRB6feTGAFVMRUjoAhKv5/ECKiKqRgBRVD6/SRGQFVMxQgogtLvJzECqmIqRkARlH4/iRFQFVOxo67G9IPfEFCMmn4/iRFQlV4BfXhh63qgBBRjpN9PYgRUpWdAT/BdPAgoWtDvJzECqtIroIe+qRwBxRjp95MYAVXpFdD5jc23hSegGCn9fhIjoCr9AvrtLyeTZ158c+0ng1zSTn/bWh9peJuln3QAABwGSURBVNLvJzECqtIroA8vTLYN8wVR/W1rfaThSb+fxAioCgFFDvr9JEZAVXoF1IX+trU+0vCk309iBFTFVIyAIij9fhIjoCqmYscGdPb1gP0koDgV/X4SI6AqpmJHB/TLHy+/+PnwR28N9V3l9Let9ZGGJ/1+EiOgKj0DOvt09ezRwwuTMwO9KUl/21ofaXjS7ycxAqrSM6BXJ5Mzf737vd/O/m4yeXaYx6D629b6SMOTfj+JEVCVfgG9PZm8vX5H/B92B7qwiP62tT7S8KTfT2IEVKVfQK9OXt6/pMiNyXMEFKOj309iBFSlV0BXFxNZB/TuLi+kx/jo95MYAVXpFdBVOtcBHeradvrb1vpIw5N+P4kRUBUCihz0+0mMgKr0Cujs0vKJo3U5bw/0NLz+trU+0vCk309iBFSlV0BXTxytArqIKU8iYXz0+0mMgKr0C+jd3clL35SA3nt9MtDV6fW3rfWRhif9fhIjoCr9Arp4CDqZnN3defH7ix9fHqSfBBSnot9PYgRUpWdA57/f3VwNdKB+ElCcin4/iRFQlb4BnX/7q7OLej4z3DeI19+21kcanvT7SYyAqvQO6OD0t631kYYn/X4SI6AqpmLHXw/0qwH7SUBxKvr9JEZAVUzFjr8e6AKfwmOc9PtJjICq9Azo7NL+t5R7aaArKutvW+sjDU/6/SRGQFX6BXTZz50X//Nn//TGoqDDvI6egOJU9PtJjICq9Avo7f1XL81+OeF6oBgh/X4SI6AqvQK6eAB68OrPq7yVEyOk309iBFSlV0AfXth6+ybXA8UY6feTGAFV6RnQrWZyOTuMkX4/iRFQlV4BXV2Rfu3uLpezw/jo95MYAVXpFdBD3wfpxkDvhtffttZHGp70+0mMgKr0C+jDC5MffrPp5zCfwRNQnIp+P4kRUJWOgM4+erN4Y/U60H9+c3cyefEnfAqP0dHvJzECqtIR0MVDzyfxJBLGR7+fxAioCgFFDpUj+X/4DpH2pegIqCP9bWt9pOGpciStjzQ8SftSmIoRUARVOZLWRxqepH0pTMUIKIKqHEnrIw1P0r4UpmJHB/SPn+37nGfhMTqVI2l9pOFJ2peiZ0APvqccTyJhlCpH0vpIw5O0L0W/gN7mWXiMXOVIWh9peJL2pegV0Nmlyc7HX+37eoh+ElCcSuVIWh9peJL2pegV0IcXBrqIMgGFSuVIWh9peJL2pegZ0IHe/05AoVI5ktZHGp6kfSl6BXR2iYBi5CpH0vpIw5O0L0WvgM5v8Ck8Rq5yJK2PNDxJ+1L0C+ih7+lBQDFClSNpfaThSdqXol9A5/cuTM68ucHl7DA+lSNpfaThSdqXomdAP+V1oBi3ypG0PtLwJO1L0S+gN3ghPUauciStjzQ8SftS9ApoeSH9IJ+3E1CIVI6k9ZGGJ2lfil4B9XgOiYDiVCpH0vpIw5O0L0XPgPI6UIxc5UhaH2l4kval6BVQXkiP0ascSesjDU/SvhS9AjrY94InoFCpHEnrIw1P0r4U/QI6u7TzNgHFmFWOpPWRhidpX4peAZ19VL4vPC+kx3hVjqT1kYYnaV+KXgE139yY14FifCpH0vpIw5O0LwUBRQ6VI2l9pOFJ2peiV0Bd6G9b6yMNT5UjaX2k4Unal8JUjIAiqMqRtD7S8CTtS2EqRkARVOVIWh9peJL2pTAVOyKg3361jW8qh/GpHEnrIw1P0r4UvQLq8iSSXusjDU+VI2l9pOFJ2pen4Vl4BFU5ktZHGp6kfSl6BXT2x8/W/v71yc4/fM4L6TE6lSNpfaThSdqXoldAt93dfXaYK4Pqb1vrIw1PlSNpfaThSdqX4sQBHezCIvrb1vpIw1PlSFofaXiS9qU4eUCHegiqv22tjzQ8VY6k9ZGGJ2lfipMHdKirK+tvW+sjDU+VI2l9pOFJ2pfi5AG9u0tAMT6VI2l9pOFJ2pfixAGdXZ3wKTzGp3IkrY80PEn7UvQK6OyjzaVA33xjd8KTSBihypG0PtLwJO1L0Sugh19Iz8uYMEKVI2l9pOFJ2pfixAF95q2BvkG8/ra1PtLwVDmS1kcanqR9KXoF1IX+trU+0vBUOZLWRxqepH0pTMUIKIKqHEnrIw1P0r4UpmIEFEFVjqT1kYYnaV8KUzECiqAqR9L6SMOTtC+FqZgN6NYLmA7wbY0xPpUjaX2k4Unal6IjoOZKoFwPFGNVOZLWRxqepH0pCChyqBxJ6yMNT9K+FB0Btb7cnfBOJIxR5UhaH2l4kvalOFFAZz9f5PPMbwbpJwHFqVSOpPWRhidpX4qTBPQPi4efO0O9EYmA4lQqR9L6SMOTtC9F/4AO+vCTgOKUKkfS+kjDk7QvRe+Aloef/26wfBJQnE7lSFofaXiS9qXoGdB7Az/8JKA4pcqRtD7S8CTtS9EvoIM//CSgOKXKkbQ+0vAk7UvRJ6D3Li2vAjrow08CilOqHEnrIw1P0r4UPQJaHn6+PXA+CShOp3IkrY80PEn7UnQG1OfhJwHFKVWOpPWRhidpX4qugP7e5+EnAcUpVY6k9ZGGJ2lfio6A8l54BFE5ktZHGp6kfSkIKHKoHEnrIw1P0r4UHQHleqAIonIkrY80PEn7UnQE1JH+trU+0vBU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rpAvpvP5tOz717vfz80cVp8coXy48eX9mbTte/Q0AhUjmS1kcanqR9KYYK6L+sknnuk+UH9/e2Arqu6SqmBBQilSNpfaThSdqXYqCA3pme+9v5/MHlVSfvTF87+K1r0/PXl79z/hYBhU7lSFofaXiS9qUYJqCPL08/XP64eLT5YWnm+/u/dX9v/Th09eCUgEKjciStjzQ8SftSDBPQRxfXn6GXdD6+vBXLm+tHoze3okpAcWqVI2l9pOFJ2pdimIDuKwF9dPH87z6YTn96ffUr5bHp4U/rCShOq3IkrY80PEn7Ugwb0NUn6pvnkJbp3H80en9v80XQ51e0f/NS6yMNT5UjaX2k4Unal6cRB3T1+fqd6fS9W/O/XFk+J09AMYzKkbQ+0vAk7cvTaAN6Z/Uyps2XPZefz28F1LyQSf/ouvWRhqfKkbQ+0vAk7UsxZEDv7J378HBPz996yiNQAgqBypG0PtLwJO1LMWBAb07NK5WWDzoJKIZROZLWRxqepH0phgvov9h+rprJs/AYROVIWh9peJL2pRgqoI+vTV9df41z86r6VTM3r//kdaCQqhxJ6yMNT9K+FEMF9NrWWzWvrR5srkLKO5EwiMqRtD7S8CTtSzFQQG9uv9X9/t7yZUwPPii/tsjoq7wXHnKVI2l9pOFJ2pdimIBurl+38FrJ6eoCTNeXv/eAqzFhAJUjaX2k4Unal2KYgN6ZHgro/MHy4qDvrR9yPriy+OV3b9l/Rn/bWh9peKocSesjDU/SvhTDBLSG/ra1PtLwVD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VrGFC91kcanipH0vpIw5O0L0/DI1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p5BPTxlb3p9N3rBBRKlSNpfaThSdqXwj+gjy5Ol175goBCqHIkrY80PEn7UvgH9Nr0/PX5g8vT87cIKHQqR9L6SMOTtC+Fe0Dv75XHno8unvuEgEKnciStjzQ8SftSuAf05vS19Y/vE1DoVI6k9ZGGJ2lfCveAXpt+WH68sw4pAYVE5UhaH2l4kval8A7o48vrT93v722+CPr8iv7van2k4alyJK2PNDxJ+/I0qQIKAJ48A2peyKR/dP3dxD2JToxEpWFAzeuYWt8TWXBPohMjUSGg2XBPohMjUfEOqOez8N9N3JPoxEhU3AO6ef2nw+tAv5u4J9GJkai4B9TxnUjfTdyT6MRIVNwD+vjy9FWn98J/N3FPohMjUXEP6PyB29WYvpu4J9GJkaj4B3T+4Mqin+/esr/c+p7IgnsSnRiJSoOAHqH1PZEF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OxhgGFxvPPt/43wOgxkoEQ0PA4G+jESAZCQMPjbKATIxkIAQ2Ps4FOjGQgBDQ8zgY6MZKBENDwOBvoxEgGQkDD42ygEyMZCAEFgEoEFAAqEVAAqERAAaASAQWASgQUACoRUACoREABoBIBDeHRxen7+z995Yum/y4Yk8eXp+dv7f/0w7b/Mt9BBDSERUDPfbL5KQHFgft7m/+23tlPKdwQ0BAWAZ2+tvkpAcWWm9PVIB5d3Pw3Fn4IaAiLw/E368/PCCgO2Xx55+bmP7FwREBDWFTzf+xtHmisfnxwZTqdvnu96b8WxuBO+fLO/fU+FsPYm05/en31858tRvLv/7bhv1x2BDSEZTXXjzDWAb2zOCUL53ja4Dvv8eXlMq6tP0O5vzWM9c95aDocAhrCsprrJ1lXAV0cjXf/9/zxv0z5uhfu75375P7e6hmkxSf0792aP/7X5RdGF4v5D4tf/Lc9RjIYAhpCqebqk7RVQDdf8LrGowssVnD+v6wjuRnGzen7PK3kgICGsKpmqWX56f5L/njpCrZfpPH48rqZy0eki5W8+j9b/nt9BxDQEFYBLY8oyk/3H1vwnDzmy/+OrmewaObG4lduLn989b/yn9jhENAQNs8cLR5vrgO6PjAEFPPV483yk+Vj0YOAzv/8N+Wn75HQoRDQEDadvDZ9n0egeMJWQM2XPR//9+Urmd5/2j8EAQIawqaTi/Px3/gaKKz9gD7t/fCP/5WRDIaAhrD/QPPO9K/2eBYexn5AF8NY/Wz5X9bNa+sPfhdqBDSEg8/Ur62+uLV6HehfrvA6UMy3E/no4vT89fn8z3uLR6LLKzUtfv7gMv+VHQwBDeEgoIty8k4kGFuPMdfDmL43P3gn0qt8nXwoBDSEreeKNhff4b3w2Lf9SfrqvfD/ePDzv/qPfAI/GAIKAJUIKABUIqAAUImAAkAlAgoAlQgoAFQioABQiYACQCUCCgCVCCgAVCKgAFCJgAJAJQIKAJUIKABUIqAAUImAAkAlAgoAlQgoAFQioABQiYACQCUCCgCVCCgAVCKgAFCJgAJAJQIKAJUIKABUIqAAUImAAkAlAgoAlQgoAFQioABQiYACQCUCCgCVCCgAVCKgAFCJgAJAJQIKAJUIKABUIqAAUImAAkAlAgoAlQgoAFQioABQiYACQCUCCgCVCCgAVCKgAFCJgAJAJQIKAJUIKABUIqAAUOn/A71FEGOQyBlxAAAAAElFTkSuQmCC">
            <a:extLst>
              <a:ext uri="{FF2B5EF4-FFF2-40B4-BE49-F238E27FC236}">
                <a16:creationId xmlns="" xmlns:a16="http://schemas.microsoft.com/office/drawing/2014/main" id="{8CC047BC-7FEC-4EB1-BCEA-02FB6A9AD5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63478" y="3296478"/>
            <a:ext cx="284922" cy="28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2" descr="data:image/png;base64,iVBORw0KGgoAAAANSUhEUgAABUAAAAPACAMAAADDuCPrAAABYlBMVEUAAAAAADoAAGYAOjoAOmYAOpAAZrYzMzM6AAA6OgA6Ojo6OmY6ZmY6ZpA6ZrY6kLY6kNtNTU1NTW5NTY5Nbm5Nbo5NbqtNjshmAABmADpmOgBmOjpmZjpmZmZmZpBmkGZmkLZmkNtmtttmtv9uTU1ubk1ubm5ubo5ujqtujshuq8huq+SOTU2Obk2Obm6Oq8iOyOSOyP+QOgCQOjqQZjqQZmaQZpCQkGaQkLaQtraQttuQ2/+rbk2rjk2rjm6rq8iryOSr5Mir5P+2ZgC2Zjq2kDq2kGa2kJC2tpC2tra2ttu229u22/+2///Ijk3Ijm7Iq27Iq6vIyKvI5KvI5OTI5P/I///bkDrbkGbbtmbbtpDbtrbb27bb29vb2//b/7bb///kq27kyI7kyKvk5P/k///r6+v8jVn/tmb/yI7/25D/27b/29v/5Kv/5Mj/5OT//7b//7///8j//9v//+T///+zjZs9AAAACXBIWXMAAB2HAAAdhwGP5fFlAAAgAElEQVR4nO3d/59b5ZnecU0wMDGEILMYh0CWwmwDxaSLN3S7xHW3mGQXkni3aY0TEijO1q2/YMe1rP+/0iNpRnPbM+fMM9e5n3PffN4/xB472Eiv6/mgGUlnJnMAQJVJ638BAIiKgAJAJQIKAJUIKABUIqAAUImAAkAlAgoAlQgoAFQioABQiYACQCUCCgCVCCgAVCKgAFCJgAJAJQIKAJVGENDZl298fzKZ7Lzw8Ten/rNuT570zvzhhcnOLwT/pgCwrXlAZ7/aPWjdS6dNKAEF4Kd1QO+9fih2p+0cAQXgp3FA7y4ffu689dXip9/+6vuCgh78ud/7reRPAoCjtA3o4qHh1ufts1/KCkpAAQyvbUCvLor59tbHy8/An1P8wQQUwPCaBnT5CfzLh37lRvmapeRPJqAABtY0oItcmswtP6d/rvzGwQPRq5vK3vv5Irg7P/jNwT/9zuzT3cnOC09+1n84oJsnka4ufyh/ygsfL3/9yx8vev3Cr/f/f+YvAIBjtQzo7NKTn7Cvmroo3n7/NvWbfWpe7LQM6NUjnro/OqA31n/Iywd/4PpB8BN/AQAcq2VAlw837efrt1c9vHrwO4tfefabVW03VtVdpPBs+fDZJ3t3ZED/fv8Pefvq4ddOPfkXAMCxWgZ0UbknHjyuo3r7IGLrli4fOb709Xz+7aebx4zlseQPv5l/+/VT/+inBnRh+Rn6l4tP1Z+Z7Lz9zeqZ/+fmT/0LAOBYLQN6+ymffS8D+vJ866Xv68/mtx6t3l5/5fTGMaE7OqAvb/6MzV9wdfUQ9il/AQAca6QBXdZxlbr180nbTysdPCY98kWjRwZ0/aubv2a+/yWCp/wFAHCssQZ0UcDypc3lVyaXMdtu2u39xj7lq58rRwb0uYO/5p1D/9en/AUAcKyRfg10Gc7ye+uQbj/Ds3mW58YxT/YcGdCXD//K/v/1aX8BABxrbM/C70f19qFP5W3f7Cfd1qkDeuRjWwDYGOfrQOclcYuIbR6IElAA4zPOdyItlbcNbV7OtPlSqPmntQHliSMAJ9I0oFu5XNt6L3z5HH7/qZ2rTz6vIw3o0/4CADhW26sx2Zdy3t765HnxmPDZ/7X/ls7tp9xv7H95VBjQp/wFAHCstgEtX3k8eOf5jcn2C5tulDderku2deGmzfNM2oA+5S8AgGM1viL9veUVlQ9dkf7gC5Grq9VvSrZ8F9GZX6+/h9LmvZfCgD7lLwCAY435eyJd3X42fPtp8lUbxQF98i8AgGO1Duih78q5c/g6crcn28+Mz36++b+dWV2wUxzQJ/8CADhW84AufPnz5Sfvz7xovy/89lVBl/60vN7x+lrIc31An/gLAOBYYwgoAIREQAGgEgEFgEoEFAAqEVAAqERAAaASAQWASgQUACoRUACoREABoBIBBYBKBBQAKhFQAKhEQAGgEgEFgEoEFAAqEVAAqNQwoP8HEt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UgX0/+I7RL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KnDeiji6+tf/b4yt50+u71rg8IKDT0+0mMgKqIA3pt+tqmpNOlV744/gMCChH9fhIjoCrSgD6+Nt0E9Nr0/PX5g8vT87eO/YCAQkS/n8QIqIoyoP/2wXQT0Pt75RHmo4vnPjnuAwIKFf1+EiOgKsKA3pxO3/vzOqA39398/7gPCChU9PtJjICqKAP66j/O76zzeG36YfmxfHz0BwQUKvr9JEZAVYQB3cri48vrT9Dv752/dfQHq3/m+ZVT/s1P0fpIw5N+P8BJEVAEpd8PcFL6gL7yxdEfHPpH9Y+uWx9peNLvJzE+hVcZPKDdj0AJKAT0+0mMgKoQUOSg309iBFRlmIDyLDy86feTGAFVGSigm1d5rl/6edQHBBQq+v0kRkBVBgoo70SCM/1+EiOgKgMF9PHl6av773g/+gMCChX9fhIjoCoDBXT+YPuaS0d/QEAhot9PYgRUZaiAzh9cWVTy3VtdHxBQaOj3kxgBVREH9BT0t631kYYn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7GGAdVrfaThqfXaAB6BIiz9fhLjEa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mYKKCPL083XvliPn908eDni9+8sjedvnudgEJJv5/ECKiKS0Dv720FdF3TVUwJKET0+0mMgKoME9CN+3vnPln8cGf62sGvXZuevz5/cHl6/hYBhY5+P4kRUJVBA7p4IPr+qpnvbzV1/Ti0pJWAQkS/n8QIqMqgAb25epj5+PJWLG+uH43e3IoqAcWp6feTGAFVGTKgjy5OP1z9eP53H0ynP72+/ODa6tcOf1pPQHFa+v0kRkBVhgzo5sHm5jmkZTr3H43e39t8EfT5FeXfvNL6SMOTfj/ASSkDuv9lzjvT6Xu35n+5Ml18TEAxDP1+gJNSBvTO5on2zSPR5XNJWwE1L2TSP7pufaThSb+fxPgUXmW4gD6+vP5q56GiPuURKAGFgH4/iRFQleEC+sRDzPIrBBTD0O8nMQKqMlxAn3iafdVMnoXHIPT7SYyAqgwX0P1Xz+9/Ll+auXn9J68DhZR+P4kRUJXBArr16vlrqwebq5DyTiQMQr+fxAioymABfXRx/0ug9/eWL2N68EF5Vn6R0Vd5Lzzk9PtJjICqDBbQ7SeJbq4vxnR9+cEDrsaEAej3kxgBVRksoHe2H2I++Nl0eu699ccPriz6+e4t+w/ob1vrIw1P+v0kRkBVBgvoielvW+sjDU/6/SRGQFVMxQgogtLvJzECqmIqRkARlH4/iRFQFVMxAoqg9PtJjICqmIoRUASl309iBFTFVKwjoLM/fvY5AcUY6feTGAFV6RvQe//pm/n84euTyeTMLwgoxke/n8QIqErPgN6YfO+38/nVydLyZwQUI6PfT2IEVKVfQG+XbN7dnTz7zb0Lk5cJKEZHv5/ECKhKv4BeXZRzmdGdXyz/d/lzAopx0e8nMQKq0iugs0vLcq4z+vDCMJ/D629b6yMNT/r9JEZAVXoFdNXMhxcmz80JKMZJv5/ECKjKCQJ6d3fyDgHFSOn3kxgBVekV0NWn8DfKl0D5GihGSb+fxAioSq+Azq9Onls+/b4sJ8/CY5T0+0mMgKr0C+jt8gLQxWfws59PVo9DCSjGRb+fxAioSr+ALj59X3iuPJG0884g/SSgOBX9fhIjoCo9Azq/99FPPl788PBHP/jNMP0koDgV/X4SI6AqfQM6PP1ta32k4Um/n8QIqIqp2LEBnX09YD8JKE5Fv5/ECKiKqdjRAf3yx8v3wz/80VuDvIaJgOKU9PtJjICq9Azo7NPVdZgeXpicGeZiTAQUp6LfT2IEVKVnQK9OJmf+evd7v5393WSg19ETUJyKfj+JEVCVfgG9PZm8vX4P5x9Wb+gkoBgX/X4SI6Aq/QJ6dfnuo/Wb4G+US4oQUIyLfj+JEVCVXgFdvRd+HdC7u1xMBOOj309iBFSlV0A3l7Mr5eRqTBgj/X4SI6AqBBQ56PeTGAFV6RXQ2aXlE0frcnI5O4yRfj+JEVCVXgFdPXG0CugipjyJhPHR7ycxAqrSL6B3dycvfVMCeu91LmeHMdLvJzECqtIvoOVydmd3d178/uLHYa6nTEBxKvr9JEZAVXoGdP773cnaQP0koDgV/X4SI6AqfQM6//ZXZxf1fGawy4ESUJyKfj+JEVCV3gEdnP62tT7S8KTfT2IEVMVUjOuBIij9fhIjoCqmYlwPFEHp95MYAVXpGVCuB4qR0+8nMQKq0jOgXA8UI6ffT2IEVKVfQLkeKMZOv5/ECKhKv4ByPVCMnX4/iRFQlV4B5XqgGD39fhIjoCq9Asrl7DB6+v0kRkBVCChy0O8nMQKq0iugXA8Uo6ffT2IEVKVXQLkeKEZPv5/ECKhKv4ByPVCMnX4/iRFQlX4B5XqgGDv9fhIjoCo9A8r1QDFy+v0kRkBV+gaU64Fi3PT7SYyAqvQO6OD0t631kYYn/X4SI6AqpmIEFEHp95MYAVUxFTvihfQ/emnQaykTUJyafj+JEVCVfgG9MJk8M9iVlAkoBPT7SYyAqvQK6OpyypMzHw/ZUP1ta32k4Um/n8QIqEqvgC786celoS98TEAxSvr9JEZAVfoGdL76rkgLQ72QSX/bWh9peNLvJzECqnKCgC4+lf/y9WVCd94a4ikl/W1rfaThSb+fxAioyokCuvDtz8tbkl7QPwzV37bWRxqe9PtJjICqnCigs199f/OGzslLBBRjot9PYgRUpX9AN/VcPhf/7af698Trb1vrIw1P+v0kRkBVegZ0/dXPg1eD6i+rrL9trY80POn3kxgBVekV0NmliX3ySP+NPfS3rfWRhif9fhIjoCq9Arp8J9LO4ZcvPbzAI1CMiX4/iRFQlZ4B/cGvzS/NPle/lEl/21ofaXjS7ycxAqrSK6Au9Let9ZGGJ/1+EiOgKqZiBBRB6feTGAFVMRXruCL9ztlB3oREQHFq+v0kRkBV+gb0xv4r6PmeSBgj/X4SI6AqPQO67OczL775Bt+VEyOl309iBFSlX0Dv7k6eXb2K6d4lvi88xki/n8QIqEq/gF49eN/R7NLkOQKK0dHvJzECqtIroLNLW4867+6qX0JPQHF6+v0kRkBVegX00Ps29W/iJKA4Pf1+EiOgKgQUOej3kxgBVekV0NmlyTv7H+ivw0RAcXr6/SRGQFV6BZQnkTB6+v0kRkBV+gX07u7kzOpyIn96nZcxYYz0+0mMgKr0C+jqjUhnz54d8q1Icq2PNDy1XhtwzFs5/7C7fifnztsD/dX6/zi0PtLwpN9PYjwCVekb0PnsyzcWj0Bf/HiQJ5AIKE5Lv5/ECKhK74AOTn/bWh9peNLvJzECqmIqRkARlH4/iRFQFVMxG9DZR28+6Se8DhSjo99PYgRUpSOgy28n9wTeiYTx0e8nMQKqQkCRg34/iRFQlY6AOtLfttZHGp70+0mMgKqYihFQBKXfT2IEVMVU7PiAfjVcPgkoTke/n8QIqIqp2NEB/fLH5X1IP/gNAcUY6feTGAFV6RnQ2aX9p5BeGui9SPrb1vpIw5N+P4kRUJV+AV32c+fFf/jsn97YnQx0NTsCilPR7ycxAqrSL6A3JpMfrh54zn452bq4MgHFWOj3kxgBVekV0MUD0INr2F3lgsoYIf1+EiOgKr0C+vDCoe/KyQvpMT76/SRGQFV6BpRvKoeR0+8nMQKq0iugfF94jJ5+P4kRUJVeAZ3f2Pq65w2+BooR0u8nMQKq0i+gs0v7L/+8MdC1RAgoTkW/n8QIqEqvgM4+Wr7+88W3Pvvn5Y8vDHNVUP1ta32k4Um/n8QIqEqvgLpc1E5/21ofaXjS7ycxAqpCQJGDfj+JEVCVXgF1ob9trY80POn3kxgBVTEVI6AISr+fxAioiqkYAUVQ+v0kRkBVTMWODugfP9v3OS+kx+jo95MYAVXpGdDf7/JN5TBq+v0kRkBV+gX0Nt+VEyOn309iBFSlV0BnlyY7H3+17+sh+klAcSr6/SRGQFV6BfThhYEuokxAoaLfT2IEVKVnQAd6/zsBhYp+P4kRUJVeAZ1dIqAYOf1+EiOgKr0COr/Bp/AYOf1+EiOgKv0Ceuh7ehBQjJB+P4kRUJV+AZ3fuzA58+aG+kJ2BBSnp99PYgRUpWdAP+V1oBg3/X4SI6Aq/QJ6gxfSY+T0+0mMgKr0Cmh5If0gn7cTUIjo95MYAVXpFVCP55AIKE5Fv5/ECKhKz4DyOlCMnH4/iRFQlV4B5YX0GD39fhIjoCq9Ajq/MXmZgGLU9PtJjICq9Avo7NLO2wQUY6bfT2IEVKVXQGcfvTGZ7LzIC+kxXvr9JEZAVXoF1HxbY14HivHR7ycxAqpCQJGDfj+JEVCVXgF1ob9trY80POn3kxgBVTEVI6AISr+fxAioiqkYAUVQ+v0kRkBVTMVsQGd/tN8F/uGPz77A10AxOvr9JEZAVToC+vDC6imj2UebFy9tfoWAYlT0+0mMgKr0DOhBNgkoRkm/n8QIqAoBRQ76/SRGQFUIKHLQ7ycxAqpCQJGDfj+JEVAVAooc9PtJjICqEFDkoN9PYgRUhYAiB/1+EiOgKgQUOej3kxgBVSGgyEG/n8QIqAoBRQ76/SRGQFUIKHLQ7ycxAqrSHdAnEVCMj34/iRFQFQKKHPT7SYyAqnQEdPbRm0/im8phfPT7SYyAqnQE1JH+trU+0vCk309iBFTFVIyAIij9fhIjoCqmYgQUQen3kxgBVTEVI6AISr+fxAioiqkYAUVQ+v0kRkBVTMUIKILS7ycxAqpiKkZAEZR+P4kRUBVTMQKKoPT7SYyAqpiKEVAEpd9PYgRUxVTsiXciXdr5xeKHb78moBg3/X4SI6AqHQF9eGH5xvfV/xJQjJh+P4kRUJXOgC4fgRJQjJ5+P4kRUJWOgM4uTZ79/Ks/Xfjer786MMzn8/rb1vpIw5N+P4kRUJWOgM5vcDk7hKDfT2IEVKUroLNP6wL66OK0eOWL5UePr+xNp+9eX/3WoQ8IKDT0+0mMgKp0BXSR0K8+++fdnX/47MDnPa4Hen9vK6Drmq5ieugDAgoR/X4SI6Aq3QGdVz2JdGf62sEH16bnr88fXJ6ev2U/IKAQ0e8nMQKq0iugs49OfBH6a9P3939+f2/9OPTcJ+YDAgoV/X4SI6AqvQJ6co8vb/Xx5vrR6M1lVA99QEChot9PYgRUpXdAv/3V2clk5+xb/V7D9Oji+d99MJ3+9Pryg2vTD8svlk/rD31AQKGi309iBFSlb0APXs70cp+Abp5DWtZy/9Ho/b3ztw59sPr/Pr/S5489mdZHGp70+wFO6qiALvv5zItvvvH9ngW9M52+d2v+lyvTRS4JKBzo9wOc1BEBvbs7efY35Wf3Lk3K5UU6bL7SuXwuaauZr3xx6IND/4j+0XXrIw1P+v0kxqfwKv0CenXy7OZp+NmlyXPdAd24MzUPOp/yCJSAQkC/n8QIqEqvgK4vardyd/fZ/q9pMg86CSiGot9PYgRUpVdAD72Q/kSvqi+Z5Fl4DE+/n8QIqMowAX18eTuTm5d8rl8HuvUBAYWKfj+JEVCVXgGdXZq8s//B7UmPT+GvrR5frkLKO5EwPP1+EiOgKr0CevInke7vLV/G9OCD8o73RUZf3X/7+6EPCChU9PtJjICq9Avo3d3JmV+Xn/3p9V4vY1p8hr665tL15QcPti/A9ICrMWEA+v0kRkBV+gV09Uaks2fP9n4r0vzBz6bTc++tH2U+uLJI5rtP+4CAQkO/n8QIqErPgM7/sLt+J+fO2736eXL629b6SMOTfj+JEVCVvgGdz758Y/EI9MWPT3pdOwIKF/r9JEZAVXoHdHD629b6SMOTfj+JEVAVUzECiqD0+0mMgKqYihFQBKXfT2IEVMVUjIAiKP1+EiOgKqZiBBRB6feTGAFVMRUjoAhKv5/ECKiKqRgBRVD6/SRGQFVMxQgogtLvJzECqmIqRkARlH4/iRFQFVOxo67G9IPfEFCMmn4/iRFQlV4BfXhh63qgBBRjpN9PYgRUpWdAT/BdPAgoWtDvJzECqtIroIe+qRwBxRjp95MYAVXpFdD5jc23hSegGCn9fhIjoCr9AvrtLyeTZ158c+0ng1zSTn/bWh9peJuln3QAABwGSURBVNLvJzECqtIroA8vTLYN8wVR/W1rfaThSb+fxAioCgFFDvr9JEZAVXoF1IX+trU+0vCk309iBFTFVIyAIij9fhIjoCqmYscGdPb1gP0koDgV/X4SI6AqpmJHB/TLHy+/+PnwR28N9V3l9Let9ZGGJ/1+EiOgKj0DOvt09ezRwwuTMwO9KUl/21ofaXjS7ycxAqrSM6BXJ5Mzf737vd/O/m4yeXaYx6D629b6SMOTfj+JEVCVfgG9PZm8vX5H/B92B7qwiP62tT7S8KTfT2IEVKVfQK9OXt6/pMiNyXMEFKOj309iBFSlV0BXFxNZB/TuLi+kx/jo95MYAVXpFdBVOtcBHeradvrb1vpIw5N+P4kRUBUCihz0+0mMgKr0Cujs0vKJo3U5bw/0NLz+trU+0vCk309iBFSlV0BXTxytArqIKU8iYXz0+0mMgKr0C+jd3clL35SA3nt9MtDV6fW3rfWRhif9fhIjoCr9Arp4CDqZnN3defH7ix9fHqSfBBSnot9PYgRUpWdA57/f3VwNdKB+ElCcin4/iRFQlb4BnX/7q7OLej4z3DeI19+21kcanvT7SYyAqvQO6OD0t631kYYn/X4SI6AqpmLHXw/0qwH7SUBxKvr9JEZAVUzFjr8e6AKfwmOc9PtJjICq9Azo7NL+t5R7aaArKutvW+sjDU/6/SRGQFX6BXTZz50X//Nn//TGoqDDvI6egOJU9PtJjICq9Avo7f1XL81+OeF6oBgh/X4SI6AqvQK6eAB68OrPq7yVEyOk309iBFSlV0AfXth6+ybXA8UY6feTGAFV6RnQrWZyOTuMkX4/iRFQlV4BXV2Rfu3uLpezw/jo95MYAVXpFdBD3wfpxkDvhtffttZHGp70+0mMgKr0C+jDC5MffrPp5zCfwRNQnIp+P4kRUJWOgM4+erN4Y/U60H9+c3cyefEnfAqP0dHvJzECqtIR0MVDzyfxJBLGR7+fxAioCgFFDpUj+X/4DpH2pegIqCP9bWt9pOGpciStjzQ8SftSmIoRUARVOZLWRxqepH0pTMUIKIKqHEnrIw1P0r4UpmJHB/SPn+37nGfhMTqVI2l9pOFJ2peiZ0APvqccTyJhlCpH0vpIw5O0L0W/gN7mWXiMXOVIWh9peJL2pegV0Nmlyc7HX+37eoh+ElCcSuVIWh9peJL2pegV0IcXBrqIMgGFSuVIWh9peJL2pegZ0IHe/05AoVI5ktZHGp6kfSl6BXR2iYBi5CpH0vpIw5O0L0WvgM5v8Ck8Rq5yJK2PNDxJ+1L0C+ih7+lBQDFClSNpfaThSdqXol9A5/cuTM68ucHl7DA+lSNpfaThSdqXomdAP+V1oBi3ypG0PtLwJO1L0S+gN3ghPUauciStjzQ8SftS9ApoeSH9IJ+3E1CIVI6k9ZGGJ2lfil4B9XgOiYDiVCpH0vpIw5O0L0XPgPI6UIxc5UhaH2l4kval6BVQXkiP0ascSesjDU/SvhS9AjrY94InoFCpHEnrIw1P0r4U/QI6u7TzNgHFmFWOpPWRhidpX4peAZ19VL4vPC+kx3hVjqT1kYYnaV+KXgE139yY14FifCpH0vpIw5O0LwUBRQ6VI2l9pOFJ2peiV0Bd6G9b6yMNT5UjaX2k4Unal8JUjIAiqMqRtD7S8CTtS2EqRkARVOVIWh9peJL2pTAVOyKg3361jW8qh/GpHEnrIw1P0r4UvQLq8iSSXusjDU+VI2l9pOFJ2pen4Vl4BFU5ktZHGp6kfSl6BXT2x8/W/v71yc4/fM4L6TE6lSNpfaThSdqXoldAt93dfXaYK4Pqb1vrIw1PlSNpfaThSdqX4sQBHezCIvrb1vpIw1PlSFofaXiS9qU4eUCHegiqv22tjzQ8VY6k9ZGGJ2lfipMHdKirK+tvW+sjDU+VI2l9pOFJ2pfi5AG9u0tAMT6VI2l9pOFJ2pfixAGdXZ3wKTzGp3IkrY80PEn7UvQK6OyjzaVA33xjd8KTSBihypG0PtLwJO1L0Sugh19Iz8uYMEKVI2l9pOFJ2pfixAF95q2BvkG8/ra1PtLwVDmS1kcanqR9KXoF1IX+trU+0vBUOZLWRxqepH0pTMUIKIKqHEnrIw1P0r4UpmIEFEFVjqT1kYYnaV8KUzECiqAqR9L6SMOTtC+FqZgN6NYLmA7wbY0xPpUjaX2k4Unal6IjoOZKoFwPFGNVOZLWRxqepH0pCChyqBxJ6yMNT9K+FB0Btb7cnfBOJIxR5UhaH2l4kvalOFFAZz9f5PPMbwbpJwHFqVSOpPWRhidpX4qTBPQPi4efO0O9EYmA4lQqR9L6SMOTtC9F/4AO+vCTgOKUKkfS+kjDk7QvRe+Aloef/26wfBJQnE7lSFofaXiS9qXoGdB7Az/8JKA4pcqRtD7S8CTtS9EvoIM//CSgOKXKkbQ+0vAk7UvRJ6D3Li2vAjrow08CilOqHEnrIw1P0r4UPQJaHn6+PXA+CShOp3IkrY80PEn7UnQG1OfhJwHFKVWOpPWRhidpX4qugP7e5+EnAcUpVY6k9ZGGJ2lfio6A8l54BFE5ktZHGp6kfSkIKHKoHEnrIw1P0r4UHQHleqAIonIkrY80PEn7UnQE1JH+trU+0vBU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rpAvpvP5tOz717vfz80cVp8coXy48eX9mbTte/Q0AhUjmS1kcanqR9KYYK6L+sknnuk+UH9/e2Arqu6SqmBBQilSNpfaThSdqXYqCA3pme+9v5/MHlVSfvTF87+K1r0/PXl79z/hYBhU7lSFofaXiS9qUYJqCPL08/XP64eLT5YWnm+/u/dX9v/Th09eCUgEKjciStjzQ8SftSDBPQRxfXn6GXdD6+vBXLm+tHoze3okpAcWqVI2l9pOFJ2pdimIDuKwF9dPH87z6YTn96ffUr5bHp4U/rCShOq3IkrY80PEn7Ugwb0NUn6pvnkJbp3H80en9v80XQ51e0f/NS6yMNT5UjaX2k4Unal6cRB3T1+fqd6fS9W/O/XFk+J09AMYzKkbQ+0vAk7cvTaAN6Z/Uyps2XPZefz28F1LyQSf/ouvWRhqfKkbQ+0vAk7UsxZEDv7J378HBPz996yiNQAgqBypG0PtLwJO1LMWBAb07NK5WWDzoJKIZROZLWRxqepH0phgvov9h+rprJs/AYROVIWh9peJL2pRgqoI+vTV9df41z86r6VTM3r//kdaCQqhxJ6yMNT9K+FEMF9NrWWzWvrR5srkLKO5EwiMqRtD7S8CTtSzFQQG9uv9X9/t7yZUwPPii/tsjoq7wXHnKVI2l9pOFJ2pdimIBurl+38FrJ6eoCTNeXv/eAqzFhAJUjaX2k4Unal2KYgN6ZHgro/MHy4qDvrR9yPriy+OV3b9l/Rn/bWh9peKocSesjDU/SvhTDBLSG/ra1PtLwVD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VrGFC91kcanipH0vpIw5O0L0/DI1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p5BPTxlb3p9N3rBBRKlSNpfaThSdqXwj+gjy5Ol175goBCqHIkrY80PEn7UvgH9Nr0/PX5g8vT87cIKHQqR9L6SMOTtC+Fe0Dv75XHno8unvuEgEKnciStjzQ8SftSuAf05vS19Y/vE1DoVI6k9ZGGJ2lfCveAXpt+WH68sw4pAYVE5UhaH2l4kval8A7o48vrT93v722+CPr8iv7van2k4alyJK2PNDxJ+/I0qQIKAJ48A2peyKR/dP3dxD2JToxEpWFAzeuYWt8TWXBPohMjUSGg2XBPohMjUfEOqOez8N9N3JPoxEhU3AO6ef2nw+tAv5u4J9GJkai4B9TxnUjfTdyT6MRIVNwD+vjy9FWn98J/N3FPohMjUXEP6PyB29WYvpu4J9GJkaj4B3T+4Mqin+/esr/c+p7IgnsSnRiJSoOAHqH1PZEF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OxhgGFxvPPt/43wOgxkoEQ0PA4G+jESAZCQMPjbKATIxkIAQ2Ps4FOjGQgBDQ8zgY6MZKBENDwOBvoxEgGQkDD42ygEyMZCAEFgEoEFAAqEVAAqERAAaASAQWASgQUACoRUACoREABoBIBDeHRxen7+z995Yum/y4Yk8eXp+dv7f/0w7b/Mt9BBDSERUDPfbL5KQHFgft7m/+23tlPKdwQ0BAWAZ2+tvkpAcWWm9PVIB5d3Pw3Fn4IaAiLw/E368/PCCgO2Xx55+bmP7FwREBDWFTzf+xtHmisfnxwZTqdvnu96b8WxuBO+fLO/fU+FsPYm05/en31858tRvLv/7bhv1x2BDSEZTXXjzDWAb2zOCUL53ja4Dvv8eXlMq6tP0O5vzWM9c95aDocAhrCsprrJ1lXAV0cjXf/9/zxv0z5uhfu75375P7e6hmkxSf0792aP/7X5RdGF4v5D4tf/Lc9RjIYAhpCqebqk7RVQDdf8LrGowssVnD+v6wjuRnGzen7PK3kgICGsKpmqWX56f5L/njpCrZfpPH48rqZy0eki5W8+j9b/nt9BxDQEFYBLY8oyk/3H1vwnDzmy/+OrmewaObG4lduLn989b/yn9jhENAQNs8cLR5vrgO6PjAEFPPV483yk+Vj0YOAzv/8N+Wn75HQoRDQEDadvDZ9n0egeMJWQM2XPR//9+Urmd5/2j8EAQIawqaTi/Px3/gaKKz9gD7t/fCP/5WRDIaAhrD/QPPO9K/2eBYexn5AF8NY/Wz5X9bNa+sPfhdqBDSEg8/Ur62+uLV6HehfrvA6UMy3E/no4vT89fn8z3uLR6LLKzUtfv7gMv+VHQwBDeEgoIty8k4kGFuPMdfDmL43P3gn0qt8nXwoBDSEreeKNhff4b3w2Lf9SfrqvfD/ePDzv/qPfAI/GAIKAJUIKABUIqAAUImAAkAlAgoAlQgoAFQioABQiYACQCUCCgCVCCgAVCKgAFCJgAJAJQIKAJUIKABUIqAAUImAAkAlAgoAlQgoAFQioABQiYACQCUCCgCVCCgAVCKgAFCJgAJAJQIKAJUIKABUIqAAUImAAkAlAgoAlQgoAFQioABQiYACQCUCCgCVCCgAVCKgAFCJgAJAJQIKAJUIKABUIqAAUImAAkAlAgoAlQgoAFQioABQiYACQCUCCgCVCCgAVCKgAFCJgAJAJQIKAJUIKABUIqAAUOn/A71FEGOQyBlxAAAAAElFTkSuQmCC">
            <a:extLst>
              <a:ext uri="{FF2B5EF4-FFF2-40B4-BE49-F238E27FC236}">
                <a16:creationId xmlns="" xmlns:a16="http://schemas.microsoft.com/office/drawing/2014/main" id="{27CC6064-973B-4FF1-9446-C7722D5F57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95600" y="228600"/>
            <a:ext cx="64008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data:image/png;base64,iVBORw0KGgoAAAANSUhEUgAABUAAAAPACAMAAADDuCPrAAABYlBMVEUAAAAAADoAAGYAOjoAOmYAOpAAZrYzMzM6AAA6OgA6Ojo6OmY6ZmY6ZpA6ZrY6kLY6kNtNTU1NTW5NTY5Nbm5Nbo5NbqtNjshmAABmADpmOgBmOjpmZjpmZmZmZpBmkGZmkLZmkNtmtttmtv9uTU1ubk1ubm5ubo5ujqtujshuq8huq+SOTU2Obk2Obm6Oq8iOyOSOyP+QOgCQOjqQZjqQZmaQZpCQkGaQkLaQtraQttuQ2/+rbk2rjk2rjm6rq8iryOSr5Mir5P+2ZgC2Zjq2kDq2kGa2kJC2tpC2tra2ttu229u22/+2///Ijk3Ijm7Iq27Iq6vIyKvI5KvI5OTI5P/I///bkDrbkGbbtmbbtpDbtrbb27bb29vb2//b/7bb///kq27kyI7kyKvk5P/k///r6+v8jVn/tmb/yI7/25D/27b/29v/5Kv/5Mj/5OT//7b//7///8j//9v//+T///+zjZs9AAAACXBIWXMAAB2HAAAdhwGP5fFlAAAgAElEQVR4nO3d/59b5ZnecU0wMDGEILMYh0CWwmwDxaSLN3S7xHW3mGQXkni3aY0TEijO1q2/YMe1rP+/0iNpRnPbM+fMM9e5n3PffN4/xB472Eiv6/mgGUlnJnMAQJVJ638BAIiKgAJAJQIKAJUIKABUIqAAUImAAkAlAgoAlQgoAFQioABQiYACQCUCCgCVCCgAVCKgAFCJgAJAJQIKAJVGENDZl298fzKZ7Lzw8Ten/rNuT570zvzhhcnOLwT/pgCwrXlAZ7/aPWjdS6dNKAEF4Kd1QO+9fih2p+0cAQXgp3FA7y4ffu689dXip9/+6vuCgh78ud/7reRPAoCjtA3o4qHh1ufts1/KCkpAAQyvbUCvLor59tbHy8/An1P8wQQUwPCaBnT5CfzLh37lRvmapeRPJqAABtY0oItcmswtP6d/rvzGwQPRq5vK3vv5Irg7P/jNwT/9zuzT3cnOC09+1n84oJsnka4ufyh/ygsfL3/9yx8vev3Cr/f/f+YvAIBjtQzo7NKTn7Cvmroo3n7/NvWbfWpe7LQM6NUjnro/OqA31n/Iywd/4PpB8BN/AQAcq2VAlw837efrt1c9vHrwO4tfefabVW03VtVdpPBs+fDZJ3t3ZED/fv8Pefvq4ddOPfkXAMCxWgZ0UbknHjyuo3r7IGLrli4fOb709Xz+7aebx4zlseQPv5l/+/VT/+inBnRh+Rn6l4tP1Z+Z7Lz9zeqZ/+fmT/0LAOBYLQN6+ymffS8D+vJ866Xv68/mtx6t3l5/5fTGMaE7OqAvb/6MzV9wdfUQ9il/AQAca6QBXdZxlbr180nbTysdPCY98kWjRwZ0/aubv2a+/yWCp/wFAHCssQZ0UcDypc3lVyaXMdtu2u39xj7lq58rRwb0uYO/5p1D/9en/AUAcKyRfg10Gc7ye+uQbj/Ds3mW58YxT/YcGdCXD//K/v/1aX8BABxrbM/C70f19qFP5W3f7Cfd1qkDeuRjWwDYGOfrQOclcYuIbR6IElAA4zPOdyItlbcNbV7OtPlSqPmntQHliSMAJ9I0oFu5XNt6L3z5HH7/qZ2rTz6vIw3o0/4CADhW26sx2Zdy3t765HnxmPDZ/7X/ls7tp9xv7H95VBjQp/wFAHCstgEtX3k8eOf5jcn2C5tulDderku2deGmzfNM2oA+5S8AgGM1viL9veUVlQ9dkf7gC5Grq9VvSrZ8F9GZX6+/h9LmvZfCgD7lLwCAY435eyJd3X42fPtp8lUbxQF98i8AgGO1Duih78q5c/g6crcn28+Mz36++b+dWV2wUxzQJ/8CADhW84AufPnz5Sfvz7xovy/89lVBl/60vN7x+lrIc31An/gLAOBYYwgoAIREQAGgEgEFgEoEFAAqEVAAqERAAaASAQWASgQUACoRUACoREABoBIBBYBKBBQAKhFQAKhEQAGgEgEFgEoEFAAqEVAAqNQwoP8HEt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UgX0/+I7RL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KnDeiji6+tf/b4yt50+u71rg8IKDT0+0mMgKqIA3pt+tqmpNOlV744/gMCChH9fhIjoCrSgD6+Nt0E9Nr0/PX5g8vT87eO/YCAQkS/n8QIqIoyoP/2wXQT0Pt75RHmo4vnPjnuAwIKFf1+EiOgKsKA3pxO3/vzOqA39398/7gPCChU9PtJjICqKAP66j/O76zzeG36YfmxfHz0BwQUKvr9JEZAVYQB3cri48vrT9Dv752/dfQHq3/m+ZVT/s1P0fpIw5N+P8BJEVAEpd8PcFL6gL7yxdEfHPpH9Y+uWx9peNLvJzE+hVcZPKDdj0AJKAT0+0mMgKoQUOSg309iBFRlmIDyLDy86feTGAFVGSigm1d5rl/6edQHBBQq+v0kRkBVBgoo70SCM/1+EiOgKgMF9PHl6av773g/+gMCChX9fhIjoCoDBXT+YPuaS0d/QEAhot9PYgRUZaiAzh9cWVTy3VtdHxBQaOj3kxgBVREH9BT0t631kYYn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7GGAdVrfaThqfXaAB6BIiz9fhLjEa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mYKKCPL083XvliPn908eDni9+8sjedvnudgEJJv5/ECKiKS0Dv720FdF3TVUwJKET0+0mMgKoME9CN+3vnPln8cGf62sGvXZuevz5/cHl6/hYBhY5+P4kRUJVBA7p4IPr+qpnvbzV1/Ti0pJWAQkS/n8QIqMqgAb25epj5+PJWLG+uH43e3IoqAcWp6feTGAFVGTKgjy5OP1z9eP53H0ynP72+/ODa6tcOf1pPQHFa+v0kRkBVhgzo5sHm5jmkZTr3H43e39t8EfT5FeXfvNL6SMOTfj/ASSkDuv9lzjvT6Xu35n+5Ml18TEAxDP1+gJNSBvTO5on2zSPR5XNJWwE1L2TSP7pufaThSb+fxPgUXmW4gD6+vP5q56GiPuURKAGFgH4/iRFQleEC+sRDzPIrBBTD0O8nMQKqMlxAn3iafdVMnoXHIPT7SYyAqgwX0P1Xz+9/Ll+auXn9J68DhZR+P4kRUJXBArr16vlrqwebq5DyTiQMQr+fxAioymABfXRx/0ug9/eWL2N68EF5Vn6R0Vd5Lzzk9PtJjICqDBbQ7SeJbq4vxnR9+cEDrsaEAej3kxgBVRksoHe2H2I++Nl0eu699ccPriz6+e4t+w/ob1vrIw1P+v0kRkBVBgvoielvW+sjDU/6/SRGQFVMxQgogtLvJzECqmIqRkARlH4/iRFQFVMxAoqg9PtJjICqmIoRUASl309iBFTFVKwjoLM/fvY5AcUY6feTGAFV6RvQe//pm/n84euTyeTMLwgoxke/n8QIqErPgN6YfO+38/nVydLyZwQUI6PfT2IEVKVfQG+XbN7dnTz7zb0Lk5cJKEZHv5/ECKhKv4BeXZRzmdGdXyz/d/lzAopx0e8nMQKq0iugs0vLcq4z+vDCMJ/D629b6yMNT/r9JEZAVXoFdNXMhxcmz80JKMZJv5/ECKjKCQJ6d3fyDgHFSOn3kxgBVekV0NWn8DfKl0D5GihGSb+fxAioSq+Azq9Onls+/b4sJ8/CY5T0+0mMgKr0C+jt8gLQxWfws59PVo9DCSjGRb+fxAioSr+ALj59X3iuPJG0884g/SSgOBX9fhIjoCo9Azq/99FPPl788PBHP/jNMP0koDgV/X4SI6AqfQM6PP1ta32k4Um/n8QIqIqp2LEBnX09YD8JKE5Fv5/ECKiKqdjRAf3yx8v3wz/80VuDvIaJgOKU9PtJjICq9Azo7NPVdZgeXpicGeZiTAQUp6LfT2IEVKVnQK9OJmf+evd7v5393WSg19ETUJyKfj+JEVCVfgG9PZm8vX4P5x9Wb+gkoBgX/X4SI6Aq/QJ6dfnuo/Wb4G+US4oQUIyLfj+JEVCVXgFdvRd+HdC7u1xMBOOj309iBFSlV0A3l7Mr5eRqTBgj/X4SI6AqBBQ56PeTGAFV6RXQ2aXlE0frcnI5O4yRfj+JEVCVXgFdPXG0CugipjyJhPHR7ycxAqrSL6B3dycvfVMCeu91LmeHMdLvJzECqtIvoOVydmd3d178/uLHYa6nTEBxKvr9JEZAVXoGdP773cnaQP0koDgV/X4SI6AqfQM6//ZXZxf1fGawy4ESUJyKfj+JEVCV3gEdnP62tT7S8KTfT2IEVMVUjOuBIij9fhIjoCqmYlwPFEHp95MYAVXpGVCuB4qR0+8nMQKq0jOgXA8UI6ffT2IEVKVfQLkeKMZOv5/ECKhKv4ByPVCMnX4/iRFQlV4B5XqgGD39fhIjoCq9Asrl7DB6+v0kRkBVCChy0O8nMQKq0iugXA8Uo6ffT2IEVKVXQLkeKEZPv5/ECKhKv4ByPVCMnX4/iRFQlX4B5XqgGDv9fhIjoCo9A8r1QDFy+v0kRkBV+gaU64Fi3PT7SYyAqvQO6OD0t631kYYn/X4SI6AqpmIEFEHp95MYAVUxFTvihfQ/emnQaykTUJyafj+JEVCVfgG9MJk8M9iVlAkoBPT7SYyAqvQK6OpyypMzHw/ZUP1ta32k4Um/n8QIqEqvgC786celoS98TEAxSvr9JEZAVfoGdL76rkgLQ72QSX/bWh9peNLvJzECqnKCgC4+lf/y9WVCd94a4ikl/W1rfaThSb+fxAioyokCuvDtz8tbkl7QPwzV37bWRxqe9PtJjICqnCigs199f/OGzslLBBRjot9PYgRUpX9AN/VcPhf/7af698Trb1vrIw1P+v0kRkBVegZ0/dXPg1eD6i+rrL9trY80POn3kxgBVekV0NmliX3ySP+NPfS3rfWRhif9fhIjoCq9Arp8J9LO4ZcvPbzAI1CMiX4/iRFQlZ4B/cGvzS/NPle/lEl/21ofaXjS7ycxAqrSK6Au9Let9ZGGJ/1+EiOgKqZiBBRB6feTGAFVMRXruCL9ztlB3oREQHFq+v0kRkBV+gb0xv4r6PmeSBgj/X4SI6AqPQO67OczL775Bt+VEyOl309iBFSlX0Dv7k6eXb2K6d4lvi88xki/n8QIqEq/gF49eN/R7NLkOQKK0dHvJzECqtIroLNLW4867+6qX0JPQHF6+v0kRkBVegX00Ps29W/iJKA4Pf1+EiOgKgQUOej3kxgBVekV0NmlyTv7H+ivw0RAcXr6/SRGQFV6BZQnkTB6+v0kRkBV+gX07u7kzOpyIn96nZcxYYz0+0mMgKr0C+jqjUhnz54d8q1Icq2PNDy1XhtwzFs5/7C7fifnztsD/dX6/zi0PtLwpN9PYjwCVekb0PnsyzcWj0Bf/HiQJ5AIKE5Lv5/ECKhK74AOTn/bWh9peNLvJzECqmIqRkARlH4/iRFQFVMxG9DZR28+6Se8DhSjo99PYgRUpSOgy28n9wTeiYTx0e8nMQKqQkCRg34/iRFQlY6AOtLfttZHGp70+0mMgKqYihFQBKXfT2IEVMVU7PiAfjVcPgkoTke/n8QIqIqp2NEB/fLH5X1IP/gNAcUY6feTGAFV6RnQ2aX9p5BeGui9SPrb1vpIw5N+P4kRUJV+AV32c+fFf/jsn97YnQx0NTsCilPR7ycxAqrSL6A3JpMfrh54zn452bq4MgHFWOj3kxgBVekV0MUD0INr2F3lgsoYIf1+EiOgKr0C+vDCoe/KyQvpMT76/SRGQFV6BpRvKoeR0+8nMQKq0iugfF94jJ5+P4kRUJVeAZ3f2Pq65w2+BooR0u8nMQKq0i+gs0v7L/+8MdC1RAgoTkW/n8QIqEqvgM4+Wr7+88W3Pvvn5Y8vDHNVUP1ta32k4Um/n8QIqEqvgLpc1E5/21ofaXjS7ycxAqpCQJGDfj+JEVCVXgF1ob9trY80POn3kxgBVTEVI6AISr+fxAioiqkYAUVQ+v0kRkBVTMWODugfP9v3OS+kx+jo95MYAVXpGdDf7/JN5TBq+v0kRkBV+gX0Nt+VEyOn309iBFSlV0BnlyY7H3+17+sh+klAcSr6/SRGQFV6BfThhYEuokxAoaLfT2IEVKVnQAd6/zsBhYp+P4kRUJVeAZ1dIqAYOf1+EiOgKr0COr/Bp/AYOf1+EiOgKv0Ceuh7ehBQjJB+P4kRUJV+AZ3fuzA58+aG+kJ2BBSnp99PYgRUpWdAP+V1oBg3/X4SI6Aq/QJ6gxfSY+T0+0mMgKr0Cmh5If0gn7cTUIjo95MYAVXpFVCP55AIKE5Fv5/ECKhKz4DyOlCMnH4/iRFQlV4B5YX0GD39fhIjoCq9Ajq/MXmZgGLU9PtJjICq9Avo7NLO2wQUY6bfT2IEVKVXQGcfvTGZ7LzIC+kxXvr9JEZAVXoF1HxbY14HivHR7ycxAqpCQJGDfj+JEVCVXgF1ob9trY80POn3kxgBVTEVI6AISr+fxAioiqkYAUVQ+v0kRkBVTMVsQGd/tN8F/uGPz77A10AxOvr9JEZAVToC+vDC6imj2UebFy9tfoWAYlT0+0mMgKr0DOhBNgkoRkm/n8QIqAoBRQ76/SRGQFUIKHLQ7ycxAqpCQJGDfj+JEVAVAooc9PtJjICqEFDkoN9PYgRUhYAiB/1+EiOgKgQUOej3kxgBVSGgyEG/n8QIqAoBRQ76/SRGQFUIKHLQ7ycxAqrSHdAnEVCMj34/iRFQFQKKHPT7SYyAqnQEdPbRm0/im8phfPT7SYyAqnQE1JH+trU+0vCk309iBFTFVIyAIij9fhIjoCqmYgQUQen3kxgBVTEVI6AISr+fxAioiqkYAUVQ+v0kRkBVTMUIKILS7ycxAqpiKkZAEZR+P4kRUBVTMQKKoPT7SYyAqpiKEVAEpd9PYgRUxVTsiXciXdr5xeKHb78moBg3/X4SI6AqHQF9eGH5xvfV/xJQjJh+P4kRUJXOgC4fgRJQjJ5+P4kRUJWOgM4uTZ79/Ks/Xfjer786MMzn8/rb1vpIw5N+P4kRUJWOgM5vcDk7hKDfT2IEVKUroLNP6wL66OK0eOWL5UePr+xNp+9eX/3WoQ8IKDT0+0mMgKp0BXSR0K8+++fdnX/47MDnPa4Hen9vK6Drmq5ieugDAgoR/X4SI6Aq3QGdVz2JdGf62sEH16bnr88fXJ6ev2U/IKAQ0e8nMQKq0iugs49OfBH6a9P3939+f2/9OPTcJ+YDAgoV/X4SI6AqvQJ6co8vb/Xx5vrR6M1lVA99QEChot9PYgRUpXdAv/3V2clk5+xb/V7D9Oji+d99MJ3+9Pryg2vTD8svlk/rD31AQKGi309iBFSlb0APXs70cp+Abp5DWtZy/9Ho/b3ztw59sPr/Pr/S5489mdZHGp70+wFO6qiALvv5zItvvvH9ngW9M52+d2v+lyvTRS4JKBzo9wOc1BEBvbs7efY35Wf3Lk3K5UU6bL7SuXwuaauZr3xx6IND/4j+0XXrIw1P+v0kxqfwKv0CenXy7OZp+NmlyXPdAd24MzUPOp/yCJSAQkC/n8QIqEqvgK4vardyd/fZ/q9pMg86CSiGot9PYgRUpVdAD72Q/kSvqi+Z5Fl4DE+/n8QIqMowAX18eTuTm5d8rl8HuvUBAYWKfj+JEVCVXgGdXZq8s//B7UmPT+GvrR5frkLKO5EwPP1+EiOgKr0CevInke7vLV/G9OCD8o73RUZf3X/7+6EPCChU9PtJjICq9Avo3d3JmV+Xn/3p9V4vY1p8hr665tL15QcPti/A9ICrMWEA+v0kRkBV+gV09Uaks2fP9n4r0vzBz6bTc++tH2U+uLJI5rtP+4CAQkO/n8QIqErPgM7/sLt+J+fO2736eXL629b6SMOTfj+JEVCVvgGdz758Y/EI9MWPT3pdOwIKF/r9JEZAVXoHdHD629b6SMOTfj+JEVAVUzECiqD0+0mMgKqYihFQBKXfT2IEVMVUjIAiKP1+EiOgKqZiBBRB6feTGAFVMRUjoAhKv5/ECKiKqRgBRVD6/SRGQFVMxQgogtLvJzECqmIqRkARlH4/iRFQFVOxo67G9IPfEFCMmn4/iRFQlV4BfXhh63qgBBRjpN9PYgRUpWdAT/BdPAgoWtDvJzECqtIroIe+qRwBxRjp95MYAVXpFdD5jc23hSegGCn9fhIjoCr9AvrtLyeTZ158c+0ng1zSTn/bWh9peJuln3QAABwGSURBVNLvJzECqtIroA8vTLYN8wVR/W1rfaThSb+fxAioCgFFDvr9JEZAVXoF1IX+trU+0vCk309iBFTFVIyAIij9fhIjoCqmYscGdPb1gP0koDgV/X4SI6AqpmJHB/TLHy+/+PnwR28N9V3l9Let9ZGGJ/1+EiOgKj0DOvt09ezRwwuTMwO9KUl/21ofaXjS7ycxAqrSM6BXJ5Mzf737vd/O/m4yeXaYx6D629b6SMOTfj+JEVCVfgG9PZm8vX5H/B92B7qwiP62tT7S8KTfT2IEVKVfQK9OXt6/pMiNyXMEFKOj309iBFSlV0BXFxNZB/TuLi+kx/jo95MYAVXpFdBVOtcBHeradvrb1vpIw5N+P4kRUBUCihz0+0mMgKr0Cujs0vKJo3U5bw/0NLz+trU+0vCk309iBFSlV0BXTxytArqIKU8iYXz0+0mMgKr0C+jd3clL35SA3nt9MtDV6fW3rfWRhif9fhIjoCr9Arp4CDqZnN3defH7ix9fHqSfBBSnot9PYgRUpWdA57/f3VwNdKB+ElCcin4/iRFQlb4BnX/7q7OLej4z3DeI19+21kcanvT7SYyAqvQO6OD0t631kYYn/X4SI6AqpmLHXw/0qwH7SUBxKvr9JEZAVUzFjr8e6AKfwmOc9PtJjICq9Azo7NL+t5R7aaArKutvW+sjDU/6/SRGQFX6BXTZz50X//Nn//TGoqDDvI6egOJU9PtJjICq9Avo7f1XL81+OeF6oBgh/X4SI6AqvQK6eAB68OrPq7yVEyOk309iBFSlV0AfXth6+ybXA8UY6feTGAFV6RnQrWZyOTuMkX4/iRFQlV4BXV2Rfu3uLpezw/jo95MYAVXpFdBD3wfpxkDvhtffttZHGp70+0mMgKr0C+jDC5MffrPp5zCfwRNQnIp+P4kRUJWOgM4+erN4Y/U60H9+c3cyefEnfAqP0dHvJzECqtIR0MVDzyfxJBLGR7+fxAioCgFFDpUj+X/4DpH2pegIqCP9bWt9pOGpciStjzQ8SftSmIoRUARVOZLWRxqepH0pTMUIKIKqHEnrIw1P0r4UpmJHB/SPn+37nGfhMTqVI2l9pOFJ2peiZ0APvqccTyJhlCpH0vpIw5O0L0W/gN7mWXiMXOVIWh9peJL2pegV0Nmlyc7HX+37eoh+ElCcSuVIWh9peJL2pegV0IcXBrqIMgGFSuVIWh9peJL2pegZ0IHe/05AoVI5ktZHGp6kfSl6BXR2iYBi5CpH0vpIw5O0L0WvgM5v8Ck8Rq5yJK2PNDxJ+1L0C+ih7+lBQDFClSNpfaThSdqXol9A5/cuTM68ucHl7DA+lSNpfaThSdqXomdAP+V1oBi3ypG0PtLwJO1L0S+gN3ghPUauciStjzQ8SftS9ApoeSH9IJ+3E1CIVI6k9ZGGJ2lfil4B9XgOiYDiVCpH0vpIw5O0L0XPgPI6UIxc5UhaH2l4kval6BVQXkiP0ascSesjDU/SvhS9AjrY94InoFCpHEnrIw1P0r4U/QI6u7TzNgHFmFWOpPWRhidpX4peAZ19VL4vPC+kx3hVjqT1kYYnaV+KXgE139yY14FifCpH0vpIw5O0LwUBRQ6VI2l9pOFJ2peiV0Bd6G9b6yMNT5UjaX2k4Unal8JUjIAiqMqRtD7S8CTtS2EqRkARVOVIWh9peJL2pTAVOyKg3361jW8qh/GpHEnrIw1P0r4UvQLq8iSSXusjDU+VI2l9pOFJ2pen4Vl4BFU5ktZHGp6kfSl6BXT2x8/W/v71yc4/fM4L6TE6lSNpfaThSdqXoldAt93dfXaYK4Pqb1vrIw1PlSNpfaThSdqX4sQBHezCIvrb1vpIw1PlSFofaXiS9qU4eUCHegiqv22tjzQ8VY6k9ZGGJ2lfipMHdKirK+tvW+sjDU+VI2l9pOFJ2pfi5AG9u0tAMT6VI2l9pOFJ2pfixAGdXZ3wKTzGp3IkrY80PEn7UvQK6OyjzaVA33xjd8KTSBihypG0PtLwJO1L0Sugh19Iz8uYMEKVI2l9pOFJ2pfixAF95q2BvkG8/ra1PtLwVDmS1kcanqR9KXoF1IX+trU+0vBUOZLWRxqepH0pTMUIKIKqHEnrIw1P0r4UpmIEFEFVjqT1kYYnaV8KUzECiqAqR9L6SMOTtC+FqZgN6NYLmA7wbY0xPpUjaX2k4Unal6IjoOZKoFwPFGNVOZLWRxqepH0pCChyqBxJ6yMNT9K+FB0Btb7cnfBOJIxR5UhaH2l4kvalOFFAZz9f5PPMbwbpJwHFqVSOpPWRhidpX4qTBPQPi4efO0O9EYmA4lQqR9L6SMOTtC9F/4AO+vCTgOKUKkfS+kjDk7QvRe+Aloef/26wfBJQnE7lSFofaXiS9qXoGdB7Az/8JKA4pcqRtD7S8CTtS9EvoIM//CSgOKXKkbQ+0vAk7UvRJ6D3Li2vAjrow08CilOqHEnrIw1P0r4UPQJaHn6+PXA+CShOp3IkrY80PEn7UnQG1OfhJwHFKVWOpPWRhidpX4qugP7e5+EnAcUpVY6k9ZGGJ2lfio6A8l54BFE5ktZHGp6kfSkIKHKoHEnrIw1P0r4UHQHleqAIonIkrY80PEn7UnQE1JH+trU+0vBU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rpAvpvP5tOz717vfz80cVp8coXy48eX9mbTte/Q0AhUjmS1kcanqR9KYYK6L+sknnuk+UH9/e2Arqu6SqmBBQilSNpfaThSdqXYqCA3pme+9v5/MHlVSfvTF87+K1r0/PXl79z/hYBhU7lSFofaXiS9qUYJqCPL08/XP64eLT5YWnm+/u/dX9v/Th09eCUgEKjciStjzQ8SftSDBPQRxfXn6GXdD6+vBXLm+tHoze3okpAcWqVI2l9pOFJ2pdimIDuKwF9dPH87z6YTn96ffUr5bHp4U/rCShOq3IkrY80PEn7Ugwb0NUn6pvnkJbp3H80en9v80XQ51e0f/NS6yMNT5UjaX2k4Unal6cRB3T1+fqd6fS9W/O/XFk+J09AMYzKkbQ+0vAk7cvTaAN6Z/Uyps2XPZefz28F1LyQSf/ouvWRhqfKkbQ+0vAk7UsxZEDv7J378HBPz996yiNQAgqBypG0PtLwJO1LMWBAb07NK5WWDzoJKIZROZLWRxqepH0phgvov9h+rprJs/AYROVIWh9peJL2pRgqoI+vTV9df41z86r6VTM3r//kdaCQqhxJ6yMNT9K+FEMF9NrWWzWvrR5srkLKO5EwiMqRtD7S8CTtSzFQQG9uv9X9/t7yZUwPPii/tsjoq7wXHnKVI2l9pOFJ2pdimIBurl+38FrJ6eoCTNeXv/eAqzFhAJUjaX2k4Unal2KYgN6ZHgro/MHy4qDvrR9yPriy+OV3b9l/Rn/bWh9peKocSesjDU/SvhTDBLSG/ra1PtLwVD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VrGFC91kcanipH0vpIw5O0L0/DI1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p5BPTxlb3p9N3rBBRKlSNpfaThSdqXwj+gjy5Ol175goBCqHIkrY80PEn7UvgH9Nr0/PX5g8vT87cIKHQqR9L6SMOTtC+Fe0Dv75XHno8unvuEgEKnciStjzQ8SftSuAf05vS19Y/vE1DoVI6k9ZGGJ2lfCveAXpt+WH68sw4pAYVE5UhaH2l4kval8A7o48vrT93v722+CPr8iv7van2k4alyJK2PNDxJ+/I0qQIKAJ48A2peyKR/dP3dxD2JToxEpWFAzeuYWt8TWXBPohMjUSGg2XBPohMjUfEOqOez8N9N3JPoxEhU3AO6ef2nw+tAv5u4J9GJkai4B9TxnUjfTdyT6MRIVNwD+vjy9FWn98J/N3FPohMjUXEP6PyB29WYvpu4J9GJkaj4B3T+4Mqin+/esr/c+p7IgnsSnRiJSoOAHqH1PZEF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OxhgGFxvPPt/43wOgxkoEQ0PA4G+jESAZCQMPjbKATIxkIAQ2Ps4FOjGQgBDQ8zgY6MZKBENDwOBvoxEgGQkDD42ygEyMZCAEFgEoEFAAqEVAAqERAAaASAQWASgQUACoRUACoREABoBIBDeHRxen7+z995Yum/y4Yk8eXp+dv7f/0w7b/Mt9BBDSERUDPfbL5KQHFgft7m/+23tlPKdwQ0BAWAZ2+tvkpAcWWm9PVIB5d3Pw3Fn4IaAiLw/E368/PCCgO2Xx55+bmP7FwREBDWFTzf+xtHmisfnxwZTqdvnu96b8WxuBO+fLO/fU+FsPYm05/en31858tRvLv/7bhv1x2BDSEZTXXjzDWAb2zOCUL53ja4Dvv8eXlMq6tP0O5vzWM9c95aDocAhrCsprrJ1lXAV0cjXf/9/zxv0z5uhfu75375P7e6hmkxSf0792aP/7X5RdGF4v5D4tf/Lc9RjIYAhpCqebqk7RVQDdf8LrGowssVnD+v6wjuRnGzen7PK3kgICGsKpmqWX56f5L/njpCrZfpPH48rqZy0eki5W8+j9b/nt9BxDQEFYBLY8oyk/3H1vwnDzmy/+OrmewaObG4lduLn989b/yn9jhENAQNs8cLR5vrgO6PjAEFPPV483yk+Vj0YOAzv/8N+Wn75HQoRDQEDadvDZ9n0egeMJWQM2XPR//9+Urmd5/2j8EAQIawqaTi/Px3/gaKKz9gD7t/fCP/5WRDIaAhrD/QPPO9K/2eBYexn5AF8NY/Wz5X9bNa+sPfhdqBDSEg8/Ur62+uLV6HehfrvA6UMy3E/no4vT89fn8z3uLR6LLKzUtfv7gMv+VHQwBDeEgoIty8k4kGFuPMdfDmL43P3gn0qt8nXwoBDSEreeKNhff4b3w2Lf9SfrqvfD/ePDzv/qPfAI/GAIKAJUIKABUIqAAUImAAkAlAgoAlQgoAFQioABQiYACQCUCCgCVCCgAVCKgAFCJgAJAJQIKAJUIKABUIqAAUImAAkAlAgoAlQgoAFQioABQiYACQCUCCgCVCCgAVCKgAFCJgAJAJQIKAJUIKABUIqAAUImAAkAlAgoAlQgoAFQioABQiYACQCUCCgCVCCgAVCKgAFCJgAJAJQIKAJUIKABUIqAAUImAAkAlAgoAlQgoAFQioABQiYACQCUCCgCVCCgAVCKgAFCJgAJAJQIKAJUIKABUIqAAUOn/A71FEGOQyBlxAAAAAElFTkSuQmCC">
            <a:extLst>
              <a:ext uri="{FF2B5EF4-FFF2-40B4-BE49-F238E27FC236}">
                <a16:creationId xmlns="" xmlns:a16="http://schemas.microsoft.com/office/drawing/2014/main" id="{303DEEFB-7094-4F9F-A65F-D2AFDD19F5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64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6886" y="685799"/>
            <a:ext cx="7077667" cy="48926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Life Satisfaction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68BE2056-ED35-43E3-8265-E8D944FA5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2888773" cy="48926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100" b="1" dirty="0">
                <a:solidFill>
                  <a:schemeClr val="accent6"/>
                </a:solidFill>
              </a:rPr>
              <a:t>**Jodi Will enter visual here by noon Monday (promise!).   I will be looking at Those that worked overtime against Work Life balance self reporting. </a:t>
            </a:r>
            <a:r>
              <a:rPr lang="en-US" sz="2100" b="1" dirty="0">
                <a:solidFill>
                  <a:schemeClr val="accent6"/>
                </a:solidFill>
                <a:sym typeface="Wingdings" panose="05000000000000000000" pitchFamily="2" charset="2"/>
              </a:rPr>
              <a:t> </a:t>
            </a:r>
            <a:endParaRPr lang="en-US" sz="2100" b="1" dirty="0">
              <a:solidFill>
                <a:schemeClr val="accent6"/>
              </a:solidFill>
            </a:endParaRPr>
          </a:p>
        </p:txBody>
      </p:sp>
      <p:sp>
        <p:nvSpPr>
          <p:cNvPr id="4" name="AutoShape 2" descr="data:image/png;base64,iVBORw0KGgoAAAANSUhEUgAABUAAAAPACAMAAADDuCPrAAABYlBMVEUAAAAAADoAAGYAOjoAOmYAOpAAZrYzMzM6AAA6OgA6Ojo6OmY6ZmY6ZpA6ZrY6kLY6kNtNTU1NTW5NTY5Nbm5Nbo5NbqtNjshmAABmADpmOgBmOjpmZjpmZmZmZpBmkGZmkLZmkNtmtttmtv9uTU1ubk1ubm5ubo5ujqtujshuq8huq+SOTU2Obk2Obm6Oq8iOyOSOyP+QOgCQOjqQZjqQZmaQZpCQkGaQkLaQtraQttuQ2/+rbk2rjk2rjm6rq8iryOSr5Mir5P+2ZgC2Zjq2kDq2kGa2kJC2tpC2tra2ttu229u22/+2///Ijk3Ijm7Iq27Iq6vIyKvI5KvI5OTI5P/I///bkDrbkGbbtmbbtpDbtrbb27bb29vb2//b/7bb///kq27kyI7kyKvk5P/k///r6+v8jVn/tmb/yI7/25D/27b/29v/5Kv/5Mj/5OT//7b//7///8j//9v//+T///+zjZs9AAAACXBIWXMAAB2HAAAdhwGP5fFlAAAgAElEQVR4nO3d/59b5ZnecU0wMDGEILMYh0CWwmwDxaSLN3S7xHW3mGQXkni3aY0TEijO1q2/YMe1rP+/0iNpRnPbM+fMM9e5n3PffN4/xB472Eiv6/mgGUlnJnMAQJVJ638BAIiKgAJAJQIKAJUIKABUIqAAUImAAkAlAgoAlQgoAFQioABQiYACQCUCCgCVCCgAVCKgAFCJgAJAJQIKAJVGENDZl298fzKZ7Lzw8Ten/rNuT570zvzhhcnOLwT/pgCwrXlAZ7/aPWjdS6dNKAEF4Kd1QO+9fih2p+0cAQXgp3FA7y4ffu689dXip9/+6vuCgh78ud/7reRPAoCjtA3o4qHh1ufts1/KCkpAAQyvbUCvLor59tbHy8/An1P8wQQUwPCaBnT5CfzLh37lRvmapeRPJqAABtY0oItcmswtP6d/rvzGwQPRq5vK3vv5Irg7P/jNwT/9zuzT3cnOC09+1n84oJsnka4ufyh/ygsfL3/9yx8vev3Cr/f/f+YvAIBjtQzo7NKTn7Cvmroo3n7/NvWbfWpe7LQM6NUjnro/OqA31n/Iywd/4PpB8BN/AQAcq2VAlw837efrt1c9vHrwO4tfefabVW03VtVdpPBs+fDZJ3t3ZED/fv8Pefvq4ddOPfkXAMCxWgZ0UbknHjyuo3r7IGLrli4fOb709Xz+7aebx4zlseQPv5l/+/VT/+inBnRh+Rn6l4tP1Z+Z7Lz9zeqZ/+fmT/0LAOBYLQN6+ymffS8D+vJ866Xv68/mtx6t3l5/5fTGMaE7OqAvb/6MzV9wdfUQ9il/AQAca6QBXdZxlbr180nbTysdPCY98kWjRwZ0/aubv2a+/yWCp/wFAHCssQZ0UcDypc3lVyaXMdtu2u39xj7lq58rRwb0uYO/5p1D/9en/AUAcKyRfg10Gc7ye+uQbj/Ds3mW58YxT/YcGdCXD//K/v/1aX8BABxrbM/C70f19qFP5W3f7Cfd1qkDeuRjWwDYGOfrQOclcYuIbR6IElAA4zPOdyItlbcNbV7OtPlSqPmntQHliSMAJ9I0oFu5XNt6L3z5HH7/qZ2rTz6vIw3o0/4CADhW26sx2Zdy3t765HnxmPDZ/7X/ls7tp9xv7H95VBjQp/wFAHCstgEtX3k8eOf5jcn2C5tulDderku2deGmzfNM2oA+5S8AgGM1viL9veUVlQ9dkf7gC5Grq9VvSrZ8F9GZX6+/h9LmvZfCgD7lLwCAY435eyJd3X42fPtp8lUbxQF98i8AgGO1Duih78q5c/g6crcn28+Mz36++b+dWV2wUxzQJ/8CADhW84AufPnz5Sfvz7xovy/89lVBl/60vN7x+lrIc31An/gLAOBYYwgoAIREQAGgEgEFgEoEFAAqEVAAqERAAaASAQWASgQUACoRUACoREABoBIBBYBKBBQAKhFQAKhEQAGgEgEFgEoEFAAqEVAAqNQwoP8HEt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UgX0/+I7RL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KnDeiji6+tf/b4yt50+u71rg8IKDT0+0mMgKqIA3pt+tqmpNOlV744/gMCChH9fhIjoCrSgD6+Nt0E9Nr0/PX5g8vT87eO/YCAQkS/n8QIqIoyoP/2wXQT0Pt75RHmo4vnPjnuAwIKFf1+EiOgKsKA3pxO3/vzOqA39398/7gPCChU9PtJjICqKAP66j/O76zzeG36YfmxfHz0BwQUKvr9JEZAVYQB3cri48vrT9Dv752/dfQHq3/m+ZVT/s1P0fpIw5N+P8BJEVAEpd8PcFL6gL7yxdEfHPpH9Y+uWx9peNLvJzE+hVcZPKDdj0AJKAT0+0mMgKoQUOSg309iBFRlmIDyLDy86feTGAFVGSigm1d5rl/6edQHBBQq+v0kRkBVBgoo70SCM/1+EiOgKgMF9PHl6av773g/+gMCChX9fhIjoCoDBXT+YPuaS0d/QEAhot9PYgRUZaiAzh9cWVTy3VtdHxBQaOj3kxgBVREH9BT0t631kYYn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7GGAdVrfaThqfXaAB6BIiz9fhLjEa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mYKKCPL083XvliPn908eDni9+8sjedvnudgEJJv5/ECKiKS0Dv720FdF3TVUwJKET0+0mMgKoME9CN+3vnPln8cGf62sGvXZuevz5/cHl6/hYBhY5+P4kRUJVBA7p4IPr+qpnvbzV1/Ti0pJWAQkS/n8QIqMqgAb25epj5+PJWLG+uH43e3IoqAcWp6feTGAFVGTKgjy5OP1z9eP53H0ynP72+/ODa6tcOf1pPQHFa+v0kRkBVhgzo5sHm5jmkZTr3H43e39t8EfT5FeXfvNL6SMOTfj/ASSkDuv9lzjvT6Xu35n+5Ml18TEAxDP1+gJNSBvTO5on2zSPR5XNJWwE1L2TSP7pufaThSb+fxPgUXmW4gD6+vP5q56GiPuURKAGFgH4/iRFQleEC+sRDzPIrBBTD0O8nMQKqMlxAn3iafdVMnoXHIPT7SYyAqgwX0P1Xz+9/Ll+auXn9J68DhZR+P4kRUJXBArr16vlrqwebq5DyTiQMQr+fxAioymABfXRx/0ug9/eWL2N68EF5Vn6R0Vd5Lzzk9PtJjICqDBbQ7SeJbq4vxnR9+cEDrsaEAej3kxgBVRksoHe2H2I++Nl0eu699ccPriz6+e4t+w/ob1vrIw1P+v0kRkBVBgvoielvW+sjDU/6/SRGQFVMxQgogtLvJzECqmIqRkARlH4/iRFQFVMxAoqg9PtJjICqmIoRUASl309iBFTFVKwjoLM/fvY5AcUY6feTGAFV6RvQe//pm/n84euTyeTMLwgoxke/n8QIqErPgN6YfO+38/nVydLyZwQUI6PfT2IEVKVfQG+XbN7dnTz7zb0Lk5cJKEZHv5/ECKhKv4BeXZRzmdGdXyz/d/lzAopx0e8nMQKq0iugs0vLcq4z+vDCMJ/D629b6yMNT/r9JEZAVXoFdNXMhxcmz80JKMZJv5/ECKjKCQJ6d3fyDgHFSOn3kxgBVekV0NWn8DfKl0D5GihGSb+fxAioSq+Azq9Onls+/b4sJ8/CY5T0+0mMgKr0C+jt8gLQxWfws59PVo9DCSjGRb+fxAioSr+ALj59X3iuPJG0884g/SSgOBX9fhIjoCo9Azq/99FPPl788PBHP/jNMP0koDgV/X4SI6AqfQM6PP1ta32k4Um/n8QIqIqp2LEBnX09YD8JKE5Fv5/ECKiKqdjRAf3yx8v3wz/80VuDvIaJgOKU9PtJjICq9Azo7NPVdZgeXpicGeZiTAQUp6LfT2IEVKVnQK9OJmf+evd7v5393WSg19ETUJyKfj+JEVCVfgG9PZm8vX4P5x9Wb+gkoBgX/X4SI6Aq/QJ6dfnuo/Wb4G+US4oQUIyLfj+JEVCVXgFdvRd+HdC7u1xMBOOj309iBFSlV0A3l7Mr5eRqTBgj/X4SI6AqBBQ56PeTGAFV6RXQ2aXlE0frcnI5O4yRfj+JEVCVXgFdPXG0CugipjyJhPHR7ycxAqrSL6B3dycvfVMCeu91LmeHMdLvJzECqtIvoOVydmd3d178/uLHYa6nTEBxKvr9JEZAVXoGdP773cnaQP0koDgV/X4SI6AqfQM6//ZXZxf1fGawy4ESUJyKfj+JEVCV3gEdnP62tT7S8KTfT2IEVMVUjOuBIij9fhIjoCqmYlwPFEHp95MYAVXpGVCuB4qR0+8nMQKq0jOgXA8UI6ffT2IEVKVfQLkeKMZOv5/ECKhKv4ByPVCMnX4/iRFQlV4B5XqgGD39fhIjoCq9Asrl7DB6+v0kRkBVCChy0O8nMQKq0iugXA8Uo6ffT2IEVKVXQLkeKEZPv5/ECKhKv4ByPVCMnX4/iRFQlX4B5XqgGDv9fhIjoCo9A8r1QDFy+v0kRkBV+gaU64Fi3PT7SYyAqvQO6OD0t631kYYn/X4SI6AqpmIEFEHp95MYAVUxFTvihfQ/emnQaykTUJyafj+JEVCVfgG9MJk8M9iVlAkoBPT7SYyAqvQK6OpyypMzHw/ZUP1ta32k4Um/n8QIqEqvgC786celoS98TEAxSvr9JEZAVfoGdL76rkgLQ72QSX/bWh9peNLvJzECqnKCgC4+lf/y9WVCd94a4ikl/W1rfaThSb+fxAioyokCuvDtz8tbkl7QPwzV37bWRxqe9PtJjICqnCigs199f/OGzslLBBRjot9PYgRUpX9AN/VcPhf/7af698Trb1vrIw1P+v0kRkBVegZ0/dXPg1eD6i+rrL9trY80POn3kxgBVekV0NmliX3ySP+NPfS3rfWRhif9fhIjoCq9Arp8J9LO4ZcvPbzAI1CMiX4/iRFQlZ4B/cGvzS/NPle/lEl/21ofaXjS7ycxAqrSK6Au9Let9ZGGJ/1+EiOgKqZiBBRB6feTGAFVMRXruCL9ztlB3oREQHFq+v0kRkBV+gb0xv4r6PmeSBgj/X4SI6AqPQO67OczL775Bt+VEyOl309iBFSlX0Dv7k6eXb2K6d4lvi88xki/n8QIqEq/gF49eN/R7NLkOQKK0dHvJzECqtIroLNLW4867+6qX0JPQHF6+v0kRkBVegX00Ps29W/iJKA4Pf1+EiOgKgQUOej3kxgBVekV0NmlyTv7H+ivw0RAcXr6/SRGQFV6BZQnkTB6+v0kRkBV+gX07u7kzOpyIn96nZcxYYz0+0mMgKr0C+jqjUhnz54d8q1Icq2PNDy1XhtwzFs5/7C7fifnztsD/dX6/zi0PtLwpN9PYjwCVekb0PnsyzcWj0Bf/HiQJ5AIKE5Lv5/ECKhK74AOTn/bWh9peNLvJzECqmIqRkARlH4/iRFQFVMxG9DZR28+6Se8DhSjo99PYgRUpSOgy28n9wTeiYTx0e8nMQKqQkCRg34/iRFQlY6AOtLfttZHGp70+0mMgKqYihFQBKXfT2IEVMVU7PiAfjVcPgkoTke/n8QIqIqp2NEB/fLH5X1IP/gNAcUY6feTGAFV6RnQ2aX9p5BeGui9SPrb1vpIw5N+P4kRUJV+AV32c+fFf/jsn97YnQx0NTsCilPR7ycxAqrSL6A3JpMfrh54zn452bq4MgHFWOj3kxgBVekV0MUD0INr2F3lgsoYIf1+EiOgKr0C+vDCoe/KyQvpMT76/SRGQFV6BpRvKoeR0+8nMQKq0iugfF94jJ5+P4kRUJVeAZ3f2Pq65w2+BooR0u8nMQKq0i+gs0v7L/+8MdC1RAgoTkW/n8QIqEqvgM4+Wr7+88W3Pvvn5Y8vDHNVUP1ta32k4Um/n8QIqEqvgLpc1E5/21ofaXjS7ycxAqpCQJGDfj+JEVCVXgF1ob9trY80POn3kxgBVTEVI6AISr+fxAioiqkYAUVQ+v0kRkBVTMWODugfP9v3OS+kx+jo95MYAVXpGdDf7/JN5TBq+v0kRkBV+gX0Nt+VEyOn309iBFSlV0BnlyY7H3+17+sh+klAcSr6/SRGQFV6BfThhYEuokxAoaLfT2IEVKVnQAd6/zsBhYp+P4kRUJVeAZ1dIqAYOf1+EiOgKr0COr/Bp/AYOf1+EiOgKv0Ceuh7ehBQjJB+P4kRUJV+AZ3fuzA58+aG+kJ2BBSnp99PYgRUpWdAP+V1oBg3/X4SI6Aq/QJ6gxfSY+T0+0mMgKr0Cmh5If0gn7cTUIjo95MYAVXpFVCP55AIKE5Fv5/ECKhKz4DyOlCMnH4/iRFQlV4B5YX0GD39fhIjoCq9Ajq/MXmZgGLU9PtJjICq9Avo7NLO2wQUY6bfT2IEVKVXQGcfvTGZ7LzIC+kxXvr9JEZAVXoF1HxbY14HivHR7ycxAqpCQJGDfj+JEVCVXgF1ob9trY80POn3kxgBVTEVI6AISr+fxAioiqkYAUVQ+v0kRkBVTMVsQGd/tN8F/uGPz77A10AxOvr9JEZAVToC+vDC6imj2UebFy9tfoWAYlT0+0mMgKr0DOhBNgkoRkm/n8QIqAoBRQ76/SRGQFUIKHLQ7ycxAqpCQJGDfj+JEVAVAooc9PtJjICqEFDkoN9PYgRUhYAiB/1+EiOgKgQUOej3kxgBVSGgyEG/n8QIqAoBRQ76/SRGQFUIKHLQ7ycxAqrSHdAnEVCMj34/iRFQFQKKHPT7SYyAqnQEdPbRm0/im8phfPT7SYyAqnQE1JH+trU+0vCk309iBFTFVIyAIij9fhIjoCqmYgQUQen3kxgBVTEVI6AISr+fxAioiqkYAUVQ+v0kRkBVTMUIKILS7ycxAqpiKkZAEZR+P4kRUBVTMQKKoPT7SYyAqpiKEVAEpd9PYgRUxVTsiXciXdr5xeKHb78moBg3/X4SI6AqHQF9eGH5xvfV/xJQjJh+P4kRUJXOgC4fgRJQjJ5+P4kRUJWOgM4uTZ79/Ks/Xfjer786MMzn8/rb1vpIw5N+P4kRUJWOgM5vcDk7hKDfT2IEVKUroLNP6wL66OK0eOWL5UePr+xNp+9eX/3WoQ8IKDT0+0mMgKp0BXSR0K8+++fdnX/47MDnPa4Hen9vK6Drmq5ieugDAgoR/X4SI6Aq3QGdVz2JdGf62sEH16bnr88fXJ6ev2U/IKAQ0e8nMQKq0iugs49OfBH6a9P3939+f2/9OPTcJ+YDAgoV/X4SI6AqvQJ6co8vb/Xx5vrR6M1lVA99QEChot9PYgRUpXdAv/3V2clk5+xb/V7D9Oji+d99MJ3+9Pryg2vTD8svlk/rD31AQKGi309iBFSlb0APXs70cp+Abp5DWtZy/9Ho/b3ztw59sPr/Pr/S5489mdZHGp70+wFO6qiALvv5zItvvvH9ngW9M52+d2v+lyvTRS4JKBzo9wOc1BEBvbs7efY35Wf3Lk3K5UU6bL7SuXwuaauZr3xx6IND/4j+0XXrIw1P+v0kxqfwKv0CenXy7OZp+NmlyXPdAd24MzUPOp/yCJSAQkC/n8QIqEqvgK4vardyd/fZ/q9pMg86CSiGot9PYgRUpVdAD72Q/kSvqi+Z5Fl4DE+/n8QIqMowAX18eTuTm5d8rl8HuvUBAYWKfj+JEVCVXgGdXZq8s//B7UmPT+GvrR5frkLKO5EwPP1+EiOgKr0CevInke7vLV/G9OCD8o73RUZf3X/7+6EPCChU9PtJjICq9Avo3d3JmV+Xn/3p9V4vY1p8hr665tL15QcPti/A9ICrMWEA+v0kRkBV+gV09Uaks2fP9n4r0vzBz6bTc++tH2U+uLJI5rtP+4CAQkO/n8QIqErPgM7/sLt+J+fO2736eXL629b6SMOTfj+JEVCVvgGdz758Y/EI9MWPT3pdOwIKF/r9JEZAVXoHdHD629b6SMOTfj+JEVAVUzECiqD0+0mMgKqYihFQBKXfT2IEVMVUjIAiKP1+EiOgKqZiBBRB6feTGAFVMRUjoAhKv5/ECKiKqRgBRVD6/SRGQFVMxQgogtLvJzECqmIqRkARlH4/iRFQFVOxo67G9IPfEFCMmn4/iRFQlV4BfXhh63qgBBRjpN9PYgRUpWdAT/BdPAgoWtDvJzECqtIroIe+qRwBxRjp95MYAVXpFdD5jc23hSegGCn9fhIjoCr9AvrtLyeTZ158c+0ng1zSTn/bWh9peJuln3QAABwGSURBVNLvJzECqtIroA8vTLYN8wVR/W1rfaThSb+fxAioCgFFDvr9JEZAVXoF1IX+trU+0vCk309iBFTFVIyAIij9fhIjoCqmYscGdPb1gP0koDgV/X4SI6AqpmJHB/TLHy+/+PnwR28N9V3l9Let9ZGGJ/1+EiOgKj0DOvt09ezRwwuTMwO9KUl/21ofaXjS7ycxAqrSM6BXJ5Mzf737vd/O/m4yeXaYx6D629b6SMOTfj+JEVCVfgG9PZm8vX5H/B92B7qwiP62tT7S8KTfT2IEVKVfQK9OXt6/pMiNyXMEFKOj309iBFSlV0BXFxNZB/TuLi+kx/jo95MYAVXpFdBVOtcBHeradvrb1vpIw5N+P4kRUBUCihz0+0mMgKr0Cujs0vKJo3U5bw/0NLz+trU+0vCk309iBFSlV0BXTxytArqIKU8iYXz0+0mMgKr0C+jd3clL35SA3nt9MtDV6fW3rfWRhif9fhIjoCr9Arp4CDqZnN3defH7ix9fHqSfBBSnot9PYgRUpWdA57/f3VwNdKB+ElCcin4/iRFQlb4BnX/7q7OLej4z3DeI19+21kcanvT7SYyAqvQO6OD0t631kYYn/X4SI6AqpmLHXw/0qwH7SUBxKvr9JEZAVUzFjr8e6AKfwmOc9PtJjICq9Azo7NL+t5R7aaArKutvW+sjDU/6/SRGQFX6BXTZz50X//Nn//TGoqDDvI6egOJU9PtJjICq9Avo7f1XL81+OeF6oBgh/X4SI6AqvQK6eAB68OrPq7yVEyOk309iBFSlV0AfXth6+ybXA8UY6feTGAFV6RnQrWZyOTuMkX4/iRFQlV4BXV2Rfu3uLpezw/jo95MYAVXpFdBD3wfpxkDvhtffttZHGp70+0mMgKr0C+jDC5MffrPp5zCfwRNQnIp+P4kRUJWOgM4+erN4Y/U60H9+c3cyefEnfAqP0dHvJzECqtIR0MVDzyfxJBLGR7+fxAioCgFFDpUj+X/4DpH2pegIqCP9bWt9pOGpciStjzQ8SftSmIoRUARVOZLWRxqepH0pTMUIKIKqHEnrIw1P0r4UpmJHB/SPn+37nGfhMTqVI2l9pOFJ2peiZ0APvqccTyJhlCpH0vpIw5O0L0W/gN7mWXiMXOVIWh9peJL2pegV0Nmlyc7HX+37eoh+ElCcSuVIWh9peJL2pegV0IcXBrqIMgGFSuVIWh9peJL2pegZ0IHe/05AoVI5ktZHGp6kfSl6BXR2iYBi5CpH0vpIw5O0L0WvgM5v8Ck8Rq5yJK2PNDxJ+1L0C+ih7+lBQDFClSNpfaThSdqXol9A5/cuTM68ucHl7DA+lSNpfaThSdqXomdAP+V1oBi3ypG0PtLwJO1L0S+gN3ghPUauciStjzQ8SftS9ApoeSH9IJ+3E1CIVI6k9ZGGJ2lfil4B9XgOiYDiVCpH0vpIw5O0L0XPgPI6UIxc5UhaH2l4kval6BVQXkiP0ascSesjDU/SvhS9AjrY94InoFCpHEnrIw1P0r4U/QI6u7TzNgHFmFWOpPWRhidpX4peAZ19VL4vPC+kx3hVjqT1kYYnaV+KXgE139yY14FifCpH0vpIw5O0LwUBRQ6VI2l9pOFJ2peiV0Bd6G9b6yMNT5UjaX2k4Unal8JUjIAiqMqRtD7S8CTtS2EqRkARVOVIWh9peJL2pTAVOyKg3361jW8qh/GpHEnrIw1P0r4UvQLq8iSSXusjDU+VI2l9pOFJ2pen4Vl4BFU5ktZHGp6kfSl6BXT2x8/W/v71yc4/fM4L6TE6lSNpfaThSdqXoldAt93dfXaYK4Pqb1vrIw1PlSNpfaThSdqX4sQBHezCIvrb1vpIw1PlSFofaXiS9qU4eUCHegiqv22tjzQ8VY6k9ZGGJ2lfipMHdKirK+tvW+sjDU+VI2l9pOFJ2pfi5AG9u0tAMT6VI2l9pOFJ2pfixAGdXZ3wKTzGp3IkrY80PEn7UvQK6OyjzaVA33xjd8KTSBihypG0PtLwJO1L0Sugh19Iz8uYMEKVI2l9pOFJ2pfixAF95q2BvkG8/ra1PtLwVDmS1kcanqR9KXoF1IX+trU+0vBUOZLWRxqepH0pTMUIKIKqHEnrIw1P0r4UpmIEFEFVjqT1kYYnaV8KUzECiqAqR9L6SMOTtC+FqZgN6NYLmA7wbY0xPpUjaX2k4Unal6IjoOZKoFwPFGNVOZLWRxqepH0pCChyqBxJ6yMNT9K+FB0Btb7cnfBOJIxR5UhaH2l4kvalOFFAZz9f5PPMbwbpJwHFqVSOpPWRhidpX4qTBPQPi4efO0O9EYmA4lQqR9L6SMOTtC9F/4AO+vCTgOKUKkfS+kjDk7QvRe+Aloef/26wfBJQnE7lSFofaXiS9qXoGdB7Az/8JKA4pcqRtD7S8CTtS9EvoIM//CSgOKXKkbQ+0vAk7UvRJ6D3Li2vAjrow08CilOqHEnrIw1P0r4UPQJaHn6+PXA+CShOp3IkrY80PEn7UnQG1OfhJwHFKVWOpPWRhidpX4qugP7e5+EnAcUpVY6k9ZGGJ2lfio6A8l54BFE5ktZHGp6kfSkIKHKoHEnrIw1P0r4UHQHleqAIonIkrY80PEn7UnQE1JH+trU+0vBU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rpAvpvP5tOz717vfz80cVp8coXy48eX9mbTte/Q0AhUjmS1kcanqR9KYYK6L+sknnuk+UH9/e2Arqu6SqmBBQilSNpfaThSdqXYqCA3pme+9v5/MHlVSfvTF87+K1r0/PXl79z/hYBhU7lSFofaXiS9qUYJqCPL08/XP64eLT5YWnm+/u/dX9v/Th09eCUgEKjciStjzQ8SftSDBPQRxfXn6GXdD6+vBXLm+tHoze3okpAcWqVI2l9pOFJ2pdimIDuKwF9dPH87z6YTn96ffUr5bHp4U/rCShOq3IkrY80PEn7Ugwb0NUn6pvnkJbp3H80en9v80XQ51e0f/NS6yMNT5UjaX2k4Unal6cRB3T1+fqd6fS9W/O/XFk+J09AMYzKkbQ+0vAk7cvTaAN6Z/Uyps2XPZefz28F1LyQSf/ouvWRhqfKkbQ+0vAk7UsxZEDv7J378HBPz996yiNQAgqBypG0PtLwJO1LMWBAb07NK5WWDzoJKIZROZLWRxqepH0phgvov9h+rprJs/AYROVIWh9peJL2pRgqoI+vTV9df41z86r6VTM3r//kdaCQqhxJ6yMNT9K+FEMF9NrWWzWvrR5srkLKO5EwiMqRtD7S8CTtSzFQQG9uv9X9/t7yZUwPPii/tsjoq7wXHnKVI2l9pOFJ2pdimIBurl+38FrJ6eoCTNeXv/eAqzFhAJUjaX2k4Unal2KYgN6ZHgro/MHy4qDvrR9yPriy+OV3b9l/Rn/bWh9peKocSesjDU/SvhTDBLSG/ra1PtLwVD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VrGFC91kcanipH0vpIw5O0L0/DI1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p5BPTxlb3p9N3rBBRKlSNpfaThSdqXwj+gjy5Ol175goBCqHIkrY80PEn7UvgH9Nr0/PX5g8vT87cIKHQqR9L6SMOTtC+Fe0Dv75XHno8unvuEgEKnciStjzQ8SftSuAf05vS19Y/vE1DoVI6k9ZGGJ2lfCveAXpt+WH68sw4pAYVE5UhaH2l4kval8A7o48vrT93v722+CPr8iv7van2k4alyJK2PNDxJ+/I0qQIKAJ48A2peyKR/dP3dxD2JToxEpWFAzeuYWt8TWXBPohMjUSGg2XBPohMjUfEOqOez8N9N3JPoxEhU3AO6ef2nw+tAv5u4J9GJkai4B9TxnUjfTdyT6MRIVNwD+vjy9FWn98J/N3FPohMjUXEP6PyB29WYvpu4J9GJkaj4B3T+4Mqin+/esr/c+p7IgnsSnRiJSoOAHqH1PZEF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OxhgGFxvPPt/43wOgxkoEQ0PA4G+jESAZCQMPjbKATIxkIAQ2Ps4FOjGQgBDQ8zgY6MZKBENDwOBvoxEgGQkDD42ygEyMZCAEFgEoEFAAqEVAAqERAAaASAQWASgQUACoRUACoREABoBIBDeHRxen7+z995Yum/y4Yk8eXp+dv7f/0w7b/Mt9BBDSERUDPfbL5KQHFgft7m/+23tlPKdwQ0BAWAZ2+tvkpAcWWm9PVIB5d3Pw3Fn4IaAiLw/E368/PCCgO2Xx55+bmP7FwREBDWFTzf+xtHmisfnxwZTqdvnu96b8WxuBO+fLO/fU+FsPYm05/en31858tRvLv/7bhv1x2BDSEZTXXjzDWAb2zOCUL53ja4Dvv8eXlMq6tP0O5vzWM9c95aDocAhrCsprrJ1lXAV0cjXf/9/zxv0z5uhfu75375P7e6hmkxSf0792aP/7X5RdGF4v5D4tf/Lc9RjIYAhpCqebqk7RVQDdf8LrGowssVnD+v6wjuRnGzen7PK3kgICGsKpmqWX56f5L/njpCrZfpPH48rqZy0eki5W8+j9b/nt9BxDQEFYBLY8oyk/3H1vwnDzmy/+OrmewaObG4lduLn989b/yn9jhENAQNs8cLR5vrgO6PjAEFPPV483yk+Vj0YOAzv/8N+Wn75HQoRDQEDadvDZ9n0egeMJWQM2XPR//9+Urmd5/2j8EAQIawqaTi/Px3/gaKKz9gD7t/fCP/5WRDIaAhrD/QPPO9K/2eBYexn5AF8NY/Wz5X9bNa+sPfhdqBDSEg8/Ur62+uLV6HehfrvA6UMy3E/no4vT89fn8z3uLR6LLKzUtfv7gMv+VHQwBDeEgoIty8k4kGFuPMdfDmL43P3gn0qt8nXwoBDSEreeKNhff4b3w2Lf9SfrqvfD/ePDzv/qPfAI/GAIKAJUIKABUIqAAUImAAkAlAgoAlQgoAFQioABQiYACQCUCCgCVCCgAVCKgAFCJgAJAJQIKAJUIKABUIqAAUImAAkAlAgoAlQgoAFQioABQiYACQCUCCgCVCCgAVCKgAFCJgAJAJQIKAJUIKABUIqAAUImAAkAlAgoAlQgoAFQioABQiYACQCUCCgCVCCgAVCKgAFCJgAJAJQIKAJUIKABUIqAAUImAAkAlAgoAlQgoAFQioABQiYACQCUCCgCVCCgAVCKgAFCJgAJAJQIKAJUIKABUIqAAUOn/A71FEGOQyBlxAAAAAElFTkSuQmCC">
            <a:extLst>
              <a:ext uri="{FF2B5EF4-FFF2-40B4-BE49-F238E27FC236}">
                <a16:creationId xmlns="" xmlns:a16="http://schemas.microsoft.com/office/drawing/2014/main" id="{8CC047BC-7FEC-4EB1-BCEA-02FB6A9AD5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63478" y="3296478"/>
            <a:ext cx="284922" cy="28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2" descr="data:image/png;base64,iVBORw0KGgoAAAANSUhEUgAABUAAAAPACAMAAADDuCPrAAABYlBMVEUAAAAAADoAAGYAOjoAOmYAOpAAZrYzMzM6AAA6OgA6Ojo6OmY6ZmY6ZpA6ZrY6kLY6kNtNTU1NTW5NTY5Nbm5Nbo5NbqtNjshmAABmADpmOgBmOjpmZjpmZmZmZpBmkGZmkLZmkNtmtttmtv9uTU1ubk1ubm5ubo5ujqtujshuq8huq+SOTU2Obk2Obm6Oq8iOyOSOyP+QOgCQOjqQZjqQZmaQZpCQkGaQkLaQtraQttuQ2/+rbk2rjk2rjm6rq8iryOSr5Mir5P+2ZgC2Zjq2kDq2kGa2kJC2tpC2tra2ttu229u22/+2///Ijk3Ijm7Iq27Iq6vIyKvI5KvI5OTI5P/I///bkDrbkGbbtmbbtpDbtrbb27bb29vb2//b/7bb///kq27kyI7kyKvk5P/k///r6+v8jVn/tmb/yI7/25D/27b/29v/5Kv/5Mj/5OT//7b//7///8j//9v//+T///+zjZs9AAAACXBIWXMAAB2HAAAdhwGP5fFlAAAgAElEQVR4nO3d/59b5ZnecU0wMDGEILMYh0CWwmwDxaSLN3S7xHW3mGQXkni3aY0TEijO1q2/YMe1rP+/0iNpRnPbM+fMM9e5n3PffN4/xB472Eiv6/mgGUlnJnMAQJVJ638BAIiKgAJAJQIKAJUIKABUIqAAUImAAkAlAgoAlQgoAFQioABQiYACQCUCCgCVCCgAVCKgAFCJgAJAJQIKAJVGENDZl298fzKZ7Lzw8Ten/rNuT570zvzhhcnOLwT/pgCwrXlAZ7/aPWjdS6dNKAEF4Kd1QO+9fih2p+0cAQXgp3FA7y4ffu689dXip9/+6vuCgh78ud/7reRPAoCjtA3o4qHh1ufts1/KCkpAAQyvbUCvLor59tbHy8/An1P8wQQUwPCaBnT5CfzLh37lRvmapeRPJqAABtY0oItcmswtP6d/rvzGwQPRq5vK3vv5Irg7P/jNwT/9zuzT3cnOC09+1n84oJsnka4ufyh/ygsfL3/9yx8vev3Cr/f/f+YvAIBjtQzo7NKTn7Cvmroo3n7/NvWbfWpe7LQM6NUjnro/OqA31n/Iywd/4PpB8BN/AQAcq2VAlw837efrt1c9vHrwO4tfefabVW03VtVdpPBs+fDZJ3t3ZED/fv8Pefvq4ddOPfkXAMCxWgZ0UbknHjyuo3r7IGLrli4fOb709Xz+7aebx4zlseQPv5l/+/VT/+inBnRh+Rn6l4tP1Z+Z7Lz9zeqZ/+fmT/0LAOBYLQN6+ymffS8D+vJ866Xv68/mtx6t3l5/5fTGMaE7OqAvb/6MzV9wdfUQ9il/AQAca6QBXdZxlbr180nbTysdPCY98kWjRwZ0/aubv2a+/yWCp/wFAHCssQZ0UcDypc3lVyaXMdtu2u39xj7lq58rRwb0uYO/5p1D/9en/AUAcKyRfg10Gc7ye+uQbj/Ds3mW58YxT/YcGdCXD//K/v/1aX8BABxrbM/C70f19qFP5W3f7Cfd1qkDeuRjWwDYGOfrQOclcYuIbR6IElAA4zPOdyItlbcNbV7OtPlSqPmntQHliSMAJ9I0oFu5XNt6L3z5HH7/qZ2rTz6vIw3o0/4CADhW26sx2Zdy3t765HnxmPDZ/7X/ls7tp9xv7H95VBjQp/wFAHCstgEtX3k8eOf5jcn2C5tulDderku2deGmzfNM2oA+5S8AgGM1viL9veUVlQ9dkf7gC5Grq9VvSrZ8F9GZX6+/h9LmvZfCgD7lLwCAY435eyJd3X42fPtp8lUbxQF98i8AgGO1Duih78q5c/g6crcn28+Mz36++b+dWV2wUxzQJ/8CADhW84AufPnz5Sfvz7xovy/89lVBl/60vN7x+lrIc31An/gLAOBYYwgoAIREQAGgEgEFgEoEFAAqEVAAqERAAaASAQWASgQUACoRUACoREABoBIBBYBKBBQAKhFQAKhEQAGgEgEFgEoEFAAqEVAAqNQwoP8HEt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UgX0/+I7RL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KnDeiji6+tf/b4yt50+u71rg8IKDT0+0mMgKqIA3pt+tqmpNOlV744/gMCChH9fhIjoCrSgD6+Nt0E9Nr0/PX5g8vT87eO/YCAQkS/n8QIqIoyoP/2wXQT0Pt75RHmo4vnPjnuAwIKFf1+EiOgKsKA3pxO3/vzOqA39398/7gPCChU9PtJjICqKAP66j/O76zzeG36YfmxfHz0BwQUKvr9JEZAVYQB3cri48vrT9Dv752/dfQHq3/m+ZVT/s1P0fpIw5N+P8BJEVAEpd8PcFL6gL7yxdEfHPpH9Y+uWx9peNLvJzE+hVcZPKDdj0AJKAT0+0mMgKoQUOSg309iBFRlmIDyLDy86feTGAFVGSigm1d5rl/6edQHBBQq+v0kRkBVBgoo70SCM/1+EiOgKgMF9PHl6av773g/+gMCChX9fhIjoCoDBXT+YPuaS0d/QEAhot9PYgRUZaiAzh9cWVTy3VtdHxBQaOj3kxgBVREH9BT0t631kYYn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7GGAdVrfaThqfXaAB6BIiz9fhLjEa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mYKKCPL083XvliPn908eDni9+8sjedvnudgEJJv5/ECKiKS0Dv720FdF3TVUwJKET0+0mMgKoME9CN+3vnPln8cGf62sGvXZuevz5/cHl6/hYBhY5+P4kRUJVBA7p4IPr+qpnvbzV1/Ti0pJWAQkS/n8QIqMqgAb25epj5+PJWLG+uH43e3IoqAcWp6feTGAFVGTKgjy5OP1z9eP53H0ynP72+/ODa6tcOf1pPQHFa+v0kRkBVhgzo5sHm5jmkZTr3H43e39t8EfT5FeXfvNL6SMOTfj/ASSkDuv9lzjvT6Xu35n+5Ml18TEAxDP1+gJNSBvTO5on2zSPR5XNJWwE1L2TSP7pufaThSb+fxPgUXmW4gD6+vP5q56GiPuURKAGFgH4/iRFQleEC+sRDzPIrBBTD0O8nMQKqMlxAn3iafdVMnoXHIPT7SYyAqgwX0P1Xz+9/Ll+auXn9J68DhZR+P4kRUJXBArr16vlrqwebq5DyTiQMQr+fxAioymABfXRx/0ug9/eWL2N68EF5Vn6R0Vd5Lzzk9PtJjICqDBbQ7SeJbq4vxnR9+cEDrsaEAej3kxgBVRksoHe2H2I++Nl0eu699ccPriz6+e4t+w/ob1vrIw1P+v0kRkBVBgvoielvW+sjDU/6/SRGQFVMxQgogtLvJzECqmIqRkARlH4/iRFQFVMxAoqg9PtJjICqmIoRUASl309iBFTFVKwjoLM/fvY5AcUY6feTGAFV6RvQe//pm/n84euTyeTMLwgoxke/n8QIqErPgN6YfO+38/nVydLyZwQUI6PfT2IEVKVfQG+XbN7dnTz7zb0Lk5cJKEZHv5/ECKhKv4BeXZRzmdGdXyz/d/lzAopx0e8nMQKq0iugs0vLcq4z+vDCMJ/D629b6yMNT/r9JEZAVXoFdNXMhxcmz80JKMZJv5/ECKjKCQJ6d3fyDgHFSOn3kxgBVekV0NWn8DfKl0D5GihGSb+fxAioSq+Azq9Onls+/b4sJ8/CY5T0+0mMgKr0C+jt8gLQxWfws59PVo9DCSjGRb+fxAioSr+ALj59X3iuPJG0884g/SSgOBX9fhIjoCo9Azq/99FPPl788PBHP/jNMP0koDgV/X4SI6AqfQM6PP1ta32k4Um/n8QIqIqp2LEBnX09YD8JKE5Fv5/ECKiKqdjRAf3yx8v3wz/80VuDvIaJgOKU9PtJjICq9Azo7NPVdZgeXpicGeZiTAQUp6LfT2IEVKVnQK9OJmf+evd7v5393WSg19ETUJyKfj+JEVCVfgG9PZm8vX4P5x9Wb+gkoBgX/X4SI6Aq/QJ6dfnuo/Wb4G+US4oQUIyLfj+JEVCVXgFdvRd+HdC7u1xMBOOj309iBFSlV0A3l7Mr5eRqTBgj/X4SI6AqBBQ56PeTGAFV6RXQ2aXlE0frcnI5O4yRfj+JEVCVXgFdPXG0CugipjyJhPHR7ycxAqrSL6B3dycvfVMCeu91LmeHMdLvJzECqtIvoOVydmd3d178/uLHYa6nTEBxKvr9JEZAVXoGdP773cnaQP0koDgV/X4SI6AqfQM6//ZXZxf1fGawy4ESUJyKfj+JEVCV3gEdnP62tT7S8KTfT2IEVMVUjOuBIij9fhIjoCqmYlwPFEHp95MYAVXpGVCuB4qR0+8nMQKq0jOgXA8UI6ffT2IEVKVfQLkeKMZOv5/ECKhKv4ByPVCMnX4/iRFQlV4B5XqgGD39fhIjoCq9Asrl7DB6+v0kRkBVCChy0O8nMQKq0iugXA8Uo6ffT2IEVKVXQLkeKEZPv5/ECKhKv4ByPVCMnX4/iRFQlX4B5XqgGDv9fhIjoCo9A8r1QDFy+v0kRkBV+gaU64Fi3PT7SYyAqvQO6OD0t631kYYn/X4SI6AqpmIEFEHp95MYAVUxFTvihfQ/emnQaykTUJyafj+JEVCVfgG9MJk8M9iVlAkoBPT7SYyAqvQK6OpyypMzHw/ZUP1ta32k4Um/n8QIqEqvgC786celoS98TEAxSvr9JEZAVfoGdL76rkgLQ72QSX/bWh9peNLvJzECqnKCgC4+lf/y9WVCd94a4ikl/W1rfaThSb+fxAioyokCuvDtz8tbkl7QPwzV37bWRxqe9PtJjICqnCigs199f/OGzslLBBRjot9PYgRUpX9AN/VcPhf/7af698Trb1vrIw1P+v0kRkBVegZ0/dXPg1eD6i+rrL9trY80POn3kxgBVekV0NmliX3ySP+NPfS3rfWRhif9fhIjoCq9Arp8J9LO4ZcvPbzAI1CMiX4/iRFQlZ4B/cGvzS/NPle/lEl/21ofaXjS7ycxAqrSK6Au9Let9ZGGJ/1+EiOgKqZiBBRB6feTGAFVMRXruCL9ztlB3oREQHFq+v0kRkBV+gb0xv4r6PmeSBgj/X4SI6AqPQO67OczL775Bt+VEyOl309iBFSlX0Dv7k6eXb2K6d4lvi88xki/n8QIqEq/gF49eN/R7NLkOQKK0dHvJzECqtIroLNLW4867+6qX0JPQHF6+v0kRkBVegX00Ps29W/iJKA4Pf1+EiOgKgQUOej3kxgBVekV0NmlyTv7H+ivw0RAcXr6/SRGQFV6BZQnkTB6+v0kRkBV+gX07u7kzOpyIn96nZcxYYz0+0mMgKr0C+jqjUhnz54d8q1Icq2PNDy1XhtwzFs5/7C7fifnztsD/dX6/zi0PtLwpN9PYjwCVekb0PnsyzcWj0Bf/HiQJ5AIKE5Lv5/ECKhK74AOTn/bWh9peNLvJzECqmIqRkARlH4/iRFQFVMxG9DZR28+6Se8DhSjo99PYgRUpSOgy28n9wTeiYTx0e8nMQKqQkCRg34/iRFQlY6AOtLfttZHGp70+0mMgKqYihFQBKXfT2IEVMVU7PiAfjVcPgkoTke/n8QIqIqp2NEB/fLH5X1IP/gNAcUY6feTGAFV6RnQ2aX9p5BeGui9SPrb1vpIw5N+P4kRUJV+AV32c+fFf/jsn97YnQx0NTsCilPR7ycxAqrSL6A3JpMfrh54zn452bq4MgHFWOj3kxgBVekV0MUD0INr2F3lgsoYIf1+EiOgKr0C+vDCoe/KyQvpMT76/SRGQFV6BpRvKoeR0+8nMQKq0iugfF94jJ5+P4kRUJVeAZ3f2Pq65w2+BooR0u8nMQKq0i+gs0v7L/+8MdC1RAgoTkW/n8QIqEqvgM4+Wr7+88W3Pvvn5Y8vDHNVUP1ta32k4Um/n8QIqEqvgLpc1E5/21ofaXjS7ycxAqpCQJGDfj+JEVCVXgF1ob9trY80POn3kxgBVTEVI6AISr+fxAioiqkYAUVQ+v0kRkBVTMWODugfP9v3OS+kx+jo95MYAVXpGdDf7/JN5TBq+v0kRkBV+gX0Nt+VEyOn309iBFSlV0BnlyY7H3+17+sh+klAcSr6/SRGQFV6BfThhYEuokxAoaLfT2IEVKVnQAd6/zsBhYp+P4kRUJVeAZ1dIqAYOf1+EiOgKr0COr/Bp/AYOf1+EiOgKv0Ceuh7ehBQjJB+P4kRUJV+AZ3fuzA58+aG+kJ2BBSnp99PYgRUpWdAP+V1oBg3/X4SI6Aq/QJ6gxfSY+T0+0mMgKr0Cmh5If0gn7cTUIjo95MYAVXpFVCP55AIKE5Fv5/ECKhKz4DyOlCMnH4/iRFQlV4B5YX0GD39fhIjoCq9Ajq/MXmZgGLU9PtJjICq9Avo7NLO2wQUY6bfT2IEVKVXQGcfvTGZ7LzIC+kxXvr9JEZAVXoF1HxbY14HivHR7ycxAqpCQJGDfj+JEVCVXgF1ob9trY80POn3kxgBVTEVI6AISr+fxAioiqkYAUVQ+v0kRkBVTMVsQGd/tN8F/uGPz77A10AxOvr9JEZAVToC+vDC6imj2UebFy9tfoWAYlT0+0mMgKr0DOhBNgkoRkm/n8QIqAoBRQ76/SRGQFUIKHLQ7ycxAqpCQJGDfj+JEVAVAooc9PtJjICqEFDkoN9PYgRUhYAiB/1+EiOgKgQUOej3kxgBVSGgyEG/n8QIqAoBRQ76/SRGQFUIKHLQ7ycxAqrSHdAnEVCMj34/iRFQFQKKHPT7SYyAqnQEdPbRm0/im8phfPT7SYyAqnQE1JH+trU+0vCk309iBFTFVIyAIij9fhIjoCqmYgQUQen3kxgBVTEVI6AISr+fxAioiqkYAUVQ+v0kRkBVTMUIKILS7ycxAqpiKkZAEZR+P4kRUBVTMQKKoPT7SYyAqpiKEVAEpd9PYgRUxVTsiXciXdr5xeKHb78moBg3/X4SI6AqHQF9eGH5xvfV/xJQjJh+P4kRUJXOgC4fgRJQjJ5+P4kRUJWOgM4uTZ79/Ks/Xfjer786MMzn8/rb1vpIw5N+P4kRUJWOgM5vcDk7hKDfT2IEVKUroLNP6wL66OK0eOWL5UePr+xNp+9eX/3WoQ8IKDT0+0mMgKp0BXSR0K8+++fdnX/47MDnPa4Hen9vK6Drmq5ieugDAgoR/X4SI6Aq3QGdVz2JdGf62sEH16bnr88fXJ6ev2U/IKAQ0e8nMQKq0iugs49OfBH6a9P3939+f2/9OPTcJ+YDAgoV/X4SI6AqvQJ6co8vb/Xx5vrR6M1lVA99QEChot9PYgRUpXdAv/3V2clk5+xb/V7D9Oji+d99MJ3+9Pryg2vTD8svlk/rD31AQKGi309iBFSlb0APXs70cp+Abp5DWtZy/9Ho/b3ztw59sPr/Pr/S5489mdZHGp70+wFO6qiALvv5zItvvvH9ngW9M52+d2v+lyvTRS4JKBzo9wOc1BEBvbs7efY35Wf3Lk3K5UU6bL7SuXwuaauZr3xx6IND/4j+0XXrIw1P+v0kxqfwKv0CenXy7OZp+NmlyXPdAd24MzUPOp/yCJSAQkC/n8QIqEqvgK4vardyd/fZ/q9pMg86CSiGot9PYgRUpVdAD72Q/kSvqi+Z5Fl4DE+/n8QIqMowAX18eTuTm5d8rl8HuvUBAYWKfj+JEVCVXgGdXZq8s//B7UmPT+GvrR5frkLKO5EwPP1+EiOgKr0CevInke7vLV/G9OCD8o73RUZf3X/7+6EPCChU9PtJjICq9Avo3d3JmV+Xn/3p9V4vY1p8hr665tL15QcPti/A9ICrMWEA+v0kRkBV+gV09Uaks2fP9n4r0vzBz6bTc++tH2U+uLJI5rtP+4CAQkO/n8QIqErPgM7/sLt+J+fO2736eXL629b6SMOTfj+JEVCVvgGdz758Y/EI9MWPT3pdOwIKF/r9JEZAVXoHdHD629b6SMOTfj+JEVAVUzECiqD0+0mMgKqYihFQBKXfT2IEVMVUjIAiKP1+EiOgKqZiBBRB6feTGAFVMRUjoAhKv5/ECKiKqRgBRVD6/SRGQFVMxQgogtLvJzECqmIqRkARlH4/iRFQFVOxo67G9IPfEFCMmn4/iRFQlV4BfXhh63qgBBRjpN9PYgRUpWdAT/BdPAgoWtDvJzECqtIroIe+qRwBxRjp95MYAVXpFdD5jc23hSegGCn9fhIjoCr9AvrtLyeTZ158c+0ng1zSTn/bWh9peJuln3QAABwGSURBVNLvJzECqtIroA8vTLYN8wVR/W1rfaThSb+fxAioCgFFDvr9JEZAVXoF1IX+trU+0vCk309iBFTFVIyAIij9fhIjoCqmYscGdPb1gP0koDgV/X4SI6AqpmJHB/TLHy+/+PnwR28N9V3l9Let9ZGGJ/1+EiOgKj0DOvt09ezRwwuTMwO9KUl/21ofaXjS7ycxAqrSM6BXJ5Mzf737vd/O/m4yeXaYx6D629b6SMOTfj+JEVCVfgG9PZm8vX5H/B92B7qwiP62tT7S8KTfT2IEVKVfQK9OXt6/pMiNyXMEFKOj309iBFSlV0BXFxNZB/TuLi+kx/jo95MYAVXpFdBVOtcBHeradvrb1vpIw5N+P4kRUBUCihz0+0mMgKr0Cujs0vKJo3U5bw/0NLz+trU+0vCk309iBFSlV0BXTxytArqIKU8iYXz0+0mMgKr0C+jd3clL35SA3nt9MtDV6fW3rfWRhif9fhIjoCr9Arp4CDqZnN3defH7ix9fHqSfBBSnot9PYgRUpWdA57/f3VwNdKB+ElCcin4/iRFQlb4BnX/7q7OLej4z3DeI19+21kcanvT7SYyAqvQO6OD0t631kYYn/X4SI6AqpmLHXw/0qwH7SUBxKvr9JEZAVUzFjr8e6AKfwmOc9PtJjICq9Azo7NL+t5R7aaArKutvW+sjDU/6/SRGQFX6BXTZz50X//Nn//TGoqDDvI6egOJU9PtJjICq9Avo7f1XL81+OeF6oBgh/X4SI6AqvQK6eAB68OrPq7yVEyOk309iBFSlV0AfXth6+ybXA8UY6feTGAFV6RnQrWZyOTuMkX4/iRFQlV4BXV2Rfu3uLpezw/jo95MYAVXpFdBD3wfpxkDvhtffttZHGp70+0mMgKr0C+jDC5MffrPp5zCfwRNQnIp+P4kRUJWOgM4+erN4Y/U60H9+c3cyefEnfAqP0dHvJzECqtIR0MVDzyfxJBLGR7+fxAioCgFFDpUj+X/4DpH2pegIqCP9bWt9pOGpciStjzQ8SftSmIoRUARVOZLWRxqepH0pTMUIKIKqHEnrIw1P0r4UpmJHB/SPn+37nGfhMTqVI2l9pOFJ2peiZ0APvqccTyJhlCpH0vpIw5O0L0W/gN7mWXiMXOVIWh9peJL2pegV0Nmlyc7HX+37eoh+ElCcSuVIWh9peJL2pegV0IcXBrqIMgGFSuVIWh9peJL2pegZ0IHe/05AoVI5ktZHGp6kfSl6BXR2iYBi5CpH0vpIw5O0L0WvgM5v8Ck8Rq5yJK2PNDxJ+1L0C+ih7+lBQDFClSNpfaThSdqXol9A5/cuTM68ucHl7DA+lSNpfaThSdqXomdAP+V1oBi3ypG0PtLwJO1L0S+gN3ghPUauciStjzQ8SftS9ApoeSH9IJ+3E1CIVI6k9ZGGJ2lfil4B9XgOiYDiVCpH0vpIw5O0L0XPgPI6UIxc5UhaH2l4kval6BVQXkiP0ascSesjDU/SvhS9AjrY94InoFCpHEnrIw1P0r4U/QI6u7TzNgHFmFWOpPWRhidpX4peAZ19VL4vPC+kx3hVjqT1kYYnaV+KXgE139yY14FifCpH0vpIw5O0LwUBRQ6VI2l9pOFJ2peiV0Bd6G9b6yMNT5UjaX2k4Unal8JUjIAiqMqRtD7S8CTtS2EqRkARVOVIWh9peJL2pTAVOyKg3361jW8qh/GpHEnrIw1P0r4UvQLq8iSSXusjDU+VI2l9pOFJ2pen4Vl4BFU5ktZHGp6kfSl6BXT2x8/W/v71yc4/fM4L6TE6lSNpfaThSdqXoldAt93dfXaYK4Pqb1vrIw1PlSNpfaThSdqX4sQBHezCIvrb1vpIw1PlSFofaXiS9qU4eUCHegiqv22tjzQ8VY6k9ZGGJ2lfipMHdKirK+tvW+sjDU+VI2l9pOFJ2pfi5AG9u0tAMT6VI2l9pOFJ2pfixAGdXZ3wKTzGp3IkrY80PEn7UvQK6OyjzaVA33xjd8KTSBihypG0PtLwJO1L0Sugh19Iz8uYMEKVI2l9pOFJ2pfixAF95q2BvkG8/ra1PtLwVDmS1kcanqR9KXoF1IX+trU+0vBUOZLWRxqepH0pTMUIKIKqHEnrIw1P0r4UpmIEFEFVjqT1kYYnaV8KUzECiqAqR9L6SMOTtC+FqZgN6NYLmA7wbY0xPpUjaX2k4Unal6IjoOZKoFwPFGNVOZLWRxqepH0pCChyqBxJ6yMNT9K+FB0Btb7cnfBOJIxR5UhaH2l4kvalOFFAZz9f5PPMbwbpJwHFqVSOpPWRhidpX4qTBPQPi4efO0O9EYmA4lQqR9L6SMOTtC9F/4AO+vCTgOKUKkfS+kjDk7QvRe+Aloef/26wfBJQnE7lSFofaXiS9qXoGdB7Az/8JKA4pcqRtD7S8CTtS9EvoIM//CSgOKXKkbQ+0vAk7UvRJ6D3Li2vAjrow08CilOqHEnrIw1P0r4UPQJaHn6+PXA+CShOp3IkrY80PEn7UnQG1OfhJwHFKVWOpPWRhidpX4qugP7e5+EnAcUpVY6k9ZGGJ2lfio6A8l54BFE5ktZHGp6kfSkIKHKoHEnrIw1P0r4UHQHleqAIonIkrY80PEn7UnQE1JH+trU+0vBU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rpAvpvP5tOz717vfz80cVp8coXy48eX9mbTte/Q0AhUjmS1kcanqR9KYYK6L+sknnuk+UH9/e2Arqu6SqmBBQilSNpfaThSdqXYqCA3pme+9v5/MHlVSfvTF87+K1r0/PXl79z/hYBhU7lSFofaXiS9qUYJqCPL08/XP64eLT5YWnm+/u/dX9v/Th09eCUgEKjciStjzQ8SftSDBPQRxfXn6GXdD6+vBXLm+tHoze3okpAcWqVI2l9pOFJ2pdimIDuKwF9dPH87z6YTn96ffUr5bHp4U/rCShOq3IkrY80PEn7Ugwb0NUn6pvnkJbp3H80en9v80XQ51e0f/NS6yMNT5UjaX2k4Unal6cRB3T1+fqd6fS9W/O/XFk+J09AMYzKkbQ+0vAk7cvTaAN6Z/Uyps2XPZefz28F1LyQSf/ouvWRhqfKkbQ+0vAk7UsxZEDv7J378HBPz996yiNQAgqBypG0PtLwJO1LMWBAb07NK5WWDzoJKIZROZLWRxqepH0phgvov9h+rprJs/AYROVIWh9peJL2pRgqoI+vTV9df41z86r6VTM3r//kdaCQqhxJ6yMNT9K+FEMF9NrWWzWvrR5srkLKO5EwiMqRtD7S8CTtSzFQQG9uv9X9/t7yZUwPPii/tsjoq7wXHnKVI2l9pOFJ2pdimIBurl+38FrJ6eoCTNeXv/eAqzFhAJUjaX2k4Unal2KYgN6ZHgro/MHy4qDvrR9yPriy+OV3b9l/Rn/bWh9peKocSesjDU/SvhTDBLSG/ra1PtLwVD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VrGFC91kcanipH0vpIw5O0L0/DI1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p5BPTxlb3p9N3rBBRKlSNpfaThSdqXwj+gjy5Ol175goBCqHIkrY80PEn7UvgH9Nr0/PX5g8vT87cIKHQqR9L6SMOTtC+Fe0Dv75XHno8unvuEgEKnciStjzQ8SftSuAf05vS19Y/vE1DoVI6k9ZGGJ2lfCveAXpt+WH68sw4pAYVE5UhaH2l4kval8A7o48vrT93v722+CPr8iv7van2k4alyJK2PNDxJ+/I0qQIKAJ48A2peyKR/dP3dxD2JToxEpWFAzeuYWt8TWXBPohMjUSGg2XBPohMjUfEOqOez8N9N3JPoxEhU3AO6ef2nw+tAv5u4J9GJkai4B9TxnUjfTdyT6MRIVNwD+vjy9FWn98J/N3FPohMjUXEP6PyB29WYvpu4J9GJkaj4B3T+4Mqin+/esr/c+p7IgnsSnRiJSoOAHqH1PZEF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OxhgGFxvPPt/43wOgxkoEQ0PA4G+jESAZCQMPjbKATIxkIAQ2Ps4FOjGQgBDQ8zgY6MZKBENDwOBvoxEgGQkDD42ygEyMZCAEFgEoEFAAqEVAAqERAAaASAQWASgQUACoRUACoREABoBIBDeHRxen7+z995Yum/y4Yk8eXp+dv7f/0w7b/Mt9BBDSERUDPfbL5KQHFgft7m/+23tlPKdwQ0BAWAZ2+tvkpAcWWm9PVIB5d3Pw3Fn4IaAiLw/E368/PCCgO2Xx55+bmP7FwREBDWFTzf+xtHmisfnxwZTqdvnu96b8WxuBO+fLO/fU+FsPYm05/en31858tRvLv/7bhv1x2BDSEZTXXjzDWAb2zOCUL53ja4Dvv8eXlMq6tP0O5vzWM9c95aDocAhrCsprrJ1lXAV0cjXf/9/zxv0z5uhfu75375P7e6hmkxSf0792aP/7X5RdGF4v5D4tf/Lc9RjIYAhpCqebqk7RVQDdf8LrGowssVnD+v6wjuRnGzen7PK3kgICGsKpmqWX56f5L/njpCrZfpPH48rqZy0eki5W8+j9b/nt9BxDQEFYBLY8oyk/3H1vwnDzmy/+OrmewaObG4lduLn989b/yn9jhENAQNs8cLR5vrgO6PjAEFPPV483yk+Vj0YOAzv/8N+Wn75HQoRDQEDadvDZ9n0egeMJWQM2XPR//9+Urmd5/2j8EAQIawqaTi/Px3/gaKKz9gD7t/fCP/5WRDIaAhrD/QPPO9K/2eBYexn5AF8NY/Wz5X9bNa+sPfhdqBDSEg8/Ur62+uLV6HehfrvA6UMy3E/no4vT89fn8z3uLR6LLKzUtfv7gMv+VHQwBDeEgoIty8k4kGFuPMdfDmL43P3gn0qt8nXwoBDSEreeKNhff4b3w2Lf9SfrqvfD/ePDzv/qPfAI/GAIKAJUIKABUIqAAUImAAkAlAgoAlQgoAFQioABQiYACQCUCCgCVCCgAVCKgAFCJgAJAJQIKAJUIKABUIqAAUImAAkAlAgoAlQgoAFQioABQiYACQCUCCgCVCCgAVCKgAFCJgAJAJQIKAJUIKABUIqAAUImAAkAlAgoAlQgoAFQioABQiYACQCUCCgCVCCgAVCKgAFCJgAJAJQIKAJUIKABUIqAAUImAAkAlAgoAlQgoAFQioABQiYACQCUCCgCVCCgAVCKgAFCJgAJAJQIKAJUIKABUIqAAUOn/A71FEGOQyBlxAAAAAElFTkSuQmCC">
            <a:extLst>
              <a:ext uri="{FF2B5EF4-FFF2-40B4-BE49-F238E27FC236}">
                <a16:creationId xmlns="" xmlns:a16="http://schemas.microsoft.com/office/drawing/2014/main" id="{27CC6064-973B-4FF1-9446-C7722D5F57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95600" y="228600"/>
            <a:ext cx="64008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data:image/png;base64,iVBORw0KGgoAAAANSUhEUgAABUAAAAPACAMAAADDuCPrAAABYlBMVEUAAAAAADoAAGYAOjoAOmYAOpAAZrYzMzM6AAA6OgA6Ojo6OmY6ZmY6ZpA6ZrY6kLY6kNtNTU1NTW5NTY5Nbm5Nbo5NbqtNjshmAABmADpmOgBmOjpmZjpmZmZmZpBmkGZmkLZmkNtmtttmtv9uTU1ubk1ubm5ubo5ujqtujshuq8huq+SOTU2Obk2Obm6Oq8iOyOSOyP+QOgCQOjqQZjqQZmaQZpCQkGaQkLaQtraQttuQ2/+rbk2rjk2rjm6rq8iryOSr5Mir5P+2ZgC2Zjq2kDq2kGa2kJC2tpC2tra2ttu229u22/+2///Ijk3Ijm7Iq27Iq6vIyKvI5KvI5OTI5P/I///bkDrbkGbbtmbbtpDbtrbb27bb29vb2//b/7bb///kq27kyI7kyKvk5P/k///r6+v8jVn/tmb/yI7/25D/27b/29v/5Kv/5Mj/5OT//7b//7///8j//9v//+T///+zjZs9AAAACXBIWXMAAB2HAAAdhwGP5fFlAAAgAElEQVR4nO3d/59b5ZnecU0wMDGEILMYh0CWwmwDxaSLN3S7xHW3mGQXkni3aY0TEijO1q2/YMe1rP+/0iNpRnPbM+fMM9e5n3PffN4/xB472Eiv6/mgGUlnJnMAQJVJ638BAIiKgAJAJQIKAJUIKABUIqAAUImAAkAlAgoAlQgoAFQioABQiYACQCUCCgCVCCgAVCKgAFCJgAJAJQIKAJVGENDZl298fzKZ7Lzw8Ten/rNuT570zvzhhcnOLwT/pgCwrXlAZ7/aPWjdS6dNKAEF4Kd1QO+9fih2p+0cAQXgp3FA7y4ffu689dXip9/+6vuCgh78ud/7reRPAoCjtA3o4qHh1ufts1/KCkpAAQyvbUCvLor59tbHy8/An1P8wQQUwPCaBnT5CfzLh37lRvmapeRPJqAABtY0oItcmswtP6d/rvzGwQPRq5vK3vv5Irg7P/jNwT/9zuzT3cnOC09+1n84oJsnka4ufyh/ygsfL3/9yx8vev3Cr/f/f+YvAIBjtQzo7NKTn7Cvmroo3n7/NvWbfWpe7LQM6NUjnro/OqA31n/Iywd/4PpB8BN/AQAcq2VAlw837efrt1c9vHrwO4tfefabVW03VtVdpPBs+fDZJ3t3ZED/fv8Pefvq4ddOPfkXAMCxWgZ0UbknHjyuo3r7IGLrli4fOb709Xz+7aebx4zlseQPv5l/+/VT/+inBnRh+Rn6l4tP1Z+Z7Lz9zeqZ/+fmT/0LAOBYLQN6+ymffS8D+vJ866Xv68/mtx6t3l5/5fTGMaE7OqAvb/6MzV9wdfUQ9il/AQAca6QBXdZxlbr180nbTysdPCY98kWjRwZ0/aubv2a+/yWCp/wFAHCssQZ0UcDypc3lVyaXMdtu2u39xj7lq58rRwb0uYO/5p1D/9en/AUAcKyRfg10Gc7ye+uQbj/Ds3mW58YxT/YcGdCXD//K/v/1aX8BABxrbM/C70f19qFP5W3f7Cfd1qkDeuRjWwDYGOfrQOclcYuIbR6IElAA4zPOdyItlbcNbV7OtPlSqPmntQHliSMAJ9I0oFu5XNt6L3z5HH7/qZ2rTz6vIw3o0/4CADhW26sx2Zdy3t765HnxmPDZ/7X/ls7tp9xv7H95VBjQp/wFAHCstgEtX3k8eOf5jcn2C5tulDderku2deGmzfNM2oA+5S8AgGM1viL9veUVlQ9dkf7gC5Grq9VvSrZ8F9GZX6+/h9LmvZfCgD7lLwCAY435eyJd3X42fPtp8lUbxQF98i8AgGO1Duih78q5c/g6crcn28+Mz36++b+dWV2wUxzQJ/8CADhW84AufPnz5Sfvz7xovy/89lVBl/60vN7x+lrIc31An/gLAOBYYwgoAIREQAGgEgEFgEoEFAAqEVAAqERAAaASAQWASgQUACoRUACoREABoBIBBYBKBBQAKhFQAKhEQAGgEgEFgEoEFAAqEVAAqNQwoP8HEt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UgX0/+I7RL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KnDeiji6+tf/b4yt50+u71rg8IKDT0+0mMgKqIA3pt+tqmpNOlV744/gMCChH9fhIjoCrSgD6+Nt0E9Nr0/PX5g8vT87eO/YCAQkS/n8QIqIoyoP/2wXQT0Pt75RHmo4vnPjnuAwIKFf1+EiOgKsKA3pxO3/vzOqA39398/7gPCChU9PtJjICqKAP66j/O76zzeG36YfmxfHz0BwQUKvr9JEZAVYQB3cri48vrT9Dv752/dfQHq3/m+ZVT/s1P0fpIw5N+P8BJEVAEpd8PcFL6gL7yxdEfHPpH9Y+uWx9peNLvJzE+hVcZPKDdj0AJKAT0+0mMgKoQUOSg309iBFRlmIDyLDy86feTGAFVGSigm1d5rl/6edQHBBQq+v0kRkBVBgoo70SCM/1+EiOgKgMF9PHl6av773g/+gMCChX9fhIjoCoDBXT+YPuaS0d/QEAhot9PYgRUZaiAzh9cWVTy3VtdHxBQaOj3kxgBVREH9BT0t631kYYn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7GGAdVrfaThqfXaAB6BIiz9fhLjEa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mYKKCPL083XvliPn908eDni9+8sjedvnudgEJJv5/ECKiKS0Dv720FdF3TVUwJKET0+0mMgKoME9CN+3vnPln8cGf62sGvXZuevz5/cHl6/hYBhY5+P4kRUJVBA7p4IPr+qpnvbzV1/Ti0pJWAQkS/n8QIqMqgAb25epj5+PJWLG+uH43e3IoqAcWp6feTGAFVGTKgjy5OP1z9eP53H0ynP72+/ODa6tcOf1pPQHFa+v0kRkBVhgzo5sHm5jmkZTr3H43e39t8EfT5FeXfvNL6SMOTfj/ASSkDuv9lzjvT6Xu35n+5Ml18TEAxDP1+gJNSBvTO5on2zSPR5XNJWwE1L2TSP7pufaThSb+fxPgUXmW4gD6+vP5q56GiPuURKAGFgH4/iRFQleEC+sRDzPIrBBTD0O8nMQKqMlxAn3iafdVMnoXHIPT7SYyAqgwX0P1Xz+9/Ll+auXn9J68DhZR+P4kRUJXBArr16vlrqwebq5DyTiQMQr+fxAioymABfXRx/0ug9/eWL2N68EF5Vn6R0Vd5Lzzk9PtJjICqDBbQ7SeJbq4vxnR9+cEDrsaEAej3kxgBVRksoHe2H2I++Nl0eu699ccPriz6+e4t+w/ob1vrIw1P+v0kRkBVBgvoielvW+sjDU/6/SRGQFVMxQgogtLvJzECqmIqRkARlH4/iRFQFVMxAoqg9PtJjICqmIoRUASl309iBFTFVKwjoLM/fvY5AcUY6feTGAFV6RvQe//pm/n84euTyeTMLwgoxke/n8QIqErPgN6YfO+38/nVydLyZwQUI6PfT2IEVKVfQG+XbN7dnTz7zb0Lk5cJKEZHv5/ECKhKv4BeXZRzmdGdXyz/d/lzAopx0e8nMQKq0iugs0vLcq4z+vDCMJ/D629b6yMNT/r9JEZAVXoFdNXMhxcmz80JKMZJv5/ECKjKCQJ6d3fyDgHFSOn3kxgBVekV0NWn8DfKl0D5GihGSb+fxAioSq+Azq9Onls+/b4sJ8/CY5T0+0mMgKr0C+jt8gLQxWfws59PVo9DCSjGRb+fxAioSr+ALj59X3iuPJG0884g/SSgOBX9fhIjoCo9Azq/99FPPl788PBHP/jNMP0koDgV/X4SI6AqfQM6PP1ta32k4Um/n8QIqIqp2LEBnX09YD8JKE5Fv5/ECKiKqdjRAf3yx8v3wz/80VuDvIaJgOKU9PtJjICq9Azo7NPVdZgeXpicGeZiTAQUp6LfT2IEVKVnQK9OJmf+evd7v5393WSg19ETUJyKfj+JEVCVfgG9PZm8vX4P5x9Wb+gkoBgX/X4SI6Aq/QJ6dfnuo/Wb4G+US4oQUIyLfj+JEVCVXgFdvRd+HdC7u1xMBOOj309iBFSlV0A3l7Mr5eRqTBgj/X4SI6AqBBQ56PeTGAFV6RXQ2aXlE0frcnI5O4yRfj+JEVCVXgFdPXG0CugipjyJhPHR7ycxAqrSL6B3dycvfVMCeu91LmeHMdLvJzECqtIvoOVydmd3d178/uLHYa6nTEBxKvr9JEZAVXoGdP773cnaQP0koDgV/X4SI6AqfQM6//ZXZxf1fGawy4ESUJyKfj+JEVCV3gEdnP62tT7S8KTfT2IEVMVUjOuBIij9fhIjoCqmYlwPFEHp95MYAVXpGVCuB4qR0+8nMQKq0jOgXA8UI6ffT2IEVKVfQLkeKMZOv5/ECKhKv4ByPVCMnX4/iRFQlV4B5XqgGD39fhIjoCq9Asrl7DB6+v0kRkBVCChy0O8nMQKq0iugXA8Uo6ffT2IEVKVXQLkeKEZPv5/ECKhKv4ByPVCMnX4/iRFQlX4B5XqgGDv9fhIjoCo9A8r1QDFy+v0kRkBV+gaU64Fi3PT7SYyAqvQO6OD0t631kYYn/X4SI6AqpmIEFEHp95MYAVUxFTvihfQ/emnQaykTUJyafj+JEVCVfgG9MJk8M9iVlAkoBPT7SYyAqvQK6OpyypMzHw/ZUP1ta32k4Um/n8QIqEqvgC786celoS98TEAxSvr9JEZAVfoGdL76rkgLQ72QSX/bWh9peNLvJzECqnKCgC4+lf/y9WVCd94a4ikl/W1rfaThSb+fxAioyokCuvDtz8tbkl7QPwzV37bWRxqe9PtJjICqnCigs199f/OGzslLBBRjot9PYgRUpX9AN/VcPhf/7af698Trb1vrIw1P+v0kRkBVegZ0/dXPg1eD6i+rrL9trY80POn3kxgBVekV0NmliX3ySP+NPfS3rfWRhif9fhIjoCq9Arp8J9LO4ZcvPbzAI1CMiX4/iRFQlZ4B/cGvzS/NPle/lEl/21ofaXjS7ycxAqrSK6Au9Let9ZGGJ/1+EiOgKqZiBBRB6feTGAFVMRXruCL9ztlB3oREQHFq+v0kRkBV+gb0xv4r6PmeSBgj/X4SI6AqPQO67OczL775Bt+VEyOl309iBFSlX0Dv7k6eXb2K6d4lvi88xki/n8QIqEq/gF49eN/R7NLkOQKK0dHvJzECqtIroLNLW4867+6qX0JPQHF6+v0kRkBVegX00Ps29W/iJKA4Pf1+EiOgKgQUOej3kxgBVekV0NmlyTv7H+ivw0RAcXr6/SRGQFV6BZQnkTB6+v0kRkBV+gX07u7kzOpyIn96nZcxYYz0+0mMgKr0C+jqjUhnz54d8q1Icq2PNDy1XhtwzFs5/7C7fifnztsD/dX6/zi0PtLwpN9PYjwCVekb0PnsyzcWj0Bf/HiQJ5AIKE5Lv5/ECKhK74AOTn/bWh9peNLvJzECqmIqRkARlH4/iRFQFVMxG9DZR28+6Se8DhSjo99PYgRUpSOgy28n9wTeiYTx0e8nMQKqQkCRg34/iRFQlY6AOtLfttZHGp70+0mMgKqYihFQBKXfT2IEVMVU7PiAfjVcPgkoTke/n8QIqIqp2NEB/fLH5X1IP/gNAcUY6feTGAFV6RnQ2aX9p5BeGui9SPrb1vpIw5N+P4kRUJV+AV32c+fFf/jsn97YnQx0NTsCilPR7ycxAqrSL6A3JpMfrh54zn452bq4MgHFWOj3kxgBVekV0MUD0INr2F3lgsoYIf1+EiOgKr0C+vDCoe/KyQvpMT76/SRGQFV6BpRvKoeR0+8nMQKq0iugfF94jJ5+P4kRUJVeAZ3f2Pq65w2+BooR0u8nMQKq0i+gs0v7L/+8MdC1RAgoTkW/n8QIqEqvgM4+Wr7+88W3Pvvn5Y8vDHNVUP1ta32k4Um/n8QIqEqvgLpc1E5/21ofaXjS7ycxAqpCQJGDfj+JEVCVXgF1ob9trY80POn3kxgBVTEVI6AISr+fxAioiqkYAUVQ+v0kRkBVTMWODugfP9v3OS+kx+jo95MYAVXpGdDf7/JN5TBq+v0kRkBV+gX0Nt+VEyOn309iBFSlV0BnlyY7H3+17+sh+klAcSr6/SRGQFV6BfThhYEuokxAoaLfT2IEVKVnQAd6/zsBhYp+P4kRUJVeAZ1dIqAYOf1+EiOgKr0COr/Bp/AYOf1+EiOgKv0Ceuh7ehBQjJB+P4kRUJV+AZ3fuzA58+aG+kJ2BBSnp99PYgRUpWdAP+V1oBg3/X4SI6Aq/QJ6gxfSY+T0+0mMgKr0Cmh5If0gn7cTUIjo95MYAVXpFVCP55AIKE5Fv5/ECKhKz4DyOlCMnH4/iRFQlV4B5YX0GD39fhIjoCq9Ajq/MXmZgGLU9PtJjICq9Avo7NLO2wQUY6bfT2IEVKVXQGcfvTGZ7LzIC+kxXvr9JEZAVXoF1HxbY14HivHR7ycxAqpCQJGDfj+JEVCVXgF1ob9trY80POn3kxgBVTEVI6AISr+fxAioiqkYAUVQ+v0kRkBVTMVsQGd/tN8F/uGPz77A10AxOvr9JEZAVToC+vDC6imj2UebFy9tfoWAYlT0+0mMgKr0DOhBNgkoRkm/n8QIqAoBRQ76/SRGQFUIKHLQ7ycxAqpCQJGDfj+JEVAVAooc9PtJjICqEFDkoN9PYgRUhYAiB/1+EiOgKgQUOej3kxgBVSGgyEG/n8QIqAoBRQ76/SRGQFUIKHLQ7ycxAqrSHdAnEVCMj34/iRFQFQKKHPT7SYyAqnQEdPbRm0/im8phfPT7SYyAqnQE1JH+trU+0vCk309iBFTFVIyAIij9fhIjoCqmYgQUQen3kxgBVTEVI6AISr+fxAioiqkYAUVQ+v0kRkBVTMUIKILS7ycxAqpiKkZAEZR+P4kRUBVTMQKKoPT7SYyAqpiKEVAEpd9PYgRUxVTsiXciXdr5xeKHb78moBg3/X4SI6AqHQF9eGH5xvfV/xJQjJh+P4kRUJXOgC4fgRJQjJ5+P4kRUJWOgM4uTZ79/Ks/Xfjer786MMzn8/rb1vpIw5N+P4kRUJWOgM5vcDk7hKDfT2IEVKUroLNP6wL66OK0eOWL5UePr+xNp+9eX/3WoQ8IKDT0+0mMgKp0BXSR0K8+++fdnX/47MDnPa4Hen9vK6Drmq5ieugDAgoR/X4SI6Aq3QGdVz2JdGf62sEH16bnr88fXJ6ev2U/IKAQ0e8nMQKq0iugs49OfBH6a9P3939+f2/9OPTcJ+YDAgoV/X4SI6AqvQJ6co8vb/Xx5vrR6M1lVA99QEChot9PYgRUpXdAv/3V2clk5+xb/V7D9Oji+d99MJ3+9Pryg2vTD8svlk/rD31AQKGi309iBFSlb0APXs70cp+Abp5DWtZy/9Ho/b3ztw59sPr/Pr/S5489mdZHGp70+wFO6qiALvv5zItvvvH9ngW9M52+d2v+lyvTRS4JKBzo9wOc1BEBvbs7efY35Wf3Lk3K5UU6bL7SuXwuaauZr3xx6IND/4j+0XXrIw1P+v0kxqfwKv0CenXy7OZp+NmlyXPdAd24MzUPOp/yCJSAQkC/n8QIqEqvgK4vardyd/fZ/q9pMg86CSiGot9PYgRUpVdAD72Q/kSvqi+Z5Fl4DE+/n8QIqMowAX18eTuTm5d8rl8HuvUBAYWKfj+JEVCVXgGdXZq8s//B7UmPT+GvrR5frkLKO5EwPP1+EiOgKr0CevInke7vLV/G9OCD8o73RUZf3X/7+6EPCChU9PtJjICq9Avo3d3JmV+Xn/3p9V4vY1p8hr665tL15QcPti/A9ICrMWEA+v0kRkBV+gV09Uaks2fP9n4r0vzBz6bTc++tH2U+uLJI5rtP+4CAQkO/n8QIqErPgM7/sLt+J+fO2736eXL629b6SMOTfj+JEVCVvgGdz758Y/EI9MWPT3pdOwIKF/r9JEZAVXoHdHD629b6SMOTfj+JEVAVUzECiqD0+0mMgKqYihFQBKXfT2IEVMVUjIAiKP1+EiOgKqZiBBRB6feTGAFVMRUjoAhKv5/ECKiKqRgBRVD6/SRGQFVMxQgogtLvJzECqmIqRkARlH4/iRFQFVOxo67G9IPfEFCMmn4/iRFQlV4BfXhh63qgBBRjpN9PYgRUpWdAT/BdPAgoWtDvJzECqtIroIe+qRwBxRjp95MYAVXpFdD5jc23hSegGCn9fhIjoCr9AvrtLyeTZ158c+0ng1zSTn/bWh9peJuln3QAABwGSURBVNLvJzECqtIroA8vTLYN8wVR/W1rfaThSb+fxAioCgFFDvr9JEZAVXoF1IX+trU+0vCk309iBFTFVIyAIij9fhIjoCqmYscGdPb1gP0koDgV/X4SI6AqpmJHB/TLHy+/+PnwR28N9V3l9Let9ZGGJ/1+EiOgKj0DOvt09ezRwwuTMwO9KUl/21ofaXjS7ycxAqrSM6BXJ5Mzf737vd/O/m4yeXaYx6D629b6SMOTfj+JEVCVfgG9PZm8vX5H/B92B7qwiP62tT7S8KTfT2IEVKVfQK9OXt6/pMiNyXMEFKOj309iBFSlV0BXFxNZB/TuLi+kx/jo95MYAVXpFdBVOtcBHeradvrb1vpIw5N+P4kRUBUCihz0+0mMgKr0Cujs0vKJo3U5bw/0NLz+trU+0vCk309iBFSlV0BXTxytArqIKU8iYXz0+0mMgKr0C+jd3clL35SA3nt9MtDV6fW3rfWRhif9fhIjoCr9Arp4CDqZnN3defH7ix9fHqSfBBSnot9PYgRUpWdA57/f3VwNdKB+ElCcin4/iRFQlb4BnX/7q7OLej4z3DeI19+21kcanvT7SYyAqvQO6OD0t631kYYn/X4SI6AqpmLHXw/0qwH7SUBxKvr9JEZAVUzFjr8e6AKfwmOc9PtJjICq9Azo7NL+t5R7aaArKutvW+sjDU/6/SRGQFX6BXTZz50X//Nn//TGoqDDvI6egOJU9PtJjICq9Avo7f1XL81+OeF6oBgh/X4SI6AqvQK6eAB68OrPq7yVEyOk309iBFSlV0AfXth6+ybXA8UY6feTGAFV6RnQrWZyOTuMkX4/iRFQlV4BXV2Rfu3uLpezw/jo95MYAVXpFdBD3wfpxkDvhtffttZHGp70+0mMgKr0C+jDC5MffrPp5zCfwRNQnIp+P4kRUJWOgM4+erN4Y/U60H9+c3cyefEnfAqP0dHvJzECqtIR0MVDzyfxJBLGR7+fxAioCgFFDpUj+X/4DpH2pegIqCP9bWt9pOGpciStjzQ8SftSmIoRUARVOZLWRxqepH0pTMUIKIKqHEnrIw1P0r4UpmJHB/SPn+37nGfhMTqVI2l9pOFJ2peiZ0APvqccTyJhlCpH0vpIw5O0L0W/gN7mWXiMXOVIWh9peJL2pegV0Nmlyc7HX+37eoh+ElCcSuVIWh9peJL2pegV0IcXBrqIMgGFSuVIWh9peJL2pegZ0IHe/05AoVI5ktZHGp6kfSl6BXR2iYBi5CpH0vpIw5O0L0WvgM5v8Ck8Rq5yJK2PNDxJ+1L0C+ih7+lBQDFClSNpfaThSdqXol9A5/cuTM68ucHl7DA+lSNpfaThSdqXomdAP+V1oBi3ypG0PtLwJO1L0S+gN3ghPUauciStjzQ8SftS9ApoeSH9IJ+3E1CIVI6k9ZGGJ2lfil4B9XgOiYDiVCpH0vpIw5O0L0XPgPI6UIxc5UhaH2l4kval6BVQXkiP0ascSesjDU/SvhS9AjrY94InoFCpHEnrIw1P0r4U/QI6u7TzNgHFmFWOpPWRhidpX4peAZ19VL4vPC+kx3hVjqT1kYYnaV+KXgE139yY14FifCpH0vpIw5O0LwUBRQ6VI2l9pOFJ2peiV0Bd6G9b6yMNT5UjaX2k4Unal8JUjIAiqMqRtD7S8CTtS2EqRkARVOVIWh9peJL2pTAVOyKg3361jW8qh/GpHEnrIw1P0r4UvQLq8iSSXusjDU+VI2l9pOFJ2pen4Vl4BFU5ktZHGp6kfSl6BXT2x8/W/v71yc4/fM4L6TE6lSNpfaThSdqXoldAt93dfXaYK4Pqb1vrIw1PlSNpfaThSdqX4sQBHezCIvrb1vpIw1PlSFofaXiS9qU4eUCHegiqv22tjzQ8VY6k9ZGGJ2lfipMHdKirK+tvW+sjDU+VI2l9pOFJ2pfi5AG9u0tAMT6VI2l9pOFJ2pfixAGdXZ3wKTzGp3IkrY80PEn7UvQK6OyjzaVA33xjd8KTSBihypG0PtLwJO1L0Sugh19Iz8uYMEKVI2l9pOFJ2pfixAF95q2BvkG8/ra1PtLwVDmS1kcanqR9KXoF1IX+trU+0vBUOZLWRxqepH0pTMUIKIKqHEnrIw1P0r4UpmIEFEFVjqT1kYYnaV8KUzECiqAqR9L6SMOTtC+FqZgN6NYLmA7wbY0xPpUjaX2k4Unal6IjoOZKoFwPFGNVOZLWRxqepH0pCChyqBxJ6yMNT9K+FB0Btb7cnfBOJIxR5UhaH2l4kvalOFFAZz9f5PPMbwbpJwHFqVSOpPWRhidpX4qTBPQPi4efO0O9EYmA4lQqR9L6SMOTtC9F/4AO+vCTgOKUKkfS+kjDk7QvRe+Aloef/26wfBJQnE7lSFofaXiS9qXoGdB7Az/8JKA4pcqRtD7S8CTtS9EvoIM//CSgOKXKkbQ+0vAk7UvRJ6D3Li2vAjrow08CilOqHEnrIw1P0r4UPQJaHn6+PXA+CShOp3IkrY80PEn7UnQG1OfhJwHFKVWOpPWRhidpX4qugP7e5+EnAcUpVY6k9ZGGJ2lfio6A8l54BFE5ktZHGp6kfSkIKHKoHEnrIw1P0r4UHQHleqAIonIkrY80PEn7UnQE1JH+trU+0vBU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rpAvpvP5tOz717vfz80cVp8coXy48eX9mbTte/Q0AhUjmS1kcanqR9KYYK6L+sknnuk+UH9/e2Arqu6SqmBBQilSNpfaThSdqXYqCA3pme+9v5/MHlVSfvTF87+K1r0/PXl79z/hYBhU7lSFofaXiS9qUYJqCPL08/XP64eLT5YWnm+/u/dX9v/Th09eCUgEKjciStjzQ8SftSDBPQRxfXn6GXdD6+vBXLm+tHoze3okpAcWqVI2l9pOFJ2pdimIDuKwF9dPH87z6YTn96ffUr5bHp4U/rCShOq3IkrY80PEn7Ugwb0NUn6pvnkJbp3H80en9v80XQ51e0f/NS6yMNT5UjaX2k4Unal6cRB3T1+fqd6fS9W/O/XFk+J09AMYzKkbQ+0vAk7cvTaAN6Z/Uyps2XPZefz28F1LyQSf/ouvWRhqfKkbQ+0vAk7UsxZEDv7J378HBPz996yiNQAgqBypG0PtLwJO1LMWBAb07NK5WWDzoJKIZROZLWRxqepH0phgvov9h+rprJs/AYROVIWh9peJL2pRgqoI+vTV9df41z86r6VTM3r//kdaCQqhxJ6yMNT9K+FEMF9NrWWzWvrR5srkLKO5EwiMqRtD7S8CTtSzFQQG9uv9X9/t7yZUwPPii/tsjoq7wXHnKVI2l9pOFJ2pdimIBurl+38FrJ6eoCTNeXv/eAqzFhAJUjaX2k4Unal2KYgN6ZHgro/MHy4qDvrR9yPriy+OV3b9l/Rn/bWh9peKocSesjDU/SvhTDBLSG/ra1PtLwVD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VrGFC91kcanipH0vpIw5O0L0/DI1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p5BPTxlb3p9N3rBBRKlSNpfaThSdqXwj+gjy5Ol175goBCqHIkrY80PEn7UvgH9Nr0/PX5g8vT87cIKHQqR9L6SMOTtC+Fe0Dv75XHno8unvuEgEKnciStjzQ8SftSuAf05vS19Y/vE1DoVI6k9ZGGJ2lfCveAXpt+WH68sw4pAYVE5UhaH2l4kval8A7o48vrT93v722+CPr8iv7van2k4alyJK2PNDxJ+/I0qQIKAJ48A2peyKR/dP3dxD2JToxEpWFAzeuYWt8TWXBPohMjUSGg2XBPohMjUfEOqOez8N9N3JPoxEhU3AO6ef2nw+tAv5u4J9GJkai4B9TxnUjfTdyT6MRIVNwD+vjy9FWn98J/N3FPohMjUXEP6PyB29WYvpu4J9GJkaj4B3T+4Mqin+/esr/c+p7IgnsSnRiJSoOAHqH1PZEF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OxhgGFxvPPt/43wOgxkoEQ0PA4G+jESAZCQMPjbKATIxkIAQ2Ps4FOjGQgBDQ8zgY6MZKBENDwOBvoxEgGQkDD42ygEyMZCAEFgEoEFAAqEVAAqERAAaASAQWASgQUACoRUACoREABoBIBDeHRxen7+z995Yum/y4Yk8eXp+dv7f/0w7b/Mt9BBDSERUDPfbL5KQHFgft7m/+23tlPKdwQ0BAWAZ2+tvkpAcWWm9PVIB5d3Pw3Fn4IaAiLw/E368/PCCgO2Xx55+bmP7FwREBDWFTzf+xtHmisfnxwZTqdvnu96b8WxuBO+fLO/fU+FsPYm05/en31858tRvLv/7bhv1x2BDSEZTXXjzDWAb2zOCUL53ja4Dvv8eXlMq6tP0O5vzWM9c95aDocAhrCsprrJ1lXAV0cjXf/9/zxv0z5uhfu75375P7e6hmkxSf0792aP/7X5RdGF4v5D4tf/Lc9RjIYAhpCqebqk7RVQDdf8LrGowssVnD+v6wjuRnGzen7PK3kgICGsKpmqWX56f5L/njpCrZfpPH48rqZy0eki5W8+j9b/nt9BxDQEFYBLY8oyk/3H1vwnDzmy/+OrmewaObG4lduLn989b/yn9jhENAQNs8cLR5vrgO6PjAEFPPV483yk+Vj0YOAzv/8N+Wn75HQoRDQEDadvDZ9n0egeMJWQM2XPR//9+Urmd5/2j8EAQIawqaTi/Px3/gaKKz9gD7t/fCP/5WRDIaAhrD/QPPO9K/2eBYexn5AF8NY/Wz5X9bNa+sPfhdqBDSEg8/Ur62+uLV6HehfrvA6UMy3E/no4vT89fn8z3uLR6LLKzUtfv7gMv+VHQwBDeEgoIty8k4kGFuPMdfDmL43P3gn0qt8nXwoBDSEreeKNhff4b3w2Lf9SfrqvfD/ePDzv/qPfAI/GAIKAJUIKABUIqAAUImAAkAlAgoAlQgoAFQioABQiYACQCUCCgCVCCgAVCKgAFCJgAJAJQIKAJUIKABUIqAAUImAAkAlAgoAlQgoAFQioABQiYACQCUCCgCVCCgAVCKgAFCJgAJAJQIKAJUIKABUIqAAUImAAkAlAgoAlQgoAFQioABQiYACQCUCCgCVCCgAVCKgAFCJgAJAJQIKAJUIKABUIqAAUImAAkAlAgoAlQgoAFQioABQiYACQCUCCgCVCCgAVCKgAFCJgAJAJQIKAJUIKABUIqAAUOn/A71FEGOQyBlxAAAAAElFTkSuQmCC">
            <a:extLst>
              <a:ext uri="{FF2B5EF4-FFF2-40B4-BE49-F238E27FC236}">
                <a16:creationId xmlns="" xmlns:a16="http://schemas.microsoft.com/office/drawing/2014/main" id="{303DEEFB-7094-4F9F-A65F-D2AFDD19F5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80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2558F1-4876-454A-B771-BA837016A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findings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364D651-6EB2-244D-94BF-CDF4925ACC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“Tell me about any job role specific trends that may exist in the data set”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549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1" y="342900"/>
            <a:ext cx="8534401" cy="685800"/>
          </a:xfrm>
        </p:spPr>
        <p:txBody>
          <a:bodyPr/>
          <a:lstStyle/>
          <a:p>
            <a:r>
              <a:rPr lang="en-US"/>
              <a:t>How to mitigate attrition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1193800"/>
            <a:ext cx="8534400" cy="48006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**Content in Progress (by Jodi) – feel free to add.  I will finalize Monday morning!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We recommend that the HR team further review…….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Stock Options…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Job Role…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Overtime…</a:t>
            </a:r>
          </a:p>
          <a:p>
            <a:r>
              <a:rPr lang="en-US" dirty="0"/>
              <a:t>Make sure this conclusion and the conclusion in the </a:t>
            </a:r>
            <a:r>
              <a:rPr lang="en-US" dirty="0" err="1"/>
              <a:t>rmd</a:t>
            </a:r>
            <a:r>
              <a:rPr lang="en-US" dirty="0"/>
              <a:t> match.</a:t>
            </a:r>
          </a:p>
          <a:p>
            <a:endParaRPr lang="en-US" dirty="0"/>
          </a:p>
        </p:txBody>
      </p:sp>
      <p:sp>
        <p:nvSpPr>
          <p:cNvPr id="4" name="AutoShape 2" descr="data:image/png;base64,iVBORw0KGgoAAAANSUhEUgAABUAAAAPACAMAAADDuCPrAAABYlBMVEUAAAAAADoAAGYAOjoAOmYAOpAAZrYzMzM6AAA6OgA6Ojo6OmY6ZmY6ZpA6ZrY6kLY6kNtNTU1NTW5NTY5Nbm5Nbo5NbqtNjshmAABmADpmOgBmOjpmZjpmZmZmZpBmkGZmkLZmkNtmtttmtv9uTU1ubk1ubm5ubo5ujqtujshuq8huq+SOTU2Obk2Obm6Oq8iOyOSOyP+QOgCQOjqQZjqQZmaQZpCQkGaQkLaQtraQttuQ2/+rbk2rjk2rjm6rq8iryOSr5Mir5P+2ZgC2Zjq2kDq2kGa2kJC2tpC2tra2ttu229u22/+2///Ijk3Ijm7Iq27Iq6vIyKvI5KvI5OTI5P/I///bkDrbkGbbtmbbtpDbtrbb27bb29vb2//b/7bb///kq27kyI7kyKvk5P/k///r6+v8jVn/tmb/yI7/25D/27b/29v/5Kv/5Mj/5OT//7b//7///8j//9v//+T///+zjZs9AAAACXBIWXMAAB2HAAAdhwGP5fFlAAAgAElEQVR4nO3d/59b5ZnecU0wMDGEILMYh0CWwmwDxaSLN3S7xHW3mGQXkni3aY0TEijO1q2/YMe1rP+/0iNpRnPbM+fMM9e5n3PffN4/xB472Eiv6/mgGUlnJnMAQJVJ638BAIiKgAJAJQIKAJUIKABUIqAAUImAAkAlAgoAlQgoAFQioABQiYACQCUCCgCVCCgAVCKgAFCJgAJAJQIKAJVGENDZl298fzKZ7Lzw8Ten/rNuT570zvzhhcnOLwT/pgCwrXlAZ7/aPWjdS6dNKAEF4Kd1QO+9fih2p+0cAQXgp3FA7y4ffu689dXip9/+6vuCgh78ud/7reRPAoCjtA3o4qHh1ufts1/KCkpAAQyvbUCvLor59tbHy8/An1P8wQQUwPCaBnT5CfzLh37lRvmapeRPJqAABtY0oItcmswtP6d/rvzGwQPRq5vK3vv5Irg7P/jNwT/9zuzT3cnOC09+1n84oJsnka4ufyh/ygsfL3/9yx8vev3Cr/f/f+YvAIBjtQzo7NKTn7Cvmroo3n7/NvWbfWpe7LQM6NUjnro/OqA31n/Iywd/4PpB8BN/AQAcq2VAlw837efrt1c9vHrwO4tfefabVW03VtVdpPBs+fDZJ3t3ZED/fv8Pefvq4ddOPfkXAMCxWgZ0UbknHjyuo3r7IGLrli4fOb709Xz+7aebx4zlseQPv5l/+/VT/+inBnRh+Rn6l4tP1Z+Z7Lz9zeqZ/+fmT/0LAOBYLQN6+ymffS8D+vJ866Xv68/mtx6t3l5/5fTGMaE7OqAvb/6MzV9wdfUQ9il/AQAca6QBXdZxlbr180nbTysdPCY98kWjRwZ0/aubv2a+/yWCp/wFAHCssQZ0UcDypc3lVyaXMdtu2u39xj7lq58rRwb0uYO/5p1D/9en/AUAcKyRfg10Gc7ye+uQbj/Ds3mW58YxT/YcGdCXD//K/v/1aX8BABxrbM/C70f19qFP5W3f7Cfd1qkDeuRjWwDYGOfrQOclcYuIbR6IElAA4zPOdyItlbcNbV7OtPlSqPmntQHliSMAJ9I0oFu5XNt6L3z5HH7/qZ2rTz6vIw3o0/4CADhW26sx2Zdy3t765HnxmPDZ/7X/ls7tp9xv7H95VBjQp/wFAHCstgEtX3k8eOf5jcn2C5tulDderku2deGmzfNM2oA+5S8AgGM1viL9veUVlQ9dkf7gC5Grq9VvSrZ8F9GZX6+/h9LmvZfCgD7lLwCAY435eyJd3X42fPtp8lUbxQF98i8AgGO1Duih78q5c/g6crcn28+Mz36++b+dWV2wUxzQJ/8CADhW84AufPnz5Sfvz7xovy/89lVBl/60vN7x+lrIc31An/gLAOBYYwgoAIREQAGgEgEFgEoEFAAqEVAAqERAAaASAQWASgQUACoRUACoREABoBIBBYBKBBQAKhFQAKhEQAGgEgEFgEoEFAAqEVAAqNQwoP8HEt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UgX0/+I7RL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KnDeiji6+tf/b4yt50+u71rg8IKDT0+0mMgKqIA3pt+tqmpNOlV744/gMCChH9fhIjoCrSgD6+Nt0E9Nr0/PX5g8vT87eO/YCAQkS/n8QIqIoyoP/2wXQT0Pt75RHmo4vnPjnuAwIKFf1+EiOgKsKA3pxO3/vzOqA39398/7gPCChU9PtJjICqKAP66j/O76zzeG36YfmxfHz0BwQUKvr9JEZAVYQB3cri48vrT9Dv752/dfQHq3/m+ZVT/s1P0fpIw5N+P8BJEVAEpd8PcFL6gL7yxdEfHPpH9Y+uWx9peNLvJzE+hVcZPKDdj0AJKAT0+0mMgKoQUOSg309iBFRlmIDyLDy86feTGAFVGSigm1d5rl/6edQHBBQq+v0kRkBVBgoo70SCM/1+EiOgKgMF9PHl6av773g/+gMCChX9fhIjoCoDBXT+YPuaS0d/QEAhot9PYgRUZaiAzh9cWVTy3VtdHxBQaOj3kxgBVREH9BT0t631kYYn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7GGAdVrfaThqfXaAB6BIiz9fhLjEa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mYKKCPL083XvliPn908eDni9+8sjedvnudgEJJv5/ECKiKS0Dv720FdF3TVUwJKET0+0mMgKoME9CN+3vnPln8cGf62sGvXZuevz5/cHl6/hYBhY5+P4kRUJVBA7p4IPr+qpnvbzV1/Ti0pJWAQkS/n8QIqMqgAb25epj5+PJWLG+uH43e3IoqAcWp6feTGAFVGTKgjy5OP1z9eP53H0ynP72+/ODa6tcOf1pPQHFa+v0kRkBVhgzo5sHm5jmkZTr3H43e39t8EfT5FeXfvNL6SMOTfj/ASSkDuv9lzjvT6Xu35n+5Ml18TEAxDP1+gJNSBvTO5on2zSPR5XNJWwE1L2TSP7pufaThSb+fxPgUXmW4gD6+vP5q56GiPuURKAGFgH4/iRFQleEC+sRDzPIrBBTD0O8nMQKqMlxAn3iafdVMnoXHIPT7SYyAqgwX0P1Xz+9/Ll+auXn9J68DhZR+P4kRUJXBArr16vlrqwebq5DyTiQMQr+fxAioymABfXRx/0ug9/eWL2N68EF5Vn6R0Vd5Lzzk9PtJjICqDBbQ7SeJbq4vxnR9+cEDrsaEAej3kxgBVRksoHe2H2I++Nl0eu699ccPriz6+e4t+w/ob1vrIw1P+v0kRkBVBgvoielvW+sjDU/6/SRGQFVMxQgogtLvJzECqmIqRkARlH4/iRFQFVMxAoqg9PtJjICqmIoRUASl309iBFTFVKwjoLM/fvY5AcUY6feTGAFV6RvQe//pm/n84euTyeTMLwgoxke/n8QIqErPgN6YfO+38/nVydLyZwQUI6PfT2IEVKVfQG+XbN7dnTz7zb0Lk5cJKEZHv5/ECKhKv4BeXZRzmdGdXyz/d/lzAopx0e8nMQKq0iugs0vLcq4z+vDCMJ/D629b6yMNT/r9JEZAVXoFdNXMhxcmz80JKMZJv5/ECKjKCQJ6d3fyDgHFSOn3kxgBVekV0NWn8DfKl0D5GihGSb+fxAioSq+Azq9Onls+/b4sJ8/CY5T0+0mMgKr0C+jt8gLQxWfws59PVo9DCSjGRb+fxAioSr+ALj59X3iuPJG0884g/SSgOBX9fhIjoCo9Azq/99FPPl788PBHP/jNMP0koDgV/X4SI6AqfQM6PP1ta32k4Um/n8QIqIqp2LEBnX09YD8JKE5Fv5/ECKiKqdjRAf3yx8v3wz/80VuDvIaJgOKU9PtJjICq9Azo7NPVdZgeXpicGeZiTAQUp6LfT2IEVKVnQK9OJmf+evd7v5393WSg19ETUJyKfj+JEVCVfgG9PZm8vX4P5x9Wb+gkoBgX/X4SI6Aq/QJ6dfnuo/Wb4G+US4oQUIyLfj+JEVCVXgFdvRd+HdC7u1xMBOOj309iBFSlV0A3l7Mr5eRqTBgj/X4SI6AqBBQ56PeTGAFV6RXQ2aXlE0frcnI5O4yRfj+JEVCVXgFdPXG0CugipjyJhPHR7ycxAqrSL6B3dycvfVMCeu91LmeHMdLvJzECqtIvoOVydmd3d178/uLHYa6nTEBxKvr9JEZAVXoGdP773cnaQP0koDgV/X4SI6AqfQM6//ZXZxf1fGawy4ESUJyKfj+JEVCV3gEdnP62tT7S8KTfT2IEVMVUjOuBIij9fhIjoCqmYlwPFEHp95MYAVXpGVCuB4qR0+8nMQKq0jOgXA8UI6ffT2IEVKVfQLkeKMZOv5/ECKhKv4ByPVCMnX4/iRFQlV4B5XqgGD39fhIjoCq9Asrl7DB6+v0kRkBVCChy0O8nMQKq0iugXA8Uo6ffT2IEVKVXQLkeKEZPv5/ECKhKv4ByPVCMnX4/iRFQlX4B5XqgGDv9fhIjoCo9A8r1QDFy+v0kRkBV+gaU64Fi3PT7SYyAqvQO6OD0t631kYYn/X4SI6AqpmIEFEHp95MYAVUxFTvihfQ/emnQaykTUJyafj+JEVCVfgG9MJk8M9iVlAkoBPT7SYyAqvQK6OpyypMzHw/ZUP1ta32k4Um/n8QIqEqvgC786celoS98TEAxSvr9JEZAVfoGdL76rkgLQ72QSX/bWh9peNLvJzECqnKCgC4+lf/y9WVCd94a4ikl/W1rfaThSb+fxAioyokCuvDtz8tbkl7QPwzV37bWRxqe9PtJjICqnCigs199f/OGzslLBBRjot9PYgRUpX9AN/VcPhf/7af698Trb1vrIw1P+v0kRkBVegZ0/dXPg1eD6i+rrL9trY80POn3kxgBVekV0NmliX3ySP+NPfS3rfWRhif9fhIjoCq9Arp8J9LO4ZcvPbzAI1CMiX4/iRFQlZ4B/cGvzS/NPle/lEl/21ofaXjS7ycxAqrSK6Au9Let9ZGGJ/1+EiOgKqZiBBRB6feTGAFVMRXruCL9ztlB3oREQHFq+v0kRkBV+gb0xv4r6PmeSBgj/X4SI6AqPQO67OczL775Bt+VEyOl309iBFSlX0Dv7k6eXb2K6d4lvi88xki/n8QIqEq/gF49eN/R7NLkOQKK0dHvJzECqtIroLNLW4867+6qX0JPQHF6+v0kRkBVegX00Ps29W/iJKA4Pf1+EiOgKgQUOej3kxgBVekV0NmlyTv7H+ivw0RAcXr6/SRGQFV6BZQnkTB6+v0kRkBV+gX07u7kzOpyIn96nZcxYYz0+0mMgKr0C+jqjUhnz54d8q1Icq2PNDy1XhtwzFs5/7C7fifnztsD/dX6/zi0PtLwpN9PYjwCVekb0PnsyzcWj0Bf/HiQJ5AIKE5Lv5/ECKhK74AOTn/bWh9peNLvJzECqmIqRkARlH4/iRFQFVMxG9DZR28+6Se8DhSjo99PYgRUpSOgy28n9wTeiYTx0e8nMQKqQkCRg34/iRFQlY6AOtLfttZHGp70+0mMgKqYihFQBKXfT2IEVMVU7PiAfjVcPgkoTke/n8QIqIqp2NEB/fLH5X1IP/gNAcUY6feTGAFV6RnQ2aX9p5BeGui9SPrb1vpIw5N+P4kRUJV+AV32c+fFf/jsn97YnQx0NTsCilPR7ycxAqrSL6A3JpMfrh54zn452bq4MgHFWOj3kxgBVekV0MUD0INr2F3lgsoYIf1+EiOgKr0C+vDCoe/KyQvpMT76/SRGQFV6BpRvKoeR0+8nMQKq0iugfF94jJ5+P4kRUJVeAZ3f2Pq65w2+BooR0u8nMQKq0i+gs0v7L/+8MdC1RAgoTkW/n8QIqEqvgM4+Wr7+88W3Pvvn5Y8vDHNVUP1ta32k4Um/n8QIqEqvgLpc1E5/21ofaXjS7ycxAqpCQJGDfj+JEVCVXgF1ob9trY80POn3kxgBVTEVI6AISr+fxAioiqkYAUVQ+v0kRkBVTMWODugfP9v3OS+kx+jo95MYAVXpGdDf7/JN5TBq+v0kRkBV+gX0Nt+VEyOn309iBFSlV0BnlyY7H3+17+sh+klAcSr6/SRGQFV6BfThhYEuokxAoaLfT2IEVKVnQAd6/zsBhYp+P4kRUJVeAZ1dIqAYOf1+EiOgKr0COr/Bp/AYOf1+EiOgKv0Ceuh7ehBQjJB+P4kRUJV+AZ3fuzA58+aG+kJ2BBSnp99PYgRUpWdAP+V1oBg3/X4SI6Aq/QJ6gxfSY+T0+0mMgKr0Cmh5If0gn7cTUIjo95MYAVXpFVCP55AIKE5Fv5/ECKhKz4DyOlCMnH4/iRFQlV4B5YX0GD39fhIjoCq9Ajq/MXmZgGLU9PtJjICq9Avo7NLO2wQUY6bfT2IEVKVXQGcfvTGZ7LzIC+kxXvr9JEZAVXoF1HxbY14HivHR7ycxAqpCQJGDfj+JEVCVXgF1ob9trY80POn3kxgBVTEVI6AISr+fxAioiqkYAUVQ+v0kRkBVTMVsQGd/tN8F/uGPz77A10AxOvr9JEZAVToC+vDC6imj2UebFy9tfoWAYlT0+0mMgKr0DOhBNgkoRkm/n8QIqAoBRQ76/SRGQFUIKHLQ7ycxAqpCQJGDfj+JEVAVAooc9PtJjICqEFDkoN9PYgRUhYAiB/1+EiOgKgQUOej3kxgBVSGgyEG/n8QIqAoBRQ76/SRGQFUIKHLQ7ycxAqrSHdAnEVCMj34/iRFQFQKKHPT7SYyAqnQEdPbRm0/im8phfPT7SYyAqnQE1JH+trU+0vCk309iBFTFVIyAIij9fhIjoCqmYgQUQen3kxgBVTEVI6AISr+fxAioiqkYAUVQ+v0kRkBVTMUIKILS7ycxAqpiKkZAEZR+P4kRUBVTMQKKoPT7SYyAqpiKEVAEpd9PYgRUxVTsiXciXdr5xeKHb78moBg3/X4SI6AqHQF9eGH5xvfV/xJQjJh+P4kRUJXOgC4fgRJQjJ5+P4kRUJWOgM4uTZ79/Ks/Xfjer786MMzn8/rb1vpIw5N+P4kRUJWOgM5vcDk7hKDfT2IEVKUroLNP6wL66OK0eOWL5UePr+xNp+9eX/3WoQ8IKDT0+0mMgKp0BXSR0K8+++fdnX/47MDnPa4Hen9vK6Drmq5ieugDAgoR/X4SI6Aq3QGdVz2JdGf62sEH16bnr88fXJ6ev2U/IKAQ0e8nMQKq0iugs49OfBH6a9P3939+f2/9OPTcJ+YDAgoV/X4SI6AqvQJ6co8vb/Xx5vrR6M1lVA99QEChot9PYgRUpXdAv/3V2clk5+xb/V7D9Oji+d99MJ3+9Pryg2vTD8svlk/rD31AQKGi309iBFSlb0APXs70cp+Abp5DWtZy/9Ho/b3ztw59sPr/Pr/S5489mdZHGp70+wFO6qiALvv5zItvvvH9ngW9M52+d2v+lyvTRS4JKBzo9wOc1BEBvbs7efY35Wf3Lk3K5UU6bL7SuXwuaauZr3xx6IND/4j+0XXrIw1P+v0kxqfwKv0CenXy7OZp+NmlyXPdAd24MzUPOp/yCJSAQkC/n8QIqEqvgK4vardyd/fZ/q9pMg86CSiGot9PYgRUpVdAD72Q/kSvqi+Z5Fl4DE+/n8QIqMowAX18eTuTm5d8rl8HuvUBAYWKfj+JEVCVXgGdXZq8s//B7UmPT+GvrR5frkLKO5EwPP1+EiOgKr0CevInke7vLV/G9OCD8o73RUZf3X/7+6EPCChU9PtJjICq9Avo3d3JmV+Xn/3p9V4vY1p8hr665tL15QcPti/A9ICrMWEA+v0kRkBV+gV09Uaks2fP9n4r0vzBz6bTc++tH2U+uLJI5rtP+4CAQkO/n8QIqErPgM7/sLt+J+fO2736eXL629b6SMOTfj+JEVCVvgGdz758Y/EI9MWPT3pdOwIKF/r9JEZAVXoHdHD629b6SMOTfj+JEVAVUzECiqD0+0mMgKqYihFQBKXfT2IEVMVUjIAiKP1+EiOgKqZiBBRB6feTGAFVMRUjoAhKv5/ECKiKqRgBRVD6/SRGQFVMxQgogtLvJzECqmIqRkARlH4/iRFQFVOxo67G9IPfEFCMmn4/iRFQlV4BfXhh63qgBBRjpN9PYgRUpWdAT/BdPAgoWtDvJzECqtIroIe+qRwBxRjp95MYAVXpFdD5jc23hSegGCn9fhIjoCr9AvrtLyeTZ158c+0ng1zSTn/bWh9peJuln3QAABwGSURBVNLvJzECqtIroA8vTLYN8wVR/W1rfaThSb+fxAioCgFFDvr9JEZAVXoF1IX+trU+0vCk309iBFTFVIyAIij9fhIjoCqmYscGdPb1gP0koDgV/X4SI6AqpmJHB/TLHy+/+PnwR28N9V3l9Let9ZGGJ/1+EiOgKj0DOvt09ezRwwuTMwO9KUl/21ofaXjS7ycxAqrSM6BXJ5Mzf737vd/O/m4yeXaYx6D629b6SMOTfj+JEVCVfgG9PZm8vX5H/B92B7qwiP62tT7S8KTfT2IEVKVfQK9OXt6/pMiNyXMEFKOj309iBFSlV0BXFxNZB/TuLi+kx/jo95MYAVXpFdBVOtcBHeradvrb1vpIw5N+P4kRUBUCihz0+0mMgKr0Cujs0vKJo3U5bw/0NLz+trU+0vCk309iBFSlV0BXTxytArqIKU8iYXz0+0mMgKr0C+jd3clL35SA3nt9MtDV6fW3rfWRhif9fhIjoCr9Arp4CDqZnN3defH7ix9fHqSfBBSnot9PYgRUpWdA57/f3VwNdKB+ElCcin4/iRFQlb4BnX/7q7OLej4z3DeI19+21kcanvT7SYyAqvQO6OD0t631kYYn/X4SI6AqpmLHXw/0qwH7SUBxKvr9JEZAVUzFjr8e6AKfwmOc9PtJjICq9Azo7NL+t5R7aaArKutvW+sjDU/6/SRGQFX6BXTZz50X//Nn//TGoqDDvI6egOJU9PtJjICq9Avo7f1XL81+OeF6oBgh/X4SI6AqvQK6eAB68OrPq7yVEyOk309iBFSlV0AfXth6+ybXA8UY6feTGAFV6RnQrWZyOTuMkX4/iRFQlV4BXV2Rfu3uLpezw/jo95MYAVXpFdBD3wfpxkDvhtffttZHGp70+0mMgKr0C+jDC5MffrPp5zCfwRNQnIp+P4kRUJWOgM4+erN4Y/U60H9+c3cyefEnfAqP0dHvJzECqtIR0MVDzyfxJBLGR7+fxAioCgFFDpUj+X/4DpH2pegIqCP9bWt9pOGpciStjzQ8SftSmIoRUARVOZLWRxqepH0pTMUIKIKqHEnrIw1P0r4UpmJHB/SPn+37nGfhMTqVI2l9pOFJ2peiZ0APvqccTyJhlCpH0vpIw5O0L0W/gN7mWXiMXOVIWh9peJL2pegV0Nmlyc7HX+37eoh+ElCcSuVIWh9peJL2pegV0IcXBrqIMgGFSuVIWh9peJL2pegZ0IHe/05AoVI5ktZHGp6kfSl6BXR2iYBi5CpH0vpIw5O0L0WvgM5v8Ck8Rq5yJK2PNDxJ+1L0C+ih7+lBQDFClSNpfaThSdqXol9A5/cuTM68ucHl7DA+lSNpfaThSdqXomdAP+V1oBi3ypG0PtLwJO1L0S+gN3ghPUauciStjzQ8SftS9ApoeSH9IJ+3E1CIVI6k9ZGGJ2lfil4B9XgOiYDiVCpH0vpIw5O0L0XPgPI6UIxc5UhaH2l4kval6BVQXkiP0ascSesjDU/SvhS9AjrY94InoFCpHEnrIw1P0r4U/QI6u7TzNgHFmFWOpPWRhidpX4peAZ19VL4vPC+kx3hVjqT1kYYnaV+KXgE139yY14FifCpH0vpIw5O0LwUBRQ6VI2l9pOFJ2peiV0Bd6G9b6yMNT5UjaX2k4Unal8JUjIAiqMqRtD7S8CTtS2EqRkARVOVIWh9peJL2pTAVOyKg3361jW8qh/GpHEnrIw1P0r4UvQLq8iSSXusjDU+VI2l9pOFJ2pen4Vl4BFU5ktZHGp6kfSl6BXT2x8/W/v71yc4/fM4L6TE6lSNpfaThSdqXoldAt93dfXaYK4Pqb1vrIw1PlSNpfaThSdqX4sQBHezCIvrb1vpIw1PlSFofaXiS9qU4eUCHegiqv22tjzQ8VY6k9ZGGJ2lfipMHdKirK+tvW+sjDU+VI2l9pOFJ2pfi5AG9u0tAMT6VI2l9pOFJ2pfixAGdXZ3wKTzGp3IkrY80PEn7UvQK6OyjzaVA33xjd8KTSBihypG0PtLwJO1L0Sugh19Iz8uYMEKVI2l9pOFJ2pfixAF95q2BvkG8/ra1PtLwVDmS1kcanqR9KXoF1IX+trU+0vBUOZLWRxqepH0pTMUIKIKqHEnrIw1P0r4UpmIEFEFVjqT1kYYnaV8KUzECiqAqR9L6SMOTtC+FqZgN6NYLmA7wbY0xPpUjaX2k4Unal6IjoOZKoFwPFGNVOZLWRxqepH0pCChyqBxJ6yMNT9K+FB0Btb7cnfBOJIxR5UhaH2l4kvalOFFAZz9f5PPMbwbpJwHFqVSOpPWRhidpX4qTBPQPi4efO0O9EYmA4lQqR9L6SMOTtC9F/4AO+vCTgOKUKkfS+kjDk7QvRe+Aloef/26wfBJQnE7lSFofaXiS9qXoGdB7Az/8JKA4pcqRtD7S8CTtS9EvoIM//CSgOKXKkbQ+0vAk7UvRJ6D3Li2vAjrow08CilOqHEnrIw1P0r4UPQJaHn6+PXA+CShOp3IkrY80PEn7UnQG1OfhJwHFKVWOpPWRhidpX4qugP7e5+EnAcUpVY6k9ZGGJ2lfio6A8l54BFE5ktZHGp6kfSkIKHKoHEnrIw1P0r4UHQHleqAIonIkrY80PEn7UnQE1JH+trU+0vBU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rpAvpvP5tOz717vfz80cVp8coXy48eX9mbTte/Q0AhUjmS1kcanqR9KYYK6L+sknnuk+UH9/e2Arqu6SqmBBQilSNpfaThSdqXYqCA3pme+9v5/MHlVSfvTF87+K1r0/PXl79z/hYBhU7lSFofaXiS9qUYJqCPL08/XP64eLT5YWnm+/u/dX9v/Th09eCUgEKjciStjzQ8SftSDBPQRxfXn6GXdD6+vBXLm+tHoze3okpAcWqVI2l9pOFJ2pdimIDuKwF9dPH87z6YTn96ffUr5bHp4U/rCShOq3IkrY80PEn7Ugwb0NUn6pvnkJbp3H80en9v80XQ51e0f/NS6yMNT5UjaX2k4Unal6cRB3T1+fqd6fS9W/O/XFk+J09AMYzKkbQ+0vAk7cvTaAN6Z/Uyps2XPZefz28F1LyQSf/ouvWRhqfKkbQ+0vAk7UsxZEDv7J378HBPz996yiNQAgqBypG0PtLwJO1LMWBAb07NK5WWDzoJKIZROZLWRxqepH0phgvov9h+rprJs/AYROVIWh9peJL2pRgqoI+vTV9df41z86r6VTM3r//kdaCQqhxJ6yMNT9K+FEMF9NrWWzWvrR5srkLKO5EwiMqRtD7S8CTtSzFQQG9uv9X9/t7yZUwPPii/tsjoq7wXHnKVI2l9pOFJ2pdimIBurl+38FrJ6eoCTNeXv/eAqzFhAJUjaX2k4Unal2KYgN6ZHgro/MHy4qDvrR9yPriy+OV3b9l/Rn/bWh9peKocSesjDU/SvhTDBLSG/ra1PtLwVD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VrGFC91kcanipH0vpIw5O0L0/DI1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p5BPTxlb3p9N3rBBRKlSNpfaThSdqXwj+gjy5Ol175goBCqHIkrY80PEn7UvgH9Nr0/PX5g8vT87cIKHQqR9L6SMOTtC+Fe0Dv75XHno8unvuEgEKnciStjzQ8SftSuAf05vS19Y/vE1DoVI6k9ZGGJ2lfCveAXpt+WH68sw4pAYVE5UhaH2l4kval8A7o48vrT93v722+CPr8iv7van2k4alyJK2PNDxJ+/I0qQIKAJ48A2peyKR/dP3dxD2JToxEpWFAzeuYWt8TWXBPohMjUSGg2XBPohMjUfEOqOez8N9N3JPoxEhU3AO6ef2nw+tAv5u4J9GJkai4B9TxnUjfTdyT6MRIVNwD+vjy9FWn98J/N3FPohMjUXEP6PyB29WYvpu4J9GJkaj4B3T+4Mqin+/esr/c+p7IgnsSnRiJSoOAHqH1PZEF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OxhgGFxvPPt/43wOgxkoEQ0PA4G+jESAZCQMPjbKATIxkIAQ2Ps4FOjGQgBDQ8zgY6MZKBENDwOBvoxEgGQkDD42ygEyMZCAEFgEoEFAAqEVAAqERAAaASAQWASgQUACoRUACoREABoBIBDeHRxen7+z995Yum/y4Yk8eXp+dv7f/0w7b/Mt9BBDSERUDPfbL5KQHFgft7m/+23tlPKdwQ0BAWAZ2+tvkpAcWWm9PVIB5d3Pw3Fn4IaAiLw/E368/PCCgO2Xx55+bmP7FwREBDWFTzf+xtHmisfnxwZTqdvnu96b8WxuBO+fLO/fU+FsPYm05/en31858tRvLv/7bhv1x2BDSEZTXXjzDWAb2zOCUL53ja4Dvv8eXlMq6tP0O5vzWM9c95aDocAhrCsprrJ1lXAV0cjXf/9/zxv0z5uhfu75375P7e6hmkxSf0792aP/7X5RdGF4v5D4tf/Lc9RjIYAhpCqebqk7RVQDdf8LrGowssVnD+v6wjuRnGzen7PK3kgICGsKpmqWX56f5L/njpCrZfpPH48rqZy0eki5W8+j9b/nt9BxDQEFYBLY8oyk/3H1vwnDzmy/+OrmewaObG4lduLn989b/yn9jhENAQNs8cLR5vrgO6PjAEFPPV483yk+Vj0YOAzv/8N+Wn75HQoRDQEDadvDZ9n0egeMJWQM2XPR//9+Urmd5/2j8EAQIawqaTi/Px3/gaKKz9gD7t/fCP/5WRDIaAhrD/QPPO9K/2eBYexn5AF8NY/Wz5X9bNa+sPfhdqBDSEg8/Ur62+uLV6HehfrvA6UMy3E/no4vT89fn8z3uLR6LLKzUtfv7gMv+VHQwBDeEgoIty8k4kGFuPMdfDmL43P3gn0qt8nXwoBDSEreeKNhff4b3w2Lf9SfrqvfD/ePDzv/qPfAI/GAIKAJUIKABUIqAAUImAAkAlAgoAlQgoAFQioABQiYACQCUCCgCVCCgAVCKgAFCJgAJAJQIKAJUIKABUIqAAUImAAkAlAgoAlQgoAFQioABQiYACQCUCCgCVCCgAVCKgAFCJgAJAJQIKAJUIKABUIqAAUImAAkAlAgoAlQgoAFQioABQiYACQCUCCgCVCCgAVCKgAFCJgAJAJQIKAJUIKABUIqAAUImAAkAlAgoAlQgoAFQioABQiYACQCUCCgCVCCgAVCKgAFCJgAJAJQIKAJUIKABUIqAAUOn/A71FEGOQyBlxAAAAAElFTkSuQmCC">
            <a:extLst>
              <a:ext uri="{FF2B5EF4-FFF2-40B4-BE49-F238E27FC236}">
                <a16:creationId xmlns="" xmlns:a16="http://schemas.microsoft.com/office/drawing/2014/main" id="{8CC047BC-7FEC-4EB1-BCEA-02FB6A9AD5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63478" y="3296478"/>
            <a:ext cx="284922" cy="28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6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1" y="342900"/>
            <a:ext cx="8534401" cy="685800"/>
          </a:xfrm>
        </p:spPr>
        <p:txBody>
          <a:bodyPr/>
          <a:lstStyle/>
          <a:p>
            <a:r>
              <a:rPr lang="en-US" dirty="0"/>
              <a:t>CURIOUS? WANT TO LEARN MORE?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7211" y="1152395"/>
            <a:ext cx="97254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The data, and information on our code, our full report, and our methods can be </a:t>
            </a:r>
            <a:r>
              <a:rPr lang="en-US" sz="2000">
                <a:solidFill>
                  <a:srgbClr val="002060"/>
                </a:solidFill>
              </a:rPr>
              <a:t>found online at:</a:t>
            </a:r>
            <a:endParaRPr lang="en-US" sz="2000" dirty="0">
              <a:solidFill>
                <a:srgbClr val="002060"/>
              </a:solidFill>
            </a:endParaRPr>
          </a:p>
          <a:p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 https://</a:t>
            </a:r>
            <a:r>
              <a:rPr lang="en-US" sz="2000" dirty="0" err="1">
                <a:solidFill>
                  <a:srgbClr val="002060"/>
                </a:solidFill>
              </a:rPr>
              <a:t>github.com</a:t>
            </a:r>
            <a:r>
              <a:rPr lang="en-US" sz="2000" dirty="0">
                <a:solidFill>
                  <a:srgbClr val="002060"/>
                </a:solidFill>
              </a:rPr>
              <a:t>/R-</a:t>
            </a:r>
            <a:r>
              <a:rPr lang="en-US" sz="2000" dirty="0" err="1">
                <a:solidFill>
                  <a:srgbClr val="002060"/>
                </a:solidFill>
              </a:rPr>
              <a:t>Chandna</a:t>
            </a:r>
            <a:r>
              <a:rPr lang="en-US" sz="2000" dirty="0">
                <a:solidFill>
                  <a:srgbClr val="002060"/>
                </a:solidFill>
              </a:rPr>
              <a:t>/MSDS6306_CaseStudy_2.git</a:t>
            </a:r>
          </a:p>
        </p:txBody>
      </p:sp>
    </p:spTree>
    <p:extLst>
      <p:ext uri="{BB962C8B-B14F-4D97-AF65-F5344CB8AC3E}">
        <p14:creationId xmlns:p14="http://schemas.microsoft.com/office/powerpoint/2010/main" val="1926449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CB2D08-4BAE-2F4A-8071-3E05ECE51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CB8F888-4E88-3C48-97A3-DE897DD7A1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for your time today!</a:t>
            </a:r>
          </a:p>
        </p:txBody>
      </p:sp>
    </p:spTree>
    <p:extLst>
      <p:ext uri="{BB962C8B-B14F-4D97-AF65-F5344CB8AC3E}">
        <p14:creationId xmlns:p14="http://schemas.microsoft.com/office/powerpoint/2010/main" val="2907490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29F6F4-C26D-2D4B-8E4C-6A94B3DD3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51BCDC8-4300-354A-9B8D-54FED2B48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Introduction/Business Objectives</a:t>
            </a:r>
          </a:p>
          <a:p>
            <a:pPr lvl="1"/>
            <a:r>
              <a:rPr lang="en-US" dirty="0"/>
              <a:t>Data Source/Demographics</a:t>
            </a:r>
          </a:p>
          <a:p>
            <a:pPr lvl="1"/>
            <a:r>
              <a:rPr lang="en-US" dirty="0"/>
              <a:t>Methodology</a:t>
            </a:r>
          </a:p>
          <a:p>
            <a:pPr lvl="1"/>
            <a:r>
              <a:rPr lang="en-US" dirty="0"/>
              <a:t>Evaluation/Results</a:t>
            </a:r>
          </a:p>
          <a:p>
            <a:pPr lvl="1"/>
            <a:r>
              <a:rPr lang="en-US" dirty="0"/>
              <a:t>Summary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841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1" y="342900"/>
            <a:ext cx="8534401" cy="6858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7211" y="1152395"/>
            <a:ext cx="97254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Attrition comes as a high cost to companies.  The cost of interviewing, training, productivity, and negative impacts on morale are just a few.  </a:t>
            </a:r>
          </a:p>
          <a:p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This report will focus on the following based on our analysis: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25600" y="2912533"/>
            <a:ext cx="6908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The top 3 factors that contribute to </a:t>
            </a:r>
            <a:r>
              <a:rPr lang="en-US" sz="2400" dirty="0" smtClean="0">
                <a:solidFill>
                  <a:srgbClr val="002060"/>
                </a:solidFill>
              </a:rPr>
              <a:t>attrition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solidFill>
                  <a:srgbClr val="002060"/>
                </a:solidFill>
              </a:rPr>
              <a:t>Methodology</a:t>
            </a:r>
            <a:endParaRPr lang="en-US" sz="2400" dirty="0">
              <a:solidFill>
                <a:srgbClr val="002060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Job role-specific and general trends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Recommendations to mitigate attrition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083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1" y="342900"/>
            <a:ext cx="8534401" cy="685800"/>
          </a:xfrm>
        </p:spPr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7211" y="1970171"/>
            <a:ext cx="3275753" cy="1042441"/>
          </a:xfrm>
        </p:spPr>
        <p:txBody>
          <a:bodyPr>
            <a:normAutofit fontScale="92500" lnSpcReduction="20000"/>
          </a:bodyPr>
          <a:lstStyle/>
          <a:p>
            <a:r>
              <a:rPr lang="en-US" b="1" u="sng" dirty="0" smtClean="0">
                <a:solidFill>
                  <a:srgbClr val="002060"/>
                </a:solidFill>
              </a:rPr>
              <a:t>Data Dimension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Total Observations: 1470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Total Variables	 :  35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027" y="2015143"/>
            <a:ext cx="4036800" cy="428079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091612" y="4155541"/>
            <a:ext cx="789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1233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412533" y="490621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237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7211" y="5372611"/>
            <a:ext cx="3689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002060"/>
                </a:solidFill>
              </a:rPr>
              <a:t>Excluded Variables: </a:t>
            </a:r>
          </a:p>
          <a:p>
            <a:r>
              <a:rPr lang="en-US" dirty="0" err="1" smtClean="0">
                <a:solidFill>
                  <a:srgbClr val="002060"/>
                </a:solidFill>
              </a:rPr>
              <a:t>HeadCount</a:t>
            </a:r>
            <a:r>
              <a:rPr lang="en-US" dirty="0" smtClean="0">
                <a:solidFill>
                  <a:srgbClr val="002060"/>
                </a:solidFill>
              </a:rPr>
              <a:t>, </a:t>
            </a:r>
            <a:r>
              <a:rPr lang="en-US" dirty="0" err="1" smtClean="0">
                <a:solidFill>
                  <a:srgbClr val="002060"/>
                </a:solidFill>
              </a:rPr>
              <a:t>EmployeeID</a:t>
            </a:r>
            <a:r>
              <a:rPr lang="en-US" dirty="0" smtClean="0">
                <a:solidFill>
                  <a:srgbClr val="002060"/>
                </a:solidFill>
              </a:rPr>
              <a:t>, Over18, </a:t>
            </a:r>
            <a:r>
              <a:rPr lang="en-US" dirty="0" err="1" smtClean="0">
                <a:solidFill>
                  <a:srgbClr val="002060"/>
                </a:solidFill>
              </a:rPr>
              <a:t>StdHours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7211" y="1130103"/>
            <a:ext cx="11001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Summary: </a:t>
            </a:r>
            <a:r>
              <a:rPr lang="en-US" dirty="0" smtClean="0">
                <a:solidFill>
                  <a:srgbClr val="002060"/>
                </a:solidFill>
              </a:rPr>
              <a:t>The dataset provided required minimal tidying.  There was no missing data (i.e. NA).  It </a:t>
            </a:r>
          </a:p>
          <a:p>
            <a:r>
              <a:rPr lang="en-US" dirty="0">
                <a:solidFill>
                  <a:srgbClr val="002060"/>
                </a:solidFill>
              </a:rPr>
              <a:t>i</a:t>
            </a:r>
            <a:r>
              <a:rPr lang="en-US" dirty="0" smtClean="0">
                <a:solidFill>
                  <a:srgbClr val="002060"/>
                </a:solidFill>
              </a:rPr>
              <a:t>ncluded both personal and professional data on employee from various departments.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7211" y="3323270"/>
            <a:ext cx="23537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002060"/>
                </a:solidFill>
              </a:rPr>
              <a:t>Data Class Type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Numeric 	: 25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Character	: 10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7211" y="4608818"/>
            <a:ext cx="309392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002060"/>
                </a:solidFill>
              </a:rPr>
              <a:t>Length &gt; 12 Variables</a:t>
            </a:r>
          </a:p>
          <a:p>
            <a:pPr lvl="1"/>
            <a:r>
              <a:rPr lang="en-US" sz="2000" dirty="0" smtClean="0">
                <a:solidFill>
                  <a:srgbClr val="002060"/>
                </a:solidFill>
              </a:rPr>
              <a:t>	23</a:t>
            </a:r>
            <a:endParaRPr lang="en-US" sz="2000" dirty="0">
              <a:solidFill>
                <a:srgbClr val="00206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986" y="2015142"/>
            <a:ext cx="3811383" cy="428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286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10025774-F3AC-0B46-BFAD-62F83C5E6558}"/>
              </a:ext>
            </a:extLst>
          </p:cNvPr>
          <p:cNvSpPr txBox="1">
            <a:spLocks/>
          </p:cNvSpPr>
          <p:nvPr/>
        </p:nvSpPr>
        <p:spPr>
          <a:xfrm>
            <a:off x="557211" y="342900"/>
            <a:ext cx="8534401" cy="6858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Data Source/DEMOGRAPHICS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="" xmlns:a16="http://schemas.microsoft.com/office/drawing/2014/main" id="{9958FC6C-D112-8144-B815-67A37B638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1193800"/>
            <a:ext cx="8534400" cy="4800600"/>
          </a:xfrm>
        </p:spPr>
        <p:txBody>
          <a:bodyPr/>
          <a:lstStyle/>
          <a:p>
            <a:r>
              <a:rPr lang="en-US" dirty="0"/>
              <a:t>Include a few more pictures and graphs of our EDA and descriptive statistics on this slide- match the </a:t>
            </a:r>
            <a:r>
              <a:rPr lang="en-US"/>
              <a:t>rmd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3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477" y="163970"/>
            <a:ext cx="10327907" cy="685800"/>
          </a:xfrm>
        </p:spPr>
        <p:txBody>
          <a:bodyPr>
            <a:normAutofit/>
          </a:bodyPr>
          <a:lstStyle/>
          <a:p>
            <a:r>
              <a:rPr lang="en-US" dirty="0"/>
              <a:t>Methodology – </a:t>
            </a:r>
            <a:r>
              <a:rPr lang="en-US" dirty="0" smtClean="0"/>
              <a:t>ALGORITHMS Considered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4477" y="1077238"/>
            <a:ext cx="32319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Random Forest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Logistics Regression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Conditional Random Forest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4609" y="3219189"/>
            <a:ext cx="8778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RAJAT TO ADD CONTENT ON THE DIFFERENCES, STRENGTHS, AND WEAKNESSES</a:t>
            </a:r>
          </a:p>
          <a:p>
            <a:r>
              <a:rPr lang="en-US" dirty="0" smtClean="0"/>
              <a:t>OF EACH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828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477" y="163970"/>
            <a:ext cx="10327907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Methodology – </a:t>
            </a:r>
            <a:r>
              <a:rPr lang="en-US" dirty="0" smtClean="0"/>
              <a:t>Conditional Random Forest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4477" y="1412960"/>
            <a:ext cx="6745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Both Conditional Random Forest (and Logistic Regression) confirm the following top 3 factors: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4477" y="912803"/>
            <a:ext cx="289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Prediction Score: 85.79%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53" y="2241647"/>
            <a:ext cx="5753100" cy="3416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27727" y="3206663"/>
            <a:ext cx="3823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RAJAT TO ADD ANOTHER CHART </a:t>
            </a:r>
          </a:p>
          <a:p>
            <a:r>
              <a:rPr lang="en-US" dirty="0" smtClean="0"/>
              <a:t>OR INFOGRAPHIC OF SORT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729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1" y="342900"/>
            <a:ext cx="8534401" cy="685800"/>
          </a:xfrm>
        </p:spPr>
        <p:txBody>
          <a:bodyPr/>
          <a:lstStyle/>
          <a:p>
            <a:r>
              <a:rPr lang="en-US" dirty="0"/>
              <a:t>Top 7 Factors FOR Attrition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1193800"/>
            <a:ext cx="8534400" cy="4800600"/>
          </a:xfrm>
        </p:spPr>
        <p:txBody>
          <a:bodyPr/>
          <a:lstStyle/>
          <a:p>
            <a:r>
              <a:rPr lang="en-US" dirty="0"/>
              <a:t>Does this need updating?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B703D80E-7F52-4EC4-8019-B211F825C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910518"/>
              </p:ext>
            </p:extLst>
          </p:nvPr>
        </p:nvGraphicFramePr>
        <p:xfrm>
          <a:off x="684213" y="1965960"/>
          <a:ext cx="10128031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9143">
                  <a:extLst>
                    <a:ext uri="{9D8B030D-6E8A-4147-A177-3AD203B41FA5}">
                      <a16:colId xmlns="" xmlns:a16="http://schemas.microsoft.com/office/drawing/2014/main" val="2088784793"/>
                    </a:ext>
                  </a:extLst>
                </a:gridCol>
                <a:gridCol w="1071880">
                  <a:extLst>
                    <a:ext uri="{9D8B030D-6E8A-4147-A177-3AD203B41FA5}">
                      <a16:colId xmlns="" xmlns:a16="http://schemas.microsoft.com/office/drawing/2014/main" val="44769478"/>
                    </a:ext>
                  </a:extLst>
                </a:gridCol>
                <a:gridCol w="1160963">
                  <a:extLst>
                    <a:ext uri="{9D8B030D-6E8A-4147-A177-3AD203B41FA5}">
                      <a16:colId xmlns="" xmlns:a16="http://schemas.microsoft.com/office/drawing/2014/main" val="2042025665"/>
                    </a:ext>
                  </a:extLst>
                </a:gridCol>
                <a:gridCol w="1153844">
                  <a:extLst>
                    <a:ext uri="{9D8B030D-6E8A-4147-A177-3AD203B41FA5}">
                      <a16:colId xmlns="" xmlns:a16="http://schemas.microsoft.com/office/drawing/2014/main" val="3310055283"/>
                    </a:ext>
                  </a:extLst>
                </a:gridCol>
                <a:gridCol w="1126087">
                  <a:extLst>
                    <a:ext uri="{9D8B030D-6E8A-4147-A177-3AD203B41FA5}">
                      <a16:colId xmlns="" xmlns:a16="http://schemas.microsoft.com/office/drawing/2014/main" val="3606606852"/>
                    </a:ext>
                  </a:extLst>
                </a:gridCol>
                <a:gridCol w="1098329">
                  <a:extLst>
                    <a:ext uri="{9D8B030D-6E8A-4147-A177-3AD203B41FA5}">
                      <a16:colId xmlns="" xmlns:a16="http://schemas.microsoft.com/office/drawing/2014/main" val="801426414"/>
                    </a:ext>
                  </a:extLst>
                </a:gridCol>
                <a:gridCol w="1217785">
                  <a:extLst>
                    <a:ext uri="{9D8B030D-6E8A-4147-A177-3AD203B41FA5}">
                      <a16:colId xmlns="" xmlns:a16="http://schemas.microsoft.com/office/drawing/2014/main" val="20643322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Qu.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Qu.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115506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Monthly 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2911.00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4919.00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6502.93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8379.00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19999.00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8383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34653851"/>
                  </a:ext>
                </a:extLst>
              </a:tr>
              <a:tr h="119270">
                <a:tc>
                  <a:txBody>
                    <a:bodyPr/>
                    <a:lstStyle/>
                    <a:p>
                      <a:r>
                        <a:rPr lang="en-US" dirty="0"/>
                        <a:t>Distance From 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967620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Percent Salary Increase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240206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Total Work Experience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76320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Years at 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17085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Number of Prior </a:t>
                      </a:r>
                      <a:r>
                        <a:rPr lang="en-US" dirty="0" err="1"/>
                        <a:t>Comapany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06714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1105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1" y="342900"/>
            <a:ext cx="8534401" cy="685800"/>
          </a:xfrm>
        </p:spPr>
        <p:txBody>
          <a:bodyPr>
            <a:normAutofit/>
          </a:bodyPr>
          <a:lstStyle/>
          <a:p>
            <a:r>
              <a:rPr lang="en-US" dirty="0"/>
              <a:t>Monthly income and 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5167867"/>
            <a:ext cx="6797468" cy="1347233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Employees’ income is very left skewed.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Employees’ age is normally distributed.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For every 1 year increase in age for males there is a $256.70  increase in the average monthly income( R</a:t>
            </a:r>
            <a:r>
              <a:rPr lang="en-US" sz="1400" b="1" baseline="30000" dirty="0">
                <a:solidFill>
                  <a:schemeClr val="tx1"/>
                </a:solidFill>
              </a:rPr>
              <a:t>2</a:t>
            </a:r>
            <a:r>
              <a:rPr lang="en-US" sz="1400" b="1" dirty="0">
                <a:solidFill>
                  <a:schemeClr val="tx1"/>
                </a:solidFill>
              </a:rPr>
              <a:t> of 0.2424) and for every 1 year increase in age for females there is a $255.74 increase in the average monthly income (R</a:t>
            </a:r>
            <a:r>
              <a:rPr lang="en-US" sz="1400" b="1" baseline="30000" dirty="0">
                <a:solidFill>
                  <a:schemeClr val="tx1"/>
                </a:solidFill>
              </a:rPr>
              <a:t>2</a:t>
            </a:r>
            <a:r>
              <a:rPr lang="en-US" sz="1400" b="1" dirty="0">
                <a:solidFill>
                  <a:schemeClr val="tx1"/>
                </a:solidFill>
              </a:rPr>
              <a:t> of 0.2547).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3E526A8-A255-469E-8E06-53C7CD74A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900" y="1197184"/>
            <a:ext cx="5893875" cy="38021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BD66ADA-93F9-4C07-BC0C-98D35D5D5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680" y="1197184"/>
            <a:ext cx="4026107" cy="25972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A405E111-F8BB-4FFA-BAED-ABC207E3B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1680" y="3917817"/>
            <a:ext cx="4026107" cy="259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00567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</TotalTime>
  <Words>537</Words>
  <Application>Microsoft Macintosh PowerPoint</Application>
  <PresentationFormat>Widescreen</PresentationFormat>
  <Paragraphs>131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Century Gothic</vt:lpstr>
      <vt:lpstr>Wingdings</vt:lpstr>
      <vt:lpstr>Wingdings 3</vt:lpstr>
      <vt:lpstr>Arial</vt:lpstr>
      <vt:lpstr>Slice</vt:lpstr>
      <vt:lpstr> Reduce Attrition strategy</vt:lpstr>
      <vt:lpstr>Agenda</vt:lpstr>
      <vt:lpstr>Introduction</vt:lpstr>
      <vt:lpstr>Data Source</vt:lpstr>
      <vt:lpstr>PowerPoint Presentation</vt:lpstr>
      <vt:lpstr>Methodology – ALGORITHMS Considered</vt:lpstr>
      <vt:lpstr>Methodology – Conditional Random Forest</vt:lpstr>
      <vt:lpstr>Top 7 Factors FOR Attrition</vt:lpstr>
      <vt:lpstr>Monthly income and age</vt:lpstr>
      <vt:lpstr>Top Two Factors Attributed to Company’s Attrition</vt:lpstr>
      <vt:lpstr>Life Satisfaction</vt:lpstr>
      <vt:lpstr>Other findings</vt:lpstr>
      <vt:lpstr>How to mitigate attrition</vt:lpstr>
      <vt:lpstr>CURIOUS? WANT TO LEARN MORE?</vt:lpstr>
      <vt:lpstr>Questions?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Reduce Attrition strategy</dc:title>
  <dc:creator>Jodi Pafford</dc:creator>
  <cp:lastModifiedBy>Andy Ho</cp:lastModifiedBy>
  <cp:revision>16</cp:revision>
  <dcterms:created xsi:type="dcterms:W3CDTF">2018-08-06T00:40:13Z</dcterms:created>
  <dcterms:modified xsi:type="dcterms:W3CDTF">2018-08-06T06:09:17Z</dcterms:modified>
</cp:coreProperties>
</file>