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20"/>
  </p:notesMasterIdLst>
  <p:sldIdLst>
    <p:sldId id="256" r:id="rId2"/>
    <p:sldId id="258" r:id="rId3"/>
    <p:sldId id="265" r:id="rId4"/>
    <p:sldId id="273" r:id="rId5"/>
    <p:sldId id="280" r:id="rId6"/>
    <p:sldId id="279" r:id="rId7"/>
    <p:sldId id="287" r:id="rId8"/>
    <p:sldId id="286" r:id="rId9"/>
    <p:sldId id="275" r:id="rId10"/>
    <p:sldId id="261" r:id="rId11"/>
    <p:sldId id="262" r:id="rId12"/>
    <p:sldId id="281" r:id="rId13"/>
    <p:sldId id="284" r:id="rId14"/>
    <p:sldId id="283" r:id="rId15"/>
    <p:sldId id="268" r:id="rId16"/>
    <p:sldId id="263" r:id="rId17"/>
    <p:sldId id="277"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5"/>
    <p:restoredTop sz="94551"/>
  </p:normalViewPr>
  <p:slideViewPr>
    <p:cSldViewPr snapToGrid="0" snapToObjects="1">
      <p:cViewPr>
        <p:scale>
          <a:sx n="110" d="100"/>
          <a:sy n="110" d="100"/>
        </p:scale>
        <p:origin x="-24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emf"/><Relationship Id="rId6" Type="http://schemas.openxmlformats.org/officeDocument/2006/relationships/image" Target="../media/image8.png"/><Relationship Id="rId1" Type="http://schemas.openxmlformats.org/officeDocument/2006/relationships/image" Target="../media/image3.emf"/><Relationship Id="rId2"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emf"/><Relationship Id="rId6" Type="http://schemas.openxmlformats.org/officeDocument/2006/relationships/image" Target="../media/image8.png"/><Relationship Id="rId1" Type="http://schemas.openxmlformats.org/officeDocument/2006/relationships/image" Target="../media/image3.emf"/><Relationship Id="rId2"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6203F-F8CE-704C-8020-FBF5BFFFEBF4}" type="doc">
      <dgm:prSet loTypeId="urn:microsoft.com/office/officeart/2005/8/layout/bList2" loCatId="" qsTypeId="urn:microsoft.com/office/officeart/2005/8/quickstyle/simple4" qsCatId="simple" csTypeId="urn:microsoft.com/office/officeart/2005/8/colors/accent1_2" csCatId="accent1" phldr="1"/>
      <dgm:spPr/>
    </dgm:pt>
    <dgm:pt modelId="{CDBFDA5B-19F1-DB4A-9A1A-A77569B2409F}">
      <dgm:prSet phldrT="[Text]"/>
      <dgm:spPr/>
      <dgm:t>
        <a:bodyPr/>
        <a:lstStyle/>
        <a:p>
          <a:r>
            <a:rPr lang="en-US" dirty="0" smtClean="0"/>
            <a:t>Monthly Income</a:t>
          </a:r>
          <a:endParaRPr lang="en-US" dirty="0"/>
        </a:p>
      </dgm:t>
    </dgm:pt>
    <dgm:pt modelId="{106CE9C5-CDA0-F74A-A8C3-914E00F5AF00}" type="parTrans" cxnId="{A55A34AB-6BB4-BE4A-A8A6-9F0A7FDBF38F}">
      <dgm:prSet/>
      <dgm:spPr/>
      <dgm:t>
        <a:bodyPr/>
        <a:lstStyle/>
        <a:p>
          <a:endParaRPr lang="en-US"/>
        </a:p>
      </dgm:t>
    </dgm:pt>
    <dgm:pt modelId="{7A0A04BA-C5CD-7945-B176-5DD3558B2C90}" type="sibTrans" cxnId="{A55A34AB-6BB4-BE4A-A8A6-9F0A7FDBF38F}">
      <dgm:prSet/>
      <dgm:spPr/>
      <dgm:t>
        <a:bodyPr/>
        <a:lstStyle/>
        <a:p>
          <a:endParaRPr lang="en-US"/>
        </a:p>
      </dgm:t>
    </dgm:pt>
    <dgm:pt modelId="{8F823974-BF3B-FB4B-A16B-DE16B55AB019}">
      <dgm:prSet phldrT="[Text]"/>
      <dgm:spPr/>
      <dgm:t>
        <a:bodyPr/>
        <a:lstStyle/>
        <a:p>
          <a:r>
            <a:rPr lang="en-US" dirty="0" smtClean="0"/>
            <a:t>Overtime</a:t>
          </a:r>
          <a:endParaRPr lang="en-US" dirty="0"/>
        </a:p>
      </dgm:t>
    </dgm:pt>
    <dgm:pt modelId="{4FFFEAF9-3264-3B45-A8D1-FF57758D479F}" type="parTrans" cxnId="{163BEDB2-F143-9E44-8F43-8BA8C76F8E6E}">
      <dgm:prSet/>
      <dgm:spPr/>
      <dgm:t>
        <a:bodyPr/>
        <a:lstStyle/>
        <a:p>
          <a:endParaRPr lang="en-US"/>
        </a:p>
      </dgm:t>
    </dgm:pt>
    <dgm:pt modelId="{EA7B98E7-CD7C-4543-A786-1A4A0212A1C3}" type="sibTrans" cxnId="{163BEDB2-F143-9E44-8F43-8BA8C76F8E6E}">
      <dgm:prSet/>
      <dgm:spPr/>
      <dgm:t>
        <a:bodyPr/>
        <a:lstStyle/>
        <a:p>
          <a:endParaRPr lang="en-US"/>
        </a:p>
      </dgm:t>
    </dgm:pt>
    <dgm:pt modelId="{5CF7306D-6538-5B4C-B1A4-E42F5024A844}">
      <dgm:prSet phldrT="[Text]"/>
      <dgm:spPr/>
      <dgm:t>
        <a:bodyPr/>
        <a:lstStyle/>
        <a:p>
          <a:r>
            <a:rPr lang="en-US" dirty="0" smtClean="0"/>
            <a:t>Age</a:t>
          </a:r>
          <a:endParaRPr lang="en-US" dirty="0"/>
        </a:p>
      </dgm:t>
    </dgm:pt>
    <dgm:pt modelId="{DF53FB94-DAC3-4144-82F6-AA9445C8E131}" type="parTrans" cxnId="{50EB0BB8-FEE6-C841-B36E-95199CB2DCB3}">
      <dgm:prSet/>
      <dgm:spPr/>
      <dgm:t>
        <a:bodyPr/>
        <a:lstStyle/>
        <a:p>
          <a:endParaRPr lang="en-US"/>
        </a:p>
      </dgm:t>
    </dgm:pt>
    <dgm:pt modelId="{126A2186-F265-9B4C-96D4-1593AF7458B0}" type="sibTrans" cxnId="{50EB0BB8-FEE6-C841-B36E-95199CB2DCB3}">
      <dgm:prSet/>
      <dgm:spPr/>
      <dgm:t>
        <a:bodyPr/>
        <a:lstStyle/>
        <a:p>
          <a:endParaRPr lang="en-US"/>
        </a:p>
      </dgm:t>
    </dgm:pt>
    <dgm:pt modelId="{A4F83537-2CF2-6045-B521-43A384538633}" type="pres">
      <dgm:prSet presAssocID="{DE36203F-F8CE-704C-8020-FBF5BFFFEBF4}" presName="diagram" presStyleCnt="0">
        <dgm:presLayoutVars>
          <dgm:dir/>
          <dgm:animLvl val="lvl"/>
          <dgm:resizeHandles val="exact"/>
        </dgm:presLayoutVars>
      </dgm:prSet>
      <dgm:spPr/>
    </dgm:pt>
    <dgm:pt modelId="{94B6E370-03E7-A14C-8AFB-A1F15A4018E7}" type="pres">
      <dgm:prSet presAssocID="{CDBFDA5B-19F1-DB4A-9A1A-A77569B2409F}" presName="compNode" presStyleCnt="0"/>
      <dgm:spPr/>
    </dgm:pt>
    <dgm:pt modelId="{8A0AA9A7-C525-8E49-BD65-1D79A2C009DB}" type="pres">
      <dgm:prSet presAssocID="{CDBFDA5B-19F1-DB4A-9A1A-A77569B2409F}" presName="childRect" presStyleLbl="bgAcc1" presStyleIdx="0" presStyleCnt="3">
        <dgm:presLayoutVars>
          <dgm:bulletEnabled val="1"/>
        </dgm:presLayoutVars>
      </dgm:prSet>
      <dgm:spPr>
        <a:blipFill rotWithShape="0">
          <a:blip xmlns:r="http://schemas.openxmlformats.org/officeDocument/2006/relationships" r:embed="rId1"/>
          <a:stretch>
            <a:fillRect/>
          </a:stretch>
        </a:blipFill>
      </dgm:spPr>
    </dgm:pt>
    <dgm:pt modelId="{C4C3185D-CCB0-374F-8103-8A6638B431A1}" type="pres">
      <dgm:prSet presAssocID="{CDBFDA5B-19F1-DB4A-9A1A-A77569B2409F}" presName="parentText" presStyleLbl="node1" presStyleIdx="0" presStyleCnt="0">
        <dgm:presLayoutVars>
          <dgm:chMax val="0"/>
          <dgm:bulletEnabled val="1"/>
        </dgm:presLayoutVars>
      </dgm:prSet>
      <dgm:spPr/>
      <dgm:t>
        <a:bodyPr/>
        <a:lstStyle/>
        <a:p>
          <a:endParaRPr lang="en-US"/>
        </a:p>
      </dgm:t>
    </dgm:pt>
    <dgm:pt modelId="{C804F333-E5C3-024A-84CE-F17720949720}" type="pres">
      <dgm:prSet presAssocID="{CDBFDA5B-19F1-DB4A-9A1A-A77569B2409F}" presName="parentRect" presStyleLbl="alignNode1" presStyleIdx="0" presStyleCnt="3"/>
      <dgm:spPr/>
      <dgm:t>
        <a:bodyPr/>
        <a:lstStyle/>
        <a:p>
          <a:endParaRPr lang="en-US"/>
        </a:p>
      </dgm:t>
    </dgm:pt>
    <dgm:pt modelId="{C2632504-9F2F-F440-926E-5D98AE42EABD}" type="pres">
      <dgm:prSet presAssocID="{CDBFDA5B-19F1-DB4A-9A1A-A77569B2409F}" presName="adorn" presStyleLbl="fgAccFollowNode1" presStyleIdx="0"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B22ADBC0-1028-0746-B6BF-6F7F9E8F74E0}" type="pres">
      <dgm:prSet presAssocID="{7A0A04BA-C5CD-7945-B176-5DD3558B2C90}" presName="sibTrans" presStyleLbl="sibTrans2D1" presStyleIdx="0" presStyleCnt="0"/>
      <dgm:spPr/>
      <dgm:t>
        <a:bodyPr/>
        <a:lstStyle/>
        <a:p>
          <a:endParaRPr lang="en-US"/>
        </a:p>
      </dgm:t>
    </dgm:pt>
    <dgm:pt modelId="{E00B0FA8-45CE-6B45-89DF-C996095D1535}" type="pres">
      <dgm:prSet presAssocID="{8F823974-BF3B-FB4B-A16B-DE16B55AB019}" presName="compNode" presStyleCnt="0"/>
      <dgm:spPr/>
    </dgm:pt>
    <dgm:pt modelId="{3B8795B5-02C3-4D48-802C-4324776AD792}" type="pres">
      <dgm:prSet presAssocID="{8F823974-BF3B-FB4B-A16B-DE16B55AB019}" presName="childRect" presStyleLbl="bgAcc1" presStyleIdx="1" presStyleCnt="3" custLinFactNeighborY="1175">
        <dgm:presLayoutVars>
          <dgm:bulletEnabled val="1"/>
        </dgm:presLayoutVars>
      </dgm:prSet>
      <dgm:spPr>
        <a:blipFill rotWithShape="0">
          <a:blip xmlns:r="http://schemas.openxmlformats.org/officeDocument/2006/relationships" r:embed="rId3"/>
          <a:stretch>
            <a:fillRect/>
          </a:stretch>
        </a:blipFill>
      </dgm:spPr>
    </dgm:pt>
    <dgm:pt modelId="{98227E10-B666-FA42-943F-C9C615DA10C4}" type="pres">
      <dgm:prSet presAssocID="{8F823974-BF3B-FB4B-A16B-DE16B55AB019}" presName="parentText" presStyleLbl="node1" presStyleIdx="0" presStyleCnt="0">
        <dgm:presLayoutVars>
          <dgm:chMax val="0"/>
          <dgm:bulletEnabled val="1"/>
        </dgm:presLayoutVars>
      </dgm:prSet>
      <dgm:spPr/>
      <dgm:t>
        <a:bodyPr/>
        <a:lstStyle/>
        <a:p>
          <a:endParaRPr lang="en-US"/>
        </a:p>
      </dgm:t>
    </dgm:pt>
    <dgm:pt modelId="{E682CAC4-BF6A-8644-86DC-9FE8E5DB3A60}" type="pres">
      <dgm:prSet presAssocID="{8F823974-BF3B-FB4B-A16B-DE16B55AB019}" presName="parentRect" presStyleLbl="alignNode1" presStyleIdx="1" presStyleCnt="3"/>
      <dgm:spPr/>
      <dgm:t>
        <a:bodyPr/>
        <a:lstStyle/>
        <a:p>
          <a:endParaRPr lang="en-US"/>
        </a:p>
      </dgm:t>
    </dgm:pt>
    <dgm:pt modelId="{8F72F615-68FD-DD4D-9571-BE144CFE361E}" type="pres">
      <dgm:prSet presAssocID="{8F823974-BF3B-FB4B-A16B-DE16B55AB019}" presName="adorn" presStyleLbl="fgAccFollowNode1"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0D97ECFE-E557-FA49-9C2F-89CEBF3EFDD7}" type="pres">
      <dgm:prSet presAssocID="{EA7B98E7-CD7C-4543-A786-1A4A0212A1C3}" presName="sibTrans" presStyleLbl="sibTrans2D1" presStyleIdx="0" presStyleCnt="0"/>
      <dgm:spPr/>
      <dgm:t>
        <a:bodyPr/>
        <a:lstStyle/>
        <a:p>
          <a:endParaRPr lang="en-US"/>
        </a:p>
      </dgm:t>
    </dgm:pt>
    <dgm:pt modelId="{AABC66EE-D5E9-D84C-8DB1-9D9E81BA20E0}" type="pres">
      <dgm:prSet presAssocID="{5CF7306D-6538-5B4C-B1A4-E42F5024A844}" presName="compNode" presStyleCnt="0"/>
      <dgm:spPr/>
    </dgm:pt>
    <dgm:pt modelId="{6F1923E9-F843-B94E-994F-0242CEADA605}" type="pres">
      <dgm:prSet presAssocID="{5CF7306D-6538-5B4C-B1A4-E42F5024A844}" presName="childRect" presStyleLbl="bgAcc1" presStyleIdx="2" presStyleCnt="3">
        <dgm:presLayoutVars>
          <dgm:bulletEnabled val="1"/>
        </dgm:presLayoutVars>
      </dgm:prSet>
      <dgm:spPr>
        <a:blipFill rotWithShape="0">
          <a:blip xmlns:r="http://schemas.openxmlformats.org/officeDocument/2006/relationships" r:embed="rId5"/>
          <a:stretch>
            <a:fillRect/>
          </a:stretch>
        </a:blipFill>
      </dgm:spPr>
    </dgm:pt>
    <dgm:pt modelId="{7A34B2F3-AF4B-CC41-97D3-77452C43C467}" type="pres">
      <dgm:prSet presAssocID="{5CF7306D-6538-5B4C-B1A4-E42F5024A844}" presName="parentText" presStyleLbl="node1" presStyleIdx="0" presStyleCnt="0">
        <dgm:presLayoutVars>
          <dgm:chMax val="0"/>
          <dgm:bulletEnabled val="1"/>
        </dgm:presLayoutVars>
      </dgm:prSet>
      <dgm:spPr/>
      <dgm:t>
        <a:bodyPr/>
        <a:lstStyle/>
        <a:p>
          <a:endParaRPr lang="en-US"/>
        </a:p>
      </dgm:t>
    </dgm:pt>
    <dgm:pt modelId="{D54760E8-F430-BD46-882C-71E958327FA8}" type="pres">
      <dgm:prSet presAssocID="{5CF7306D-6538-5B4C-B1A4-E42F5024A844}" presName="parentRect" presStyleLbl="alignNode1" presStyleIdx="2" presStyleCnt="3"/>
      <dgm:spPr/>
      <dgm:t>
        <a:bodyPr/>
        <a:lstStyle/>
        <a:p>
          <a:endParaRPr lang="en-US"/>
        </a:p>
      </dgm:t>
    </dgm:pt>
    <dgm:pt modelId="{D522A2CF-411E-AA4B-A796-DA28D9F0C8AA}" type="pres">
      <dgm:prSet presAssocID="{5CF7306D-6538-5B4C-B1A4-E42F5024A844}" presName="adorn" presStyleLbl="fgAccFollowNode1" presStyleIdx="2" presStyleCnt="3"/>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Lst>
  <dgm:cxnLst>
    <dgm:cxn modelId="{4F1095E3-3130-9241-BB06-D6DAF05B3D7A}" type="presOf" srcId="{8F823974-BF3B-FB4B-A16B-DE16B55AB019}" destId="{E682CAC4-BF6A-8644-86DC-9FE8E5DB3A60}" srcOrd="1" destOrd="0" presId="urn:microsoft.com/office/officeart/2005/8/layout/bList2"/>
    <dgm:cxn modelId="{F49AE95C-BAA3-FF42-B2B5-507683A628A9}" type="presOf" srcId="{8F823974-BF3B-FB4B-A16B-DE16B55AB019}" destId="{98227E10-B666-FA42-943F-C9C615DA10C4}" srcOrd="0" destOrd="0" presId="urn:microsoft.com/office/officeart/2005/8/layout/bList2"/>
    <dgm:cxn modelId="{A55A34AB-6BB4-BE4A-A8A6-9F0A7FDBF38F}" srcId="{DE36203F-F8CE-704C-8020-FBF5BFFFEBF4}" destId="{CDBFDA5B-19F1-DB4A-9A1A-A77569B2409F}" srcOrd="0" destOrd="0" parTransId="{106CE9C5-CDA0-F74A-A8C3-914E00F5AF00}" sibTransId="{7A0A04BA-C5CD-7945-B176-5DD3558B2C90}"/>
    <dgm:cxn modelId="{B00CEAA7-CDAE-D544-9B95-DF182D473384}" type="presOf" srcId="{DE36203F-F8CE-704C-8020-FBF5BFFFEBF4}" destId="{A4F83537-2CF2-6045-B521-43A384538633}" srcOrd="0" destOrd="0" presId="urn:microsoft.com/office/officeart/2005/8/layout/bList2"/>
    <dgm:cxn modelId="{23BAF7B3-E9C9-3140-A8EC-937B9B7E96B0}" type="presOf" srcId="{CDBFDA5B-19F1-DB4A-9A1A-A77569B2409F}" destId="{C804F333-E5C3-024A-84CE-F17720949720}" srcOrd="1" destOrd="0" presId="urn:microsoft.com/office/officeart/2005/8/layout/bList2"/>
    <dgm:cxn modelId="{163BEDB2-F143-9E44-8F43-8BA8C76F8E6E}" srcId="{DE36203F-F8CE-704C-8020-FBF5BFFFEBF4}" destId="{8F823974-BF3B-FB4B-A16B-DE16B55AB019}" srcOrd="1" destOrd="0" parTransId="{4FFFEAF9-3264-3B45-A8D1-FF57758D479F}" sibTransId="{EA7B98E7-CD7C-4543-A786-1A4A0212A1C3}"/>
    <dgm:cxn modelId="{325802A6-A344-E44B-ADBB-FF576D1D2B84}" type="presOf" srcId="{5CF7306D-6538-5B4C-B1A4-E42F5024A844}" destId="{D54760E8-F430-BD46-882C-71E958327FA8}" srcOrd="1" destOrd="0" presId="urn:microsoft.com/office/officeart/2005/8/layout/bList2"/>
    <dgm:cxn modelId="{7806EA65-A91A-C14F-BC22-B4CE36D2B4DE}" type="presOf" srcId="{5CF7306D-6538-5B4C-B1A4-E42F5024A844}" destId="{7A34B2F3-AF4B-CC41-97D3-77452C43C467}" srcOrd="0" destOrd="0" presId="urn:microsoft.com/office/officeart/2005/8/layout/bList2"/>
    <dgm:cxn modelId="{A9CEDCB6-53EF-F541-8B56-AEDEE8B2603F}" type="presOf" srcId="{7A0A04BA-C5CD-7945-B176-5DD3558B2C90}" destId="{B22ADBC0-1028-0746-B6BF-6F7F9E8F74E0}" srcOrd="0" destOrd="0" presId="urn:microsoft.com/office/officeart/2005/8/layout/bList2"/>
    <dgm:cxn modelId="{1AC2123B-F06A-6D46-82ED-291EA4CEC4F9}" type="presOf" srcId="{EA7B98E7-CD7C-4543-A786-1A4A0212A1C3}" destId="{0D97ECFE-E557-FA49-9C2F-89CEBF3EFDD7}" srcOrd="0" destOrd="0" presId="urn:microsoft.com/office/officeart/2005/8/layout/bList2"/>
    <dgm:cxn modelId="{50EB0BB8-FEE6-C841-B36E-95199CB2DCB3}" srcId="{DE36203F-F8CE-704C-8020-FBF5BFFFEBF4}" destId="{5CF7306D-6538-5B4C-B1A4-E42F5024A844}" srcOrd="2" destOrd="0" parTransId="{DF53FB94-DAC3-4144-82F6-AA9445C8E131}" sibTransId="{126A2186-F265-9B4C-96D4-1593AF7458B0}"/>
    <dgm:cxn modelId="{E80110F0-1D28-0C40-A6FF-F3F31062649D}" type="presOf" srcId="{CDBFDA5B-19F1-DB4A-9A1A-A77569B2409F}" destId="{C4C3185D-CCB0-374F-8103-8A6638B431A1}" srcOrd="0" destOrd="0" presId="urn:microsoft.com/office/officeart/2005/8/layout/bList2"/>
    <dgm:cxn modelId="{194ECA7B-B04A-8D43-A7AF-561876B5B625}" type="presParOf" srcId="{A4F83537-2CF2-6045-B521-43A384538633}" destId="{94B6E370-03E7-A14C-8AFB-A1F15A4018E7}" srcOrd="0" destOrd="0" presId="urn:microsoft.com/office/officeart/2005/8/layout/bList2"/>
    <dgm:cxn modelId="{D0E35201-4CFF-2B4E-B555-3258DB187B3D}" type="presParOf" srcId="{94B6E370-03E7-A14C-8AFB-A1F15A4018E7}" destId="{8A0AA9A7-C525-8E49-BD65-1D79A2C009DB}" srcOrd="0" destOrd="0" presId="urn:microsoft.com/office/officeart/2005/8/layout/bList2"/>
    <dgm:cxn modelId="{AF629A98-2549-124B-A800-559A5CD39A78}" type="presParOf" srcId="{94B6E370-03E7-A14C-8AFB-A1F15A4018E7}" destId="{C4C3185D-CCB0-374F-8103-8A6638B431A1}" srcOrd="1" destOrd="0" presId="urn:microsoft.com/office/officeart/2005/8/layout/bList2"/>
    <dgm:cxn modelId="{286E940E-3CB5-FA4B-A501-74FA36F49761}" type="presParOf" srcId="{94B6E370-03E7-A14C-8AFB-A1F15A4018E7}" destId="{C804F333-E5C3-024A-84CE-F17720949720}" srcOrd="2" destOrd="0" presId="urn:microsoft.com/office/officeart/2005/8/layout/bList2"/>
    <dgm:cxn modelId="{2DF15BF4-7F1E-984A-A2A6-366FCEB9BF2A}" type="presParOf" srcId="{94B6E370-03E7-A14C-8AFB-A1F15A4018E7}" destId="{C2632504-9F2F-F440-926E-5D98AE42EABD}" srcOrd="3" destOrd="0" presId="urn:microsoft.com/office/officeart/2005/8/layout/bList2"/>
    <dgm:cxn modelId="{604D8DED-B48C-D546-9A54-023A21795F8C}" type="presParOf" srcId="{A4F83537-2CF2-6045-B521-43A384538633}" destId="{B22ADBC0-1028-0746-B6BF-6F7F9E8F74E0}" srcOrd="1" destOrd="0" presId="urn:microsoft.com/office/officeart/2005/8/layout/bList2"/>
    <dgm:cxn modelId="{67B536AA-250A-4942-9B7D-02DD4B2C0197}" type="presParOf" srcId="{A4F83537-2CF2-6045-B521-43A384538633}" destId="{E00B0FA8-45CE-6B45-89DF-C996095D1535}" srcOrd="2" destOrd="0" presId="urn:microsoft.com/office/officeart/2005/8/layout/bList2"/>
    <dgm:cxn modelId="{4DE478AB-1D1A-424F-8E19-D21D0F85A0F6}" type="presParOf" srcId="{E00B0FA8-45CE-6B45-89DF-C996095D1535}" destId="{3B8795B5-02C3-4D48-802C-4324776AD792}" srcOrd="0" destOrd="0" presId="urn:microsoft.com/office/officeart/2005/8/layout/bList2"/>
    <dgm:cxn modelId="{9D114FE5-6EF0-FD42-A3E1-123179B4C2BE}" type="presParOf" srcId="{E00B0FA8-45CE-6B45-89DF-C996095D1535}" destId="{98227E10-B666-FA42-943F-C9C615DA10C4}" srcOrd="1" destOrd="0" presId="urn:microsoft.com/office/officeart/2005/8/layout/bList2"/>
    <dgm:cxn modelId="{74B1E019-7052-154D-A2DD-3B97F755CA97}" type="presParOf" srcId="{E00B0FA8-45CE-6B45-89DF-C996095D1535}" destId="{E682CAC4-BF6A-8644-86DC-9FE8E5DB3A60}" srcOrd="2" destOrd="0" presId="urn:microsoft.com/office/officeart/2005/8/layout/bList2"/>
    <dgm:cxn modelId="{84605894-0EA2-334A-9B7F-3297F08CC207}" type="presParOf" srcId="{E00B0FA8-45CE-6B45-89DF-C996095D1535}" destId="{8F72F615-68FD-DD4D-9571-BE144CFE361E}" srcOrd="3" destOrd="0" presId="urn:microsoft.com/office/officeart/2005/8/layout/bList2"/>
    <dgm:cxn modelId="{69D94F6C-4C62-9247-8A9D-5C83DFAD79AE}" type="presParOf" srcId="{A4F83537-2CF2-6045-B521-43A384538633}" destId="{0D97ECFE-E557-FA49-9C2F-89CEBF3EFDD7}" srcOrd="3" destOrd="0" presId="urn:microsoft.com/office/officeart/2005/8/layout/bList2"/>
    <dgm:cxn modelId="{9099EE87-AF82-254B-AC05-FF91892222AD}" type="presParOf" srcId="{A4F83537-2CF2-6045-B521-43A384538633}" destId="{AABC66EE-D5E9-D84C-8DB1-9D9E81BA20E0}" srcOrd="4" destOrd="0" presId="urn:microsoft.com/office/officeart/2005/8/layout/bList2"/>
    <dgm:cxn modelId="{A6B568A5-9792-3546-BC5E-CBE77FDE292F}" type="presParOf" srcId="{AABC66EE-D5E9-D84C-8DB1-9D9E81BA20E0}" destId="{6F1923E9-F843-B94E-994F-0242CEADA605}" srcOrd="0" destOrd="0" presId="urn:microsoft.com/office/officeart/2005/8/layout/bList2"/>
    <dgm:cxn modelId="{D2AA5C88-5CEF-9443-BF95-238C05A728C3}" type="presParOf" srcId="{AABC66EE-D5E9-D84C-8DB1-9D9E81BA20E0}" destId="{7A34B2F3-AF4B-CC41-97D3-77452C43C467}" srcOrd="1" destOrd="0" presId="urn:microsoft.com/office/officeart/2005/8/layout/bList2"/>
    <dgm:cxn modelId="{03DD837A-978A-D843-A605-3F4A04638559}" type="presParOf" srcId="{AABC66EE-D5E9-D84C-8DB1-9D9E81BA20E0}" destId="{D54760E8-F430-BD46-882C-71E958327FA8}" srcOrd="2" destOrd="0" presId="urn:microsoft.com/office/officeart/2005/8/layout/bList2"/>
    <dgm:cxn modelId="{169DE8D8-A2E7-A846-8EC4-A3CDCFCC040C}" type="presParOf" srcId="{AABC66EE-D5E9-D84C-8DB1-9D9E81BA20E0}" destId="{D522A2CF-411E-AA4B-A796-DA28D9F0C8AA}"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9B6A35-D59D-7E47-98A5-FB4BF2E7FE6A}" type="doc">
      <dgm:prSet loTypeId="urn:microsoft.com/office/officeart/2005/8/layout/hList1" loCatId="" qsTypeId="urn:microsoft.com/office/officeart/2005/8/quickstyle/simple4" qsCatId="simple" csTypeId="urn:microsoft.com/office/officeart/2005/8/colors/accent0_3" csCatId="mainScheme" phldr="1"/>
      <dgm:spPr/>
      <dgm:t>
        <a:bodyPr/>
        <a:lstStyle/>
        <a:p>
          <a:endParaRPr lang="en-US"/>
        </a:p>
      </dgm:t>
    </dgm:pt>
    <dgm:pt modelId="{A3796B4F-F404-CA46-AD38-E7CBD41A3035}">
      <dgm:prSet phldrT="[Text]" custT="1"/>
      <dgm:spPr/>
      <dgm:t>
        <a:bodyPr/>
        <a:lstStyle/>
        <a:p>
          <a:r>
            <a:rPr lang="en-US" sz="2000" dirty="0"/>
            <a:t>Random Forest	</a:t>
          </a:r>
        </a:p>
      </dgm:t>
    </dgm:pt>
    <dgm:pt modelId="{AEB68AEA-A282-E540-930B-83450E57377E}" type="parTrans" cxnId="{B1175F3D-94DA-FA44-8FED-CB3E1F1E127A}">
      <dgm:prSet/>
      <dgm:spPr/>
      <dgm:t>
        <a:bodyPr/>
        <a:lstStyle/>
        <a:p>
          <a:endParaRPr lang="en-US" sz="2000"/>
        </a:p>
      </dgm:t>
    </dgm:pt>
    <dgm:pt modelId="{39D32547-50CC-404D-A4D0-EE2A266DF0DE}" type="sibTrans" cxnId="{B1175F3D-94DA-FA44-8FED-CB3E1F1E127A}">
      <dgm:prSet/>
      <dgm:spPr/>
      <dgm:t>
        <a:bodyPr/>
        <a:lstStyle/>
        <a:p>
          <a:endParaRPr lang="en-US" sz="2000"/>
        </a:p>
      </dgm:t>
    </dgm:pt>
    <dgm:pt modelId="{6FF7E69A-0290-E94A-BA25-0BD5B900C474}">
      <dgm:prSet phldrT="[Text]" custT="1"/>
      <dgm:spPr/>
      <dgm:t>
        <a:bodyPr/>
        <a:lstStyle/>
        <a:p>
          <a:r>
            <a:rPr lang="en-US" sz="2000" dirty="0"/>
            <a:t>Builds multiple decision trees and merges</a:t>
          </a:r>
        </a:p>
      </dgm:t>
    </dgm:pt>
    <dgm:pt modelId="{5D34182E-21D3-4749-A0C6-482D1DCA38EF}" type="parTrans" cxnId="{0E18253E-BDC6-7C4F-BD58-A69081EB73C1}">
      <dgm:prSet/>
      <dgm:spPr/>
      <dgm:t>
        <a:bodyPr/>
        <a:lstStyle/>
        <a:p>
          <a:endParaRPr lang="en-US" sz="2000"/>
        </a:p>
      </dgm:t>
    </dgm:pt>
    <dgm:pt modelId="{AACF74CF-0E21-204A-8B68-0D0F3B94CC5F}" type="sibTrans" cxnId="{0E18253E-BDC6-7C4F-BD58-A69081EB73C1}">
      <dgm:prSet/>
      <dgm:spPr/>
      <dgm:t>
        <a:bodyPr/>
        <a:lstStyle/>
        <a:p>
          <a:endParaRPr lang="en-US" sz="2000"/>
        </a:p>
      </dgm:t>
    </dgm:pt>
    <dgm:pt modelId="{7491BFC4-C8EA-B240-92F4-E8EB84C29E12}">
      <dgm:prSet phldrT="[Text]" custT="1"/>
      <dgm:spPr/>
      <dgm:t>
        <a:bodyPr/>
        <a:lstStyle/>
        <a:p>
          <a:r>
            <a:rPr lang="en-US" sz="2000" dirty="0"/>
            <a:t>Used OOB obs. for model validation</a:t>
          </a:r>
        </a:p>
      </dgm:t>
    </dgm:pt>
    <dgm:pt modelId="{D23AAD95-4CA1-6647-B16A-467B16D35CAA}" type="parTrans" cxnId="{B60519D3-79C1-7046-A2CD-C1A319590AD5}">
      <dgm:prSet/>
      <dgm:spPr/>
      <dgm:t>
        <a:bodyPr/>
        <a:lstStyle/>
        <a:p>
          <a:endParaRPr lang="en-US" sz="2000"/>
        </a:p>
      </dgm:t>
    </dgm:pt>
    <dgm:pt modelId="{64C71CED-2E4C-8A4B-9085-1B2D539B6446}" type="sibTrans" cxnId="{B60519D3-79C1-7046-A2CD-C1A319590AD5}">
      <dgm:prSet/>
      <dgm:spPr/>
      <dgm:t>
        <a:bodyPr/>
        <a:lstStyle/>
        <a:p>
          <a:endParaRPr lang="en-US" sz="2000"/>
        </a:p>
      </dgm:t>
    </dgm:pt>
    <dgm:pt modelId="{A7925AB1-C548-9D41-801E-F9F843412297}">
      <dgm:prSet phldrT="[Text]" custT="1"/>
      <dgm:spPr/>
      <dgm:t>
        <a:bodyPr/>
        <a:lstStyle/>
        <a:p>
          <a:r>
            <a:rPr lang="en-US" sz="2000" dirty="0"/>
            <a:t>Conditional Random Forest</a:t>
          </a:r>
        </a:p>
      </dgm:t>
    </dgm:pt>
    <dgm:pt modelId="{A5B130BC-0994-0844-994A-038A25A32AB2}" type="parTrans" cxnId="{E7719724-BE6E-BE4D-8E33-BEDFA0652231}">
      <dgm:prSet/>
      <dgm:spPr/>
      <dgm:t>
        <a:bodyPr/>
        <a:lstStyle/>
        <a:p>
          <a:endParaRPr lang="en-US" sz="2000"/>
        </a:p>
      </dgm:t>
    </dgm:pt>
    <dgm:pt modelId="{99C1642A-68B1-1245-9E7D-B9A98F461CF1}" type="sibTrans" cxnId="{E7719724-BE6E-BE4D-8E33-BEDFA0652231}">
      <dgm:prSet/>
      <dgm:spPr/>
      <dgm:t>
        <a:bodyPr/>
        <a:lstStyle/>
        <a:p>
          <a:endParaRPr lang="en-US" sz="2000"/>
        </a:p>
      </dgm:t>
    </dgm:pt>
    <dgm:pt modelId="{7FD928BA-94B2-D649-A120-6DDA329946BA}">
      <dgm:prSet phldrT="[Text]" custT="1"/>
      <dgm:spPr/>
      <dgm:t>
        <a:bodyPr/>
        <a:lstStyle/>
        <a:p>
          <a:r>
            <a:rPr lang="en-US" sz="2000" dirty="0"/>
            <a:t>Variant of RF by putting various weight on leaf nodes</a:t>
          </a:r>
        </a:p>
      </dgm:t>
    </dgm:pt>
    <dgm:pt modelId="{3049247D-509A-8A4B-9F45-139B46194F27}" type="parTrans" cxnId="{E0391BCD-1752-D54D-9A2D-F7714E9BFD43}">
      <dgm:prSet/>
      <dgm:spPr/>
      <dgm:t>
        <a:bodyPr/>
        <a:lstStyle/>
        <a:p>
          <a:endParaRPr lang="en-US" sz="2000"/>
        </a:p>
      </dgm:t>
    </dgm:pt>
    <dgm:pt modelId="{33A3654B-EF6C-6A4A-B561-C33B63E89225}" type="sibTrans" cxnId="{E0391BCD-1752-D54D-9A2D-F7714E9BFD43}">
      <dgm:prSet/>
      <dgm:spPr/>
      <dgm:t>
        <a:bodyPr/>
        <a:lstStyle/>
        <a:p>
          <a:endParaRPr lang="en-US" sz="2000"/>
        </a:p>
      </dgm:t>
    </dgm:pt>
    <dgm:pt modelId="{B659BDE2-B712-2A4C-9CB5-CE2039CD8871}">
      <dgm:prSet phldrT="[Text]" custT="1"/>
      <dgm:spPr/>
      <dgm:t>
        <a:bodyPr/>
        <a:lstStyle/>
        <a:p>
          <a:r>
            <a:rPr lang="en-US" sz="2000" dirty="0"/>
            <a:t>Produces more unbiased trees</a:t>
          </a:r>
        </a:p>
      </dgm:t>
    </dgm:pt>
    <dgm:pt modelId="{EECDA1B8-7C8B-9B41-AD44-B9F0C42F5606}" type="parTrans" cxnId="{87ACD64F-7303-104B-A9C9-320B3F508190}">
      <dgm:prSet/>
      <dgm:spPr/>
      <dgm:t>
        <a:bodyPr/>
        <a:lstStyle/>
        <a:p>
          <a:endParaRPr lang="en-US" sz="2000"/>
        </a:p>
      </dgm:t>
    </dgm:pt>
    <dgm:pt modelId="{9BC83D77-678B-B247-A035-820D3C9E500C}" type="sibTrans" cxnId="{87ACD64F-7303-104B-A9C9-320B3F508190}">
      <dgm:prSet/>
      <dgm:spPr/>
      <dgm:t>
        <a:bodyPr/>
        <a:lstStyle/>
        <a:p>
          <a:endParaRPr lang="en-US" sz="2000"/>
        </a:p>
      </dgm:t>
    </dgm:pt>
    <dgm:pt modelId="{FC48318A-55AC-AB4B-ACA1-442E4CB98DDB}">
      <dgm:prSet phldrT="[Text]" custT="1"/>
      <dgm:spPr/>
      <dgm:t>
        <a:bodyPr/>
        <a:lstStyle/>
        <a:p>
          <a:r>
            <a:rPr lang="en-US" sz="2000" dirty="0"/>
            <a:t>Logistics Regression</a:t>
          </a:r>
        </a:p>
      </dgm:t>
    </dgm:pt>
    <dgm:pt modelId="{75D22D77-F91D-6940-B01B-2D8B470C1179}" type="parTrans" cxnId="{DD2E7243-F9A5-2348-AE01-DDD826F5618A}">
      <dgm:prSet/>
      <dgm:spPr/>
      <dgm:t>
        <a:bodyPr/>
        <a:lstStyle/>
        <a:p>
          <a:endParaRPr lang="en-US" sz="2000"/>
        </a:p>
      </dgm:t>
    </dgm:pt>
    <dgm:pt modelId="{8CEDF236-6EFA-F444-ADEC-06E245B8FB4B}" type="sibTrans" cxnId="{DD2E7243-F9A5-2348-AE01-DDD826F5618A}">
      <dgm:prSet/>
      <dgm:spPr/>
      <dgm:t>
        <a:bodyPr/>
        <a:lstStyle/>
        <a:p>
          <a:endParaRPr lang="en-US" sz="2000"/>
        </a:p>
      </dgm:t>
    </dgm:pt>
    <dgm:pt modelId="{A9BCAE94-A2E5-0946-9196-55D30823ABF3}">
      <dgm:prSet phldrT="[Text]" custT="1"/>
      <dgm:spPr/>
      <dgm:t>
        <a:bodyPr/>
        <a:lstStyle/>
        <a:p>
          <a:r>
            <a:rPr lang="en-US" sz="2000" dirty="0"/>
            <a:t>Estimates the parameters with binary dependent variable</a:t>
          </a:r>
        </a:p>
      </dgm:t>
    </dgm:pt>
    <dgm:pt modelId="{92B32353-5073-A042-87D9-C503C16439E2}" type="parTrans" cxnId="{758C2383-28EC-9D42-A189-AA0B5EFEF298}">
      <dgm:prSet/>
      <dgm:spPr/>
      <dgm:t>
        <a:bodyPr/>
        <a:lstStyle/>
        <a:p>
          <a:endParaRPr lang="en-US" sz="2000"/>
        </a:p>
      </dgm:t>
    </dgm:pt>
    <dgm:pt modelId="{A94F43D7-00C9-574C-8BD8-776CD7EFEE6D}" type="sibTrans" cxnId="{758C2383-28EC-9D42-A189-AA0B5EFEF298}">
      <dgm:prSet/>
      <dgm:spPr/>
      <dgm:t>
        <a:bodyPr/>
        <a:lstStyle/>
        <a:p>
          <a:endParaRPr lang="en-US" sz="2000"/>
        </a:p>
      </dgm:t>
    </dgm:pt>
    <dgm:pt modelId="{ED93B22E-3DB0-144E-95D6-5509C60161FD}">
      <dgm:prSet phldrT="[Text]" custT="1"/>
      <dgm:spPr/>
      <dgm:t>
        <a:bodyPr/>
        <a:lstStyle/>
        <a:p>
          <a:r>
            <a:rPr lang="en-US" sz="2000" dirty="0"/>
            <a:t>Non-parametric method</a:t>
          </a:r>
        </a:p>
      </dgm:t>
    </dgm:pt>
    <dgm:pt modelId="{EB1DC628-8C94-3042-93BA-08086E0BE8C6}" type="parTrans" cxnId="{A2E43630-3207-394E-AFB3-CAC6C05B1748}">
      <dgm:prSet/>
      <dgm:spPr/>
      <dgm:t>
        <a:bodyPr/>
        <a:lstStyle/>
        <a:p>
          <a:endParaRPr lang="en-US" sz="2000"/>
        </a:p>
      </dgm:t>
    </dgm:pt>
    <dgm:pt modelId="{82C583A3-770C-6944-ABEC-D93AE2DC3429}" type="sibTrans" cxnId="{A2E43630-3207-394E-AFB3-CAC6C05B1748}">
      <dgm:prSet/>
      <dgm:spPr/>
      <dgm:t>
        <a:bodyPr/>
        <a:lstStyle/>
        <a:p>
          <a:endParaRPr lang="en-US" sz="2000"/>
        </a:p>
      </dgm:t>
    </dgm:pt>
    <dgm:pt modelId="{C7D85589-E072-D44B-B02A-3EFA82E0D953}">
      <dgm:prSet phldrT="[Text]" custT="1"/>
      <dgm:spPr/>
      <dgm:t>
        <a:bodyPr/>
        <a:lstStyle/>
        <a:p>
          <a:r>
            <a:rPr lang="en-US" sz="2000" dirty="0"/>
            <a:t>Huge computational resources needed</a:t>
          </a:r>
        </a:p>
      </dgm:t>
    </dgm:pt>
    <dgm:pt modelId="{A6E7A728-1681-4346-82A7-DB6585D2343F}" type="parTrans" cxnId="{01EFCCDB-311B-F543-8997-16B85ED776A1}">
      <dgm:prSet/>
      <dgm:spPr/>
      <dgm:t>
        <a:bodyPr/>
        <a:lstStyle/>
        <a:p>
          <a:endParaRPr lang="en-US" sz="2000"/>
        </a:p>
      </dgm:t>
    </dgm:pt>
    <dgm:pt modelId="{D8BC538C-7DFE-DA42-A1EF-67F70183EBA6}" type="sibTrans" cxnId="{01EFCCDB-311B-F543-8997-16B85ED776A1}">
      <dgm:prSet/>
      <dgm:spPr/>
      <dgm:t>
        <a:bodyPr/>
        <a:lstStyle/>
        <a:p>
          <a:endParaRPr lang="en-US" sz="2000"/>
        </a:p>
      </dgm:t>
    </dgm:pt>
    <dgm:pt modelId="{F994F154-7B14-5240-BF27-8F19634C3422}">
      <dgm:prSet phldrT="[Text]" custT="1"/>
      <dgm:spPr/>
      <dgm:t>
        <a:bodyPr/>
        <a:lstStyle/>
        <a:p>
          <a:r>
            <a:rPr lang="en-US" sz="2000" dirty="0"/>
            <a:t>Cannot model complexity with ease</a:t>
          </a:r>
        </a:p>
      </dgm:t>
    </dgm:pt>
    <dgm:pt modelId="{03B1150E-88F2-D54A-8255-7EC7D8E29D20}" type="parTrans" cxnId="{B72A85F4-FA9F-8044-BB3C-330FB3D6657D}">
      <dgm:prSet/>
      <dgm:spPr/>
      <dgm:t>
        <a:bodyPr/>
        <a:lstStyle/>
        <a:p>
          <a:endParaRPr lang="en-US" sz="2000"/>
        </a:p>
      </dgm:t>
    </dgm:pt>
    <dgm:pt modelId="{0BFC9D4E-E8F2-6C40-8B68-693D2AD5525C}" type="sibTrans" cxnId="{B72A85F4-FA9F-8044-BB3C-330FB3D6657D}">
      <dgm:prSet/>
      <dgm:spPr/>
      <dgm:t>
        <a:bodyPr/>
        <a:lstStyle/>
        <a:p>
          <a:endParaRPr lang="en-US" sz="2000"/>
        </a:p>
      </dgm:t>
    </dgm:pt>
    <dgm:pt modelId="{AEFE18EE-0F72-FF4B-ADC6-97D28102DA76}">
      <dgm:prSet phldrT="[Text]" custT="1"/>
      <dgm:spPr/>
      <dgm:t>
        <a:bodyPr/>
        <a:lstStyle/>
        <a:p>
          <a:r>
            <a:rPr lang="en-US" sz="2000" dirty="0"/>
            <a:t>A parametric method hence inference depends upon fulfilment of model assumptions. </a:t>
          </a:r>
        </a:p>
      </dgm:t>
    </dgm:pt>
    <dgm:pt modelId="{E018756F-1A20-E941-A4B4-2E8481E9888F}" type="parTrans" cxnId="{F36F48CD-05E3-D047-B698-25301284C4F5}">
      <dgm:prSet/>
      <dgm:spPr/>
      <dgm:t>
        <a:bodyPr/>
        <a:lstStyle/>
        <a:p>
          <a:endParaRPr lang="en-US" sz="2000"/>
        </a:p>
      </dgm:t>
    </dgm:pt>
    <dgm:pt modelId="{CE4A543E-357A-074D-8743-4EDDDE7E03E0}" type="sibTrans" cxnId="{F36F48CD-05E3-D047-B698-25301284C4F5}">
      <dgm:prSet/>
      <dgm:spPr/>
      <dgm:t>
        <a:bodyPr/>
        <a:lstStyle/>
        <a:p>
          <a:endParaRPr lang="en-US" sz="2000"/>
        </a:p>
      </dgm:t>
    </dgm:pt>
    <dgm:pt modelId="{29649DB9-AE89-C841-8173-BA5BC25F1C02}">
      <dgm:prSet phldrT="[Text]" custT="1"/>
      <dgm:spPr/>
      <dgm:t>
        <a:bodyPr/>
        <a:lstStyle/>
        <a:p>
          <a:r>
            <a:rPr lang="en-US" sz="2000" dirty="0"/>
            <a:t>Non-parametric method</a:t>
          </a:r>
        </a:p>
      </dgm:t>
    </dgm:pt>
    <dgm:pt modelId="{98647FE4-BD37-1A4D-9ADD-6241B78D9029}" type="parTrans" cxnId="{11F93D52-661F-4640-8492-DF1C4D6F7BDB}">
      <dgm:prSet/>
      <dgm:spPr/>
      <dgm:t>
        <a:bodyPr/>
        <a:lstStyle/>
        <a:p>
          <a:endParaRPr lang="en-US"/>
        </a:p>
      </dgm:t>
    </dgm:pt>
    <dgm:pt modelId="{503E2CC4-9BBB-3242-9D5C-AE13D25925A2}" type="sibTrans" cxnId="{11F93D52-661F-4640-8492-DF1C4D6F7BDB}">
      <dgm:prSet/>
      <dgm:spPr/>
      <dgm:t>
        <a:bodyPr/>
        <a:lstStyle/>
        <a:p>
          <a:endParaRPr lang="en-US"/>
        </a:p>
      </dgm:t>
    </dgm:pt>
    <dgm:pt modelId="{03479228-50A9-CE4A-BE01-1F14101F519B}">
      <dgm:prSet phldrT="[Text]" custT="1"/>
      <dgm:spPr/>
      <dgm:t>
        <a:bodyPr/>
        <a:lstStyle/>
        <a:p>
          <a:r>
            <a:rPr lang="en-US" sz="2000" dirty="0"/>
            <a:t>Low chances of overfitting as large no. of Obs. in dataset</a:t>
          </a:r>
        </a:p>
      </dgm:t>
    </dgm:pt>
    <dgm:pt modelId="{2B605E83-1F28-AE43-ADA8-BF73A3FFEC4F}" type="parTrans" cxnId="{BE4D1BF3-7B03-9E4F-8316-73427D361CD0}">
      <dgm:prSet/>
      <dgm:spPr/>
      <dgm:t>
        <a:bodyPr/>
        <a:lstStyle/>
        <a:p>
          <a:endParaRPr lang="en-US"/>
        </a:p>
      </dgm:t>
    </dgm:pt>
    <dgm:pt modelId="{FEC907FA-C5C1-984A-8F58-9FD332D40B8C}" type="sibTrans" cxnId="{BE4D1BF3-7B03-9E4F-8316-73427D361CD0}">
      <dgm:prSet/>
      <dgm:spPr/>
      <dgm:t>
        <a:bodyPr/>
        <a:lstStyle/>
        <a:p>
          <a:endParaRPr lang="en-US"/>
        </a:p>
      </dgm:t>
    </dgm:pt>
    <dgm:pt modelId="{5DD6F375-A625-894A-919C-D205194BC0E6}" type="pres">
      <dgm:prSet presAssocID="{459B6A35-D59D-7E47-98A5-FB4BF2E7FE6A}" presName="Name0" presStyleCnt="0">
        <dgm:presLayoutVars>
          <dgm:dir/>
          <dgm:animLvl val="lvl"/>
          <dgm:resizeHandles val="exact"/>
        </dgm:presLayoutVars>
      </dgm:prSet>
      <dgm:spPr/>
      <dgm:t>
        <a:bodyPr/>
        <a:lstStyle/>
        <a:p>
          <a:endParaRPr lang="en-US"/>
        </a:p>
      </dgm:t>
    </dgm:pt>
    <dgm:pt modelId="{60A6B8DF-305F-EF4B-A017-68AD91CD2DDB}" type="pres">
      <dgm:prSet presAssocID="{A3796B4F-F404-CA46-AD38-E7CBD41A3035}" presName="composite" presStyleCnt="0"/>
      <dgm:spPr/>
    </dgm:pt>
    <dgm:pt modelId="{AE1A8470-9BDD-3A4E-B999-16F351F63155}" type="pres">
      <dgm:prSet presAssocID="{A3796B4F-F404-CA46-AD38-E7CBD41A3035}" presName="parTx" presStyleLbl="alignNode1" presStyleIdx="0" presStyleCnt="3">
        <dgm:presLayoutVars>
          <dgm:chMax val="0"/>
          <dgm:chPref val="0"/>
          <dgm:bulletEnabled val="1"/>
        </dgm:presLayoutVars>
      </dgm:prSet>
      <dgm:spPr/>
      <dgm:t>
        <a:bodyPr/>
        <a:lstStyle/>
        <a:p>
          <a:endParaRPr lang="en-US"/>
        </a:p>
      </dgm:t>
    </dgm:pt>
    <dgm:pt modelId="{95E97BBB-39DB-F948-9A6A-E6153C931FDC}" type="pres">
      <dgm:prSet presAssocID="{A3796B4F-F404-CA46-AD38-E7CBD41A3035}" presName="desTx" presStyleLbl="alignAccFollowNode1" presStyleIdx="0" presStyleCnt="3">
        <dgm:presLayoutVars>
          <dgm:bulletEnabled val="1"/>
        </dgm:presLayoutVars>
      </dgm:prSet>
      <dgm:spPr/>
      <dgm:t>
        <a:bodyPr/>
        <a:lstStyle/>
        <a:p>
          <a:endParaRPr lang="en-US"/>
        </a:p>
      </dgm:t>
    </dgm:pt>
    <dgm:pt modelId="{39C7AE70-2915-4045-86D6-0B59849E1739}" type="pres">
      <dgm:prSet presAssocID="{39D32547-50CC-404D-A4D0-EE2A266DF0DE}" presName="space" presStyleCnt="0"/>
      <dgm:spPr/>
    </dgm:pt>
    <dgm:pt modelId="{ADE0CAC3-685F-6446-94F0-CD6625C74CD1}" type="pres">
      <dgm:prSet presAssocID="{A7925AB1-C548-9D41-801E-F9F843412297}" presName="composite" presStyleCnt="0"/>
      <dgm:spPr/>
    </dgm:pt>
    <dgm:pt modelId="{31851D73-C087-5343-84B8-ECCE2334C413}" type="pres">
      <dgm:prSet presAssocID="{A7925AB1-C548-9D41-801E-F9F843412297}" presName="parTx" presStyleLbl="alignNode1" presStyleIdx="1" presStyleCnt="3">
        <dgm:presLayoutVars>
          <dgm:chMax val="0"/>
          <dgm:chPref val="0"/>
          <dgm:bulletEnabled val="1"/>
        </dgm:presLayoutVars>
      </dgm:prSet>
      <dgm:spPr/>
      <dgm:t>
        <a:bodyPr/>
        <a:lstStyle/>
        <a:p>
          <a:endParaRPr lang="en-US"/>
        </a:p>
      </dgm:t>
    </dgm:pt>
    <dgm:pt modelId="{15233F53-8A07-A84D-BE49-4BD6914BA910}" type="pres">
      <dgm:prSet presAssocID="{A7925AB1-C548-9D41-801E-F9F843412297}" presName="desTx" presStyleLbl="alignAccFollowNode1" presStyleIdx="1" presStyleCnt="3">
        <dgm:presLayoutVars>
          <dgm:bulletEnabled val="1"/>
        </dgm:presLayoutVars>
      </dgm:prSet>
      <dgm:spPr/>
      <dgm:t>
        <a:bodyPr/>
        <a:lstStyle/>
        <a:p>
          <a:endParaRPr lang="en-US"/>
        </a:p>
      </dgm:t>
    </dgm:pt>
    <dgm:pt modelId="{415B77FC-01BE-2C48-847E-185128EBEF63}" type="pres">
      <dgm:prSet presAssocID="{99C1642A-68B1-1245-9E7D-B9A98F461CF1}" presName="space" presStyleCnt="0"/>
      <dgm:spPr/>
    </dgm:pt>
    <dgm:pt modelId="{A1917939-E868-8740-8907-0856748BB4CE}" type="pres">
      <dgm:prSet presAssocID="{FC48318A-55AC-AB4B-ACA1-442E4CB98DDB}" presName="composite" presStyleCnt="0"/>
      <dgm:spPr/>
    </dgm:pt>
    <dgm:pt modelId="{EF26F77A-F904-2947-883E-234221E2C661}" type="pres">
      <dgm:prSet presAssocID="{FC48318A-55AC-AB4B-ACA1-442E4CB98DDB}" presName="parTx" presStyleLbl="alignNode1" presStyleIdx="2" presStyleCnt="3">
        <dgm:presLayoutVars>
          <dgm:chMax val="0"/>
          <dgm:chPref val="0"/>
          <dgm:bulletEnabled val="1"/>
        </dgm:presLayoutVars>
      </dgm:prSet>
      <dgm:spPr/>
      <dgm:t>
        <a:bodyPr/>
        <a:lstStyle/>
        <a:p>
          <a:endParaRPr lang="en-US"/>
        </a:p>
      </dgm:t>
    </dgm:pt>
    <dgm:pt modelId="{B92C7699-2069-DB45-9D94-BB727C6A8B42}" type="pres">
      <dgm:prSet presAssocID="{FC48318A-55AC-AB4B-ACA1-442E4CB98DDB}" presName="desTx" presStyleLbl="alignAccFollowNode1" presStyleIdx="2" presStyleCnt="3">
        <dgm:presLayoutVars>
          <dgm:bulletEnabled val="1"/>
        </dgm:presLayoutVars>
      </dgm:prSet>
      <dgm:spPr/>
      <dgm:t>
        <a:bodyPr/>
        <a:lstStyle/>
        <a:p>
          <a:endParaRPr lang="en-US"/>
        </a:p>
      </dgm:t>
    </dgm:pt>
  </dgm:ptLst>
  <dgm:cxnLst>
    <dgm:cxn modelId="{11F93D52-661F-4640-8492-DF1C4D6F7BDB}" srcId="{A7925AB1-C548-9D41-801E-F9F843412297}" destId="{29649DB9-AE89-C841-8173-BA5BC25F1C02}" srcOrd="3" destOrd="0" parTransId="{98647FE4-BD37-1A4D-9ADD-6241B78D9029}" sibTransId="{503E2CC4-9BBB-3242-9D5C-AE13D25925A2}"/>
    <dgm:cxn modelId="{C7E09535-B67C-9A41-8C46-98FD8FDE6FA4}" type="presOf" srcId="{29649DB9-AE89-C841-8173-BA5BC25F1C02}" destId="{15233F53-8A07-A84D-BE49-4BD6914BA910}" srcOrd="0" destOrd="3" presId="urn:microsoft.com/office/officeart/2005/8/layout/hList1"/>
    <dgm:cxn modelId="{E0391BCD-1752-D54D-9A2D-F7714E9BFD43}" srcId="{A7925AB1-C548-9D41-801E-F9F843412297}" destId="{7FD928BA-94B2-D649-A120-6DDA329946BA}" srcOrd="0" destOrd="0" parTransId="{3049247D-509A-8A4B-9F45-139B46194F27}" sibTransId="{33A3654B-EF6C-6A4A-B561-C33B63E89225}"/>
    <dgm:cxn modelId="{A370B0B7-38F0-9343-A27F-7E6D25D3DADB}" type="presOf" srcId="{C7D85589-E072-D44B-B02A-3EFA82E0D953}" destId="{15233F53-8A07-A84D-BE49-4BD6914BA910}" srcOrd="0" destOrd="2" presId="urn:microsoft.com/office/officeart/2005/8/layout/hList1"/>
    <dgm:cxn modelId="{F29DFF95-D3BF-7C49-A7FF-72C80BBBF7B1}" type="presOf" srcId="{F994F154-7B14-5240-BF27-8F19634C3422}" destId="{B92C7699-2069-DB45-9D94-BB727C6A8B42}" srcOrd="0" destOrd="1" presId="urn:microsoft.com/office/officeart/2005/8/layout/hList1"/>
    <dgm:cxn modelId="{BE4D1BF3-7B03-9E4F-8316-73427D361CD0}" srcId="{A3796B4F-F404-CA46-AD38-E7CBD41A3035}" destId="{03479228-50A9-CE4A-BE01-1F14101F519B}" srcOrd="2" destOrd="0" parTransId="{2B605E83-1F28-AE43-ADA8-BF73A3FFEC4F}" sibTransId="{FEC907FA-C5C1-984A-8F58-9FD332D40B8C}"/>
    <dgm:cxn modelId="{E4FF7107-991D-0C48-836B-93EA33BB55F9}" type="presOf" srcId="{03479228-50A9-CE4A-BE01-1F14101F519B}" destId="{95E97BBB-39DB-F948-9A6A-E6153C931FDC}" srcOrd="0" destOrd="2" presId="urn:microsoft.com/office/officeart/2005/8/layout/hList1"/>
    <dgm:cxn modelId="{B1175F3D-94DA-FA44-8FED-CB3E1F1E127A}" srcId="{459B6A35-D59D-7E47-98A5-FB4BF2E7FE6A}" destId="{A3796B4F-F404-CA46-AD38-E7CBD41A3035}" srcOrd="0" destOrd="0" parTransId="{AEB68AEA-A282-E540-930B-83450E57377E}" sibTransId="{39D32547-50CC-404D-A4D0-EE2A266DF0DE}"/>
    <dgm:cxn modelId="{6CE98E63-8229-3E43-A9C3-3E1D2FD2919B}" type="presOf" srcId="{ED93B22E-3DB0-144E-95D6-5509C60161FD}" destId="{95E97BBB-39DB-F948-9A6A-E6153C931FDC}" srcOrd="0" destOrd="3" presId="urn:microsoft.com/office/officeart/2005/8/layout/hList1"/>
    <dgm:cxn modelId="{0E18253E-BDC6-7C4F-BD58-A69081EB73C1}" srcId="{A3796B4F-F404-CA46-AD38-E7CBD41A3035}" destId="{6FF7E69A-0290-E94A-BA25-0BD5B900C474}" srcOrd="0" destOrd="0" parTransId="{5D34182E-21D3-4749-A0C6-482D1DCA38EF}" sibTransId="{AACF74CF-0E21-204A-8B68-0D0F3B94CC5F}"/>
    <dgm:cxn modelId="{42E8DC37-8EE9-4D41-9057-F7C90A6F0B78}" type="presOf" srcId="{459B6A35-D59D-7E47-98A5-FB4BF2E7FE6A}" destId="{5DD6F375-A625-894A-919C-D205194BC0E6}" srcOrd="0" destOrd="0" presId="urn:microsoft.com/office/officeart/2005/8/layout/hList1"/>
    <dgm:cxn modelId="{E7719724-BE6E-BE4D-8E33-BEDFA0652231}" srcId="{459B6A35-D59D-7E47-98A5-FB4BF2E7FE6A}" destId="{A7925AB1-C548-9D41-801E-F9F843412297}" srcOrd="1" destOrd="0" parTransId="{A5B130BC-0994-0844-994A-038A25A32AB2}" sibTransId="{99C1642A-68B1-1245-9E7D-B9A98F461CF1}"/>
    <dgm:cxn modelId="{B72A85F4-FA9F-8044-BB3C-330FB3D6657D}" srcId="{FC48318A-55AC-AB4B-ACA1-442E4CB98DDB}" destId="{F994F154-7B14-5240-BF27-8F19634C3422}" srcOrd="1" destOrd="0" parTransId="{03B1150E-88F2-D54A-8255-7EC7D8E29D20}" sibTransId="{0BFC9D4E-E8F2-6C40-8B68-693D2AD5525C}"/>
    <dgm:cxn modelId="{B60519D3-79C1-7046-A2CD-C1A319590AD5}" srcId="{A3796B4F-F404-CA46-AD38-E7CBD41A3035}" destId="{7491BFC4-C8EA-B240-92F4-E8EB84C29E12}" srcOrd="1" destOrd="0" parTransId="{D23AAD95-4CA1-6647-B16A-467B16D35CAA}" sibTransId="{64C71CED-2E4C-8A4B-9085-1B2D539B6446}"/>
    <dgm:cxn modelId="{ECDF8A54-6455-A649-BBDD-737B79F82CE4}" type="presOf" srcId="{A7925AB1-C548-9D41-801E-F9F843412297}" destId="{31851D73-C087-5343-84B8-ECCE2334C413}" srcOrd="0" destOrd="0" presId="urn:microsoft.com/office/officeart/2005/8/layout/hList1"/>
    <dgm:cxn modelId="{5BDE6209-7C16-094B-8775-10D527358D58}" type="presOf" srcId="{A9BCAE94-A2E5-0946-9196-55D30823ABF3}" destId="{B92C7699-2069-DB45-9D94-BB727C6A8B42}" srcOrd="0" destOrd="0" presId="urn:microsoft.com/office/officeart/2005/8/layout/hList1"/>
    <dgm:cxn modelId="{DD2E7243-F9A5-2348-AE01-DDD826F5618A}" srcId="{459B6A35-D59D-7E47-98A5-FB4BF2E7FE6A}" destId="{FC48318A-55AC-AB4B-ACA1-442E4CB98DDB}" srcOrd="2" destOrd="0" parTransId="{75D22D77-F91D-6940-B01B-2D8B470C1179}" sibTransId="{8CEDF236-6EFA-F444-ADEC-06E245B8FB4B}"/>
    <dgm:cxn modelId="{8F4EC454-C53D-434D-9F69-382BE8282F84}" type="presOf" srcId="{AEFE18EE-0F72-FF4B-ADC6-97D28102DA76}" destId="{B92C7699-2069-DB45-9D94-BB727C6A8B42}" srcOrd="0" destOrd="2" presId="urn:microsoft.com/office/officeart/2005/8/layout/hList1"/>
    <dgm:cxn modelId="{F36F48CD-05E3-D047-B698-25301284C4F5}" srcId="{FC48318A-55AC-AB4B-ACA1-442E4CB98DDB}" destId="{AEFE18EE-0F72-FF4B-ADC6-97D28102DA76}" srcOrd="2" destOrd="0" parTransId="{E018756F-1A20-E941-A4B4-2E8481E9888F}" sibTransId="{CE4A543E-357A-074D-8743-4EDDDE7E03E0}"/>
    <dgm:cxn modelId="{01EFCCDB-311B-F543-8997-16B85ED776A1}" srcId="{A7925AB1-C548-9D41-801E-F9F843412297}" destId="{C7D85589-E072-D44B-B02A-3EFA82E0D953}" srcOrd="2" destOrd="0" parTransId="{A6E7A728-1681-4346-82A7-DB6585D2343F}" sibTransId="{D8BC538C-7DFE-DA42-A1EF-67F70183EBA6}"/>
    <dgm:cxn modelId="{A2E43630-3207-394E-AFB3-CAC6C05B1748}" srcId="{A3796B4F-F404-CA46-AD38-E7CBD41A3035}" destId="{ED93B22E-3DB0-144E-95D6-5509C60161FD}" srcOrd="3" destOrd="0" parTransId="{EB1DC628-8C94-3042-93BA-08086E0BE8C6}" sibTransId="{82C583A3-770C-6944-ABEC-D93AE2DC3429}"/>
    <dgm:cxn modelId="{758C2383-28EC-9D42-A189-AA0B5EFEF298}" srcId="{FC48318A-55AC-AB4B-ACA1-442E4CB98DDB}" destId="{A9BCAE94-A2E5-0946-9196-55D30823ABF3}" srcOrd="0" destOrd="0" parTransId="{92B32353-5073-A042-87D9-C503C16439E2}" sibTransId="{A94F43D7-00C9-574C-8BD8-776CD7EFEE6D}"/>
    <dgm:cxn modelId="{69D5F9D8-D9CD-FE4D-8909-BDA8EE67D2A1}" type="presOf" srcId="{FC48318A-55AC-AB4B-ACA1-442E4CB98DDB}" destId="{EF26F77A-F904-2947-883E-234221E2C661}" srcOrd="0" destOrd="0" presId="urn:microsoft.com/office/officeart/2005/8/layout/hList1"/>
    <dgm:cxn modelId="{87ACD64F-7303-104B-A9C9-320B3F508190}" srcId="{A7925AB1-C548-9D41-801E-F9F843412297}" destId="{B659BDE2-B712-2A4C-9CB5-CE2039CD8871}" srcOrd="1" destOrd="0" parTransId="{EECDA1B8-7C8B-9B41-AD44-B9F0C42F5606}" sibTransId="{9BC83D77-678B-B247-A035-820D3C9E500C}"/>
    <dgm:cxn modelId="{4EEC4CFF-503E-9E40-B9BC-B9C407C95CC7}" type="presOf" srcId="{A3796B4F-F404-CA46-AD38-E7CBD41A3035}" destId="{AE1A8470-9BDD-3A4E-B999-16F351F63155}" srcOrd="0" destOrd="0" presId="urn:microsoft.com/office/officeart/2005/8/layout/hList1"/>
    <dgm:cxn modelId="{7A94360D-72D1-774B-A7AC-459F5136967B}" type="presOf" srcId="{6FF7E69A-0290-E94A-BA25-0BD5B900C474}" destId="{95E97BBB-39DB-F948-9A6A-E6153C931FDC}" srcOrd="0" destOrd="0" presId="urn:microsoft.com/office/officeart/2005/8/layout/hList1"/>
    <dgm:cxn modelId="{81C09F92-8C14-C04E-9FEF-57388459D61A}" type="presOf" srcId="{7491BFC4-C8EA-B240-92F4-E8EB84C29E12}" destId="{95E97BBB-39DB-F948-9A6A-E6153C931FDC}" srcOrd="0" destOrd="1" presId="urn:microsoft.com/office/officeart/2005/8/layout/hList1"/>
    <dgm:cxn modelId="{48E24EFE-74B1-C242-8B34-8BE786F35317}" type="presOf" srcId="{7FD928BA-94B2-D649-A120-6DDA329946BA}" destId="{15233F53-8A07-A84D-BE49-4BD6914BA910}" srcOrd="0" destOrd="0" presId="urn:microsoft.com/office/officeart/2005/8/layout/hList1"/>
    <dgm:cxn modelId="{25824931-F7B8-794F-9DAF-52A16DE58D9B}" type="presOf" srcId="{B659BDE2-B712-2A4C-9CB5-CE2039CD8871}" destId="{15233F53-8A07-A84D-BE49-4BD6914BA910}" srcOrd="0" destOrd="1" presId="urn:microsoft.com/office/officeart/2005/8/layout/hList1"/>
    <dgm:cxn modelId="{FA88F39E-4B12-C147-A3CB-1E76E3229304}" type="presParOf" srcId="{5DD6F375-A625-894A-919C-D205194BC0E6}" destId="{60A6B8DF-305F-EF4B-A017-68AD91CD2DDB}" srcOrd="0" destOrd="0" presId="urn:microsoft.com/office/officeart/2005/8/layout/hList1"/>
    <dgm:cxn modelId="{FE3705F3-ECBF-4C43-8ECD-02EB5B1AE18F}" type="presParOf" srcId="{60A6B8DF-305F-EF4B-A017-68AD91CD2DDB}" destId="{AE1A8470-9BDD-3A4E-B999-16F351F63155}" srcOrd="0" destOrd="0" presId="urn:microsoft.com/office/officeart/2005/8/layout/hList1"/>
    <dgm:cxn modelId="{16C40F50-5CB1-9E48-873F-3A278A326B0E}" type="presParOf" srcId="{60A6B8DF-305F-EF4B-A017-68AD91CD2DDB}" destId="{95E97BBB-39DB-F948-9A6A-E6153C931FDC}" srcOrd="1" destOrd="0" presId="urn:microsoft.com/office/officeart/2005/8/layout/hList1"/>
    <dgm:cxn modelId="{5A0AE2B7-5D1A-5846-8BD2-3ABEFA2C543B}" type="presParOf" srcId="{5DD6F375-A625-894A-919C-D205194BC0E6}" destId="{39C7AE70-2915-4045-86D6-0B59849E1739}" srcOrd="1" destOrd="0" presId="urn:microsoft.com/office/officeart/2005/8/layout/hList1"/>
    <dgm:cxn modelId="{07CD4F8C-3A85-B947-9031-389C6D6570A3}" type="presParOf" srcId="{5DD6F375-A625-894A-919C-D205194BC0E6}" destId="{ADE0CAC3-685F-6446-94F0-CD6625C74CD1}" srcOrd="2" destOrd="0" presId="urn:microsoft.com/office/officeart/2005/8/layout/hList1"/>
    <dgm:cxn modelId="{C091DE92-0B96-6C4F-A1C8-741C49D9DF25}" type="presParOf" srcId="{ADE0CAC3-685F-6446-94F0-CD6625C74CD1}" destId="{31851D73-C087-5343-84B8-ECCE2334C413}" srcOrd="0" destOrd="0" presId="urn:microsoft.com/office/officeart/2005/8/layout/hList1"/>
    <dgm:cxn modelId="{43AB60A2-1CDB-1740-92DB-1D107645A2F5}" type="presParOf" srcId="{ADE0CAC3-685F-6446-94F0-CD6625C74CD1}" destId="{15233F53-8A07-A84D-BE49-4BD6914BA910}" srcOrd="1" destOrd="0" presId="urn:microsoft.com/office/officeart/2005/8/layout/hList1"/>
    <dgm:cxn modelId="{F62C3CDA-0A8C-B643-A6D9-528BBE7DEB6D}" type="presParOf" srcId="{5DD6F375-A625-894A-919C-D205194BC0E6}" destId="{415B77FC-01BE-2C48-847E-185128EBEF63}" srcOrd="3" destOrd="0" presId="urn:microsoft.com/office/officeart/2005/8/layout/hList1"/>
    <dgm:cxn modelId="{492F2157-B9E1-B947-B92B-8CCDD37FA121}" type="presParOf" srcId="{5DD6F375-A625-894A-919C-D205194BC0E6}" destId="{A1917939-E868-8740-8907-0856748BB4CE}" srcOrd="4" destOrd="0" presId="urn:microsoft.com/office/officeart/2005/8/layout/hList1"/>
    <dgm:cxn modelId="{EB71183B-B7A0-AC4A-8AFC-B729104084E1}" type="presParOf" srcId="{A1917939-E868-8740-8907-0856748BB4CE}" destId="{EF26F77A-F904-2947-883E-234221E2C661}" srcOrd="0" destOrd="0" presId="urn:microsoft.com/office/officeart/2005/8/layout/hList1"/>
    <dgm:cxn modelId="{A1CD3F11-7848-2248-9208-717C09064973}" type="presParOf" srcId="{A1917939-E868-8740-8907-0856748BB4CE}" destId="{B92C7699-2069-DB45-9D94-BB727C6A8B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CBA1D9-7A38-FC41-8512-D9C7F665AFDE}" type="doc">
      <dgm:prSet loTypeId="urn:microsoft.com/office/officeart/2005/8/layout/chevron2" loCatId="" qsTypeId="urn:microsoft.com/office/officeart/2005/8/quickstyle/simple4" qsCatId="simple" csTypeId="urn:microsoft.com/office/officeart/2005/8/colors/colorful1" csCatId="colorful" phldr="1"/>
      <dgm:spPr/>
      <dgm:t>
        <a:bodyPr/>
        <a:lstStyle/>
        <a:p>
          <a:endParaRPr lang="en-US"/>
        </a:p>
      </dgm:t>
    </dgm:pt>
    <dgm:pt modelId="{28D73930-D8AC-8F4F-8758-2C13A16FC141}">
      <dgm:prSet phldrT="[Text]"/>
      <dgm:spPr/>
      <dgm:t>
        <a:bodyPr/>
        <a:lstStyle/>
        <a:p>
          <a:r>
            <a:rPr lang="en-US" dirty="0" smtClean="0"/>
            <a:t>Compensation</a:t>
          </a:r>
          <a:endParaRPr lang="en-US" dirty="0"/>
        </a:p>
      </dgm:t>
    </dgm:pt>
    <dgm:pt modelId="{95F1887F-5765-7C4E-8A78-E0EAD2C75F5D}" type="parTrans" cxnId="{C46E0095-CA99-6A43-BC89-0061115B65B7}">
      <dgm:prSet/>
      <dgm:spPr/>
      <dgm:t>
        <a:bodyPr/>
        <a:lstStyle/>
        <a:p>
          <a:endParaRPr lang="en-US"/>
        </a:p>
      </dgm:t>
    </dgm:pt>
    <dgm:pt modelId="{24C15EF6-2346-5C41-BE7E-1B554B66F3E6}" type="sibTrans" cxnId="{C46E0095-CA99-6A43-BC89-0061115B65B7}">
      <dgm:prSet/>
      <dgm:spPr/>
      <dgm:t>
        <a:bodyPr/>
        <a:lstStyle/>
        <a:p>
          <a:endParaRPr lang="en-US"/>
        </a:p>
      </dgm:t>
    </dgm:pt>
    <dgm:pt modelId="{5141696F-D126-A845-A0F1-BE1766FF1F13}">
      <dgm:prSet phldrT="[Text]"/>
      <dgm:spPr/>
      <dgm:t>
        <a:bodyPr/>
        <a:lstStyle/>
        <a:p>
          <a:r>
            <a:rPr lang="en-US" dirty="0" smtClean="0"/>
            <a:t>Reduce Overtime</a:t>
          </a:r>
          <a:endParaRPr lang="en-US" dirty="0"/>
        </a:p>
      </dgm:t>
    </dgm:pt>
    <dgm:pt modelId="{7DD2E49F-857C-6C46-9755-513B839221E2}" type="parTrans" cxnId="{3160D780-7DE9-7343-BC2C-8458A0B2FE1E}">
      <dgm:prSet/>
      <dgm:spPr/>
      <dgm:t>
        <a:bodyPr/>
        <a:lstStyle/>
        <a:p>
          <a:endParaRPr lang="en-US"/>
        </a:p>
      </dgm:t>
    </dgm:pt>
    <dgm:pt modelId="{88B95585-2AC4-4B4C-BF02-97EBC34B3225}" type="sibTrans" cxnId="{3160D780-7DE9-7343-BC2C-8458A0B2FE1E}">
      <dgm:prSet/>
      <dgm:spPr/>
      <dgm:t>
        <a:bodyPr/>
        <a:lstStyle/>
        <a:p>
          <a:endParaRPr lang="en-US"/>
        </a:p>
      </dgm:t>
    </dgm:pt>
    <dgm:pt modelId="{E0D1B26D-BAFA-8F46-9EFA-3B7139BD9255}">
      <dgm:prSet phldrT="[Text]"/>
      <dgm:spPr/>
      <dgm:t>
        <a:bodyPr/>
        <a:lstStyle/>
        <a:p>
          <a:r>
            <a:rPr lang="en-US" dirty="0" smtClean="0"/>
            <a:t>Re-evaluate standard working hours</a:t>
          </a:r>
          <a:endParaRPr lang="en-US" dirty="0"/>
        </a:p>
      </dgm:t>
    </dgm:pt>
    <dgm:pt modelId="{D231A6A3-F1D0-9F4E-B524-25AD733133EB}" type="parTrans" cxnId="{0C782CCF-2448-304C-91D2-8D6E1C44295D}">
      <dgm:prSet/>
      <dgm:spPr/>
      <dgm:t>
        <a:bodyPr/>
        <a:lstStyle/>
        <a:p>
          <a:endParaRPr lang="en-US"/>
        </a:p>
      </dgm:t>
    </dgm:pt>
    <dgm:pt modelId="{70CC9D05-95A5-CD49-8139-E1DC0B72AE25}" type="sibTrans" cxnId="{0C782CCF-2448-304C-91D2-8D6E1C44295D}">
      <dgm:prSet/>
      <dgm:spPr/>
      <dgm:t>
        <a:bodyPr/>
        <a:lstStyle/>
        <a:p>
          <a:endParaRPr lang="en-US"/>
        </a:p>
      </dgm:t>
    </dgm:pt>
    <dgm:pt modelId="{49E12CF1-3A85-7A42-90BB-C06B48DF5AA1}">
      <dgm:prSet phldrT="[Text]"/>
      <dgm:spPr/>
      <dgm:t>
        <a:bodyPr/>
        <a:lstStyle/>
        <a:p>
          <a:r>
            <a:rPr lang="en-US" dirty="0" smtClean="0"/>
            <a:t>Possibly allow employees to set own hours</a:t>
          </a:r>
          <a:endParaRPr lang="en-US" dirty="0"/>
        </a:p>
      </dgm:t>
    </dgm:pt>
    <dgm:pt modelId="{62846699-C2F4-4443-8AC9-92330B9B8C60}" type="parTrans" cxnId="{3E5098B7-60CD-6247-985D-815697DD7E32}">
      <dgm:prSet/>
      <dgm:spPr/>
      <dgm:t>
        <a:bodyPr/>
        <a:lstStyle/>
        <a:p>
          <a:endParaRPr lang="en-US"/>
        </a:p>
      </dgm:t>
    </dgm:pt>
    <dgm:pt modelId="{E726FEF1-1F0E-2F47-BEA6-280FF5B5495E}" type="sibTrans" cxnId="{3E5098B7-60CD-6247-985D-815697DD7E32}">
      <dgm:prSet/>
      <dgm:spPr/>
      <dgm:t>
        <a:bodyPr/>
        <a:lstStyle/>
        <a:p>
          <a:endParaRPr lang="en-US"/>
        </a:p>
      </dgm:t>
    </dgm:pt>
    <dgm:pt modelId="{B683FD86-63DD-9040-BC28-DE064CDB4E4B}">
      <dgm:prSet phldrT="[Text]"/>
      <dgm:spPr/>
      <dgm:t>
        <a:bodyPr/>
        <a:lstStyle/>
        <a:p>
          <a:r>
            <a:rPr lang="en-US" dirty="0" smtClean="0"/>
            <a:t>Age</a:t>
          </a:r>
          <a:endParaRPr lang="en-US" dirty="0"/>
        </a:p>
      </dgm:t>
    </dgm:pt>
    <dgm:pt modelId="{EF1F6E25-E785-8F43-9694-5EE0FD7C617F}" type="parTrans" cxnId="{B6D2235F-3AFA-5347-B4F0-858896818472}">
      <dgm:prSet/>
      <dgm:spPr/>
      <dgm:t>
        <a:bodyPr/>
        <a:lstStyle/>
        <a:p>
          <a:endParaRPr lang="en-US"/>
        </a:p>
      </dgm:t>
    </dgm:pt>
    <dgm:pt modelId="{C015D20A-ADA3-6E43-9606-5C62D346676E}" type="sibTrans" cxnId="{B6D2235F-3AFA-5347-B4F0-858896818472}">
      <dgm:prSet/>
      <dgm:spPr/>
      <dgm:t>
        <a:bodyPr/>
        <a:lstStyle/>
        <a:p>
          <a:endParaRPr lang="en-US"/>
        </a:p>
      </dgm:t>
    </dgm:pt>
    <dgm:pt modelId="{D596A5FC-15B3-B849-9387-A08FA465BF29}">
      <dgm:prSet phldrT="[Text]"/>
      <dgm:spPr/>
      <dgm:t>
        <a:bodyPr/>
        <a:lstStyle/>
        <a:p>
          <a:r>
            <a:rPr lang="en-US" dirty="0" smtClean="0"/>
            <a:t>Review internal practices for younger employees</a:t>
          </a:r>
          <a:endParaRPr lang="en-US" dirty="0"/>
        </a:p>
      </dgm:t>
    </dgm:pt>
    <dgm:pt modelId="{334DF0DB-9B7B-714C-B262-700F77BAFC10}" type="parTrans" cxnId="{C65FFDAA-F7D9-2D4D-B085-5D7CF39EA289}">
      <dgm:prSet/>
      <dgm:spPr/>
      <dgm:t>
        <a:bodyPr/>
        <a:lstStyle/>
        <a:p>
          <a:endParaRPr lang="en-US"/>
        </a:p>
      </dgm:t>
    </dgm:pt>
    <dgm:pt modelId="{71965792-05E2-3E4D-BD90-7FDCF924C44D}" type="sibTrans" cxnId="{C65FFDAA-F7D9-2D4D-B085-5D7CF39EA289}">
      <dgm:prSet/>
      <dgm:spPr/>
      <dgm:t>
        <a:bodyPr/>
        <a:lstStyle/>
        <a:p>
          <a:endParaRPr lang="en-US"/>
        </a:p>
      </dgm:t>
    </dgm:pt>
    <dgm:pt modelId="{D6316FCD-0A75-0440-BCCA-B69E6C185A09}">
      <dgm:prSet phldrT="[Text]"/>
      <dgm:spPr/>
      <dgm:t>
        <a:bodyPr/>
        <a:lstStyle/>
        <a:p>
          <a:r>
            <a:rPr lang="en-US" dirty="0" smtClean="0"/>
            <a:t>Initiate programs to keep them engaged and feel valued</a:t>
          </a:r>
          <a:endParaRPr lang="en-US" dirty="0"/>
        </a:p>
      </dgm:t>
    </dgm:pt>
    <dgm:pt modelId="{6F18BB09-A9DF-A84E-A025-24694ED1240C}" type="parTrans" cxnId="{7DD629DD-6AED-EF4D-9A49-1185B7E7E925}">
      <dgm:prSet/>
      <dgm:spPr/>
      <dgm:t>
        <a:bodyPr/>
        <a:lstStyle/>
        <a:p>
          <a:endParaRPr lang="en-US"/>
        </a:p>
      </dgm:t>
    </dgm:pt>
    <dgm:pt modelId="{C5388A8E-0ED5-4841-9AC4-8A5DAB69FB82}" type="sibTrans" cxnId="{7DD629DD-6AED-EF4D-9A49-1185B7E7E925}">
      <dgm:prSet/>
      <dgm:spPr/>
      <dgm:t>
        <a:bodyPr/>
        <a:lstStyle/>
        <a:p>
          <a:endParaRPr lang="en-US"/>
        </a:p>
      </dgm:t>
    </dgm:pt>
    <dgm:pt modelId="{16280880-7CCB-334C-80B5-AB3F1018E428}">
      <dgm:prSet phldrT="[Text]"/>
      <dgm:spPr/>
      <dgm:t>
        <a:bodyPr/>
        <a:lstStyle/>
        <a:p>
          <a:r>
            <a:rPr lang="en-US" dirty="0" smtClean="0"/>
            <a:t>Consider adding other incentives to provide employee more stability</a:t>
          </a:r>
          <a:endParaRPr lang="en-US" dirty="0"/>
        </a:p>
      </dgm:t>
    </dgm:pt>
    <dgm:pt modelId="{65C129D0-ED45-4D40-BEA1-E7EF5325F360}" type="parTrans" cxnId="{0DF018E4-340B-EC4C-AA39-37F2BEA0155F}">
      <dgm:prSet/>
      <dgm:spPr/>
      <dgm:t>
        <a:bodyPr/>
        <a:lstStyle/>
        <a:p>
          <a:endParaRPr lang="en-US"/>
        </a:p>
      </dgm:t>
    </dgm:pt>
    <dgm:pt modelId="{F3E4638E-2196-E14E-A324-A613E9E6710A}" type="sibTrans" cxnId="{0DF018E4-340B-EC4C-AA39-37F2BEA0155F}">
      <dgm:prSet/>
      <dgm:spPr/>
      <dgm:t>
        <a:bodyPr/>
        <a:lstStyle/>
        <a:p>
          <a:endParaRPr lang="en-US"/>
        </a:p>
      </dgm:t>
    </dgm:pt>
    <dgm:pt modelId="{4F557118-B367-E142-A6F1-1C278BE5C8D7}">
      <dgm:prSet phldrT="[Text]"/>
      <dgm:spPr/>
      <dgm:t>
        <a:bodyPr/>
        <a:lstStyle/>
        <a:p>
          <a:r>
            <a:rPr lang="en-US" dirty="0" smtClean="0"/>
            <a:t>Emphasis on employee appreciation and value</a:t>
          </a:r>
          <a:endParaRPr lang="en-US" dirty="0"/>
        </a:p>
      </dgm:t>
    </dgm:pt>
    <dgm:pt modelId="{F6B90AB9-233B-D548-96D8-F9055783E3BA}" type="parTrans" cxnId="{0AD1D234-9308-5845-9975-5BEF81E0DE46}">
      <dgm:prSet/>
      <dgm:spPr/>
      <dgm:t>
        <a:bodyPr/>
        <a:lstStyle/>
        <a:p>
          <a:endParaRPr lang="en-US"/>
        </a:p>
      </dgm:t>
    </dgm:pt>
    <dgm:pt modelId="{6936F8C0-48E5-0841-98A3-AE56FCFA74D8}" type="sibTrans" cxnId="{0AD1D234-9308-5845-9975-5BEF81E0DE46}">
      <dgm:prSet/>
      <dgm:spPr/>
      <dgm:t>
        <a:bodyPr/>
        <a:lstStyle/>
        <a:p>
          <a:endParaRPr lang="en-US"/>
        </a:p>
      </dgm:t>
    </dgm:pt>
    <dgm:pt modelId="{B4B4C180-53C0-5D47-9B43-EBF0434EFC7D}" type="pres">
      <dgm:prSet presAssocID="{10CBA1D9-7A38-FC41-8512-D9C7F665AFDE}" presName="linearFlow" presStyleCnt="0">
        <dgm:presLayoutVars>
          <dgm:dir/>
          <dgm:animLvl val="lvl"/>
          <dgm:resizeHandles val="exact"/>
        </dgm:presLayoutVars>
      </dgm:prSet>
      <dgm:spPr/>
      <dgm:t>
        <a:bodyPr/>
        <a:lstStyle/>
        <a:p>
          <a:endParaRPr lang="en-US"/>
        </a:p>
      </dgm:t>
    </dgm:pt>
    <dgm:pt modelId="{93C9F160-2B69-5644-999E-F320E978D784}" type="pres">
      <dgm:prSet presAssocID="{28D73930-D8AC-8F4F-8758-2C13A16FC141}" presName="composite" presStyleCnt="0"/>
      <dgm:spPr/>
    </dgm:pt>
    <dgm:pt modelId="{F5D9403E-F972-6D4A-B8CF-606147478F8A}" type="pres">
      <dgm:prSet presAssocID="{28D73930-D8AC-8F4F-8758-2C13A16FC141}" presName="parentText" presStyleLbl="alignNode1" presStyleIdx="0" presStyleCnt="3">
        <dgm:presLayoutVars>
          <dgm:chMax val="1"/>
          <dgm:bulletEnabled val="1"/>
        </dgm:presLayoutVars>
      </dgm:prSet>
      <dgm:spPr/>
      <dgm:t>
        <a:bodyPr/>
        <a:lstStyle/>
        <a:p>
          <a:endParaRPr lang="en-US"/>
        </a:p>
      </dgm:t>
    </dgm:pt>
    <dgm:pt modelId="{DD254F22-BFA5-E245-89EB-5A03B371FCE2}" type="pres">
      <dgm:prSet presAssocID="{28D73930-D8AC-8F4F-8758-2C13A16FC141}" presName="descendantText" presStyleLbl="alignAcc1" presStyleIdx="0" presStyleCnt="3">
        <dgm:presLayoutVars>
          <dgm:bulletEnabled val="1"/>
        </dgm:presLayoutVars>
      </dgm:prSet>
      <dgm:spPr/>
      <dgm:t>
        <a:bodyPr/>
        <a:lstStyle/>
        <a:p>
          <a:endParaRPr lang="en-US"/>
        </a:p>
      </dgm:t>
    </dgm:pt>
    <dgm:pt modelId="{AE0A1C93-4778-724C-BD80-FD64EAF7E560}" type="pres">
      <dgm:prSet presAssocID="{24C15EF6-2346-5C41-BE7E-1B554B66F3E6}" presName="sp" presStyleCnt="0"/>
      <dgm:spPr/>
    </dgm:pt>
    <dgm:pt modelId="{1985DF62-8D18-9447-A2E8-B1567D5AEF12}" type="pres">
      <dgm:prSet presAssocID="{5141696F-D126-A845-A0F1-BE1766FF1F13}" presName="composite" presStyleCnt="0"/>
      <dgm:spPr/>
    </dgm:pt>
    <dgm:pt modelId="{D87F2AB0-7C93-A64B-B3F8-55F0E2D8B845}" type="pres">
      <dgm:prSet presAssocID="{5141696F-D126-A845-A0F1-BE1766FF1F13}" presName="parentText" presStyleLbl="alignNode1" presStyleIdx="1" presStyleCnt="3">
        <dgm:presLayoutVars>
          <dgm:chMax val="1"/>
          <dgm:bulletEnabled val="1"/>
        </dgm:presLayoutVars>
      </dgm:prSet>
      <dgm:spPr/>
      <dgm:t>
        <a:bodyPr/>
        <a:lstStyle/>
        <a:p>
          <a:endParaRPr lang="en-US"/>
        </a:p>
      </dgm:t>
    </dgm:pt>
    <dgm:pt modelId="{86C3D06F-4E8C-BC43-8353-B2CC0B168879}" type="pres">
      <dgm:prSet presAssocID="{5141696F-D126-A845-A0F1-BE1766FF1F13}" presName="descendantText" presStyleLbl="alignAcc1" presStyleIdx="1" presStyleCnt="3">
        <dgm:presLayoutVars>
          <dgm:bulletEnabled val="1"/>
        </dgm:presLayoutVars>
      </dgm:prSet>
      <dgm:spPr/>
      <dgm:t>
        <a:bodyPr/>
        <a:lstStyle/>
        <a:p>
          <a:endParaRPr lang="en-US"/>
        </a:p>
      </dgm:t>
    </dgm:pt>
    <dgm:pt modelId="{898E403C-546A-9D44-9B5E-F36815C48641}" type="pres">
      <dgm:prSet presAssocID="{88B95585-2AC4-4B4C-BF02-97EBC34B3225}" presName="sp" presStyleCnt="0"/>
      <dgm:spPr/>
    </dgm:pt>
    <dgm:pt modelId="{CB73DA8E-7870-1A4E-BD61-A7ADF2C1AE22}" type="pres">
      <dgm:prSet presAssocID="{B683FD86-63DD-9040-BC28-DE064CDB4E4B}" presName="composite" presStyleCnt="0"/>
      <dgm:spPr/>
    </dgm:pt>
    <dgm:pt modelId="{13DA51AC-A5A7-E144-BD14-7510C05ABDAE}" type="pres">
      <dgm:prSet presAssocID="{B683FD86-63DD-9040-BC28-DE064CDB4E4B}" presName="parentText" presStyleLbl="alignNode1" presStyleIdx="2" presStyleCnt="3">
        <dgm:presLayoutVars>
          <dgm:chMax val="1"/>
          <dgm:bulletEnabled val="1"/>
        </dgm:presLayoutVars>
      </dgm:prSet>
      <dgm:spPr/>
      <dgm:t>
        <a:bodyPr/>
        <a:lstStyle/>
        <a:p>
          <a:endParaRPr lang="en-US"/>
        </a:p>
      </dgm:t>
    </dgm:pt>
    <dgm:pt modelId="{6469E17B-C57E-1642-B5B7-835583B9A24B}" type="pres">
      <dgm:prSet presAssocID="{B683FD86-63DD-9040-BC28-DE064CDB4E4B}" presName="descendantText" presStyleLbl="alignAcc1" presStyleIdx="2" presStyleCnt="3">
        <dgm:presLayoutVars>
          <dgm:bulletEnabled val="1"/>
        </dgm:presLayoutVars>
      </dgm:prSet>
      <dgm:spPr/>
      <dgm:t>
        <a:bodyPr/>
        <a:lstStyle/>
        <a:p>
          <a:endParaRPr lang="en-US"/>
        </a:p>
      </dgm:t>
    </dgm:pt>
  </dgm:ptLst>
  <dgm:cxnLst>
    <dgm:cxn modelId="{0AD1D234-9308-5845-9975-5BEF81E0DE46}" srcId="{28D73930-D8AC-8F4F-8758-2C13A16FC141}" destId="{4F557118-B367-E142-A6F1-1C278BE5C8D7}" srcOrd="1" destOrd="0" parTransId="{F6B90AB9-233B-D548-96D8-F9055783E3BA}" sibTransId="{6936F8C0-48E5-0841-98A3-AE56FCFA74D8}"/>
    <dgm:cxn modelId="{0DF018E4-340B-EC4C-AA39-37F2BEA0155F}" srcId="{28D73930-D8AC-8F4F-8758-2C13A16FC141}" destId="{16280880-7CCB-334C-80B5-AB3F1018E428}" srcOrd="0" destOrd="0" parTransId="{65C129D0-ED45-4D40-BEA1-E7EF5325F360}" sibTransId="{F3E4638E-2196-E14E-A324-A613E9E6710A}"/>
    <dgm:cxn modelId="{3E5098B7-60CD-6247-985D-815697DD7E32}" srcId="{5141696F-D126-A845-A0F1-BE1766FF1F13}" destId="{49E12CF1-3A85-7A42-90BB-C06B48DF5AA1}" srcOrd="1" destOrd="0" parTransId="{62846699-C2F4-4443-8AC9-92330B9B8C60}" sibTransId="{E726FEF1-1F0E-2F47-BEA6-280FF5B5495E}"/>
    <dgm:cxn modelId="{C65FFDAA-F7D9-2D4D-B085-5D7CF39EA289}" srcId="{B683FD86-63DD-9040-BC28-DE064CDB4E4B}" destId="{D596A5FC-15B3-B849-9387-A08FA465BF29}" srcOrd="0" destOrd="0" parTransId="{334DF0DB-9B7B-714C-B262-700F77BAFC10}" sibTransId="{71965792-05E2-3E4D-BD90-7FDCF924C44D}"/>
    <dgm:cxn modelId="{C46E0095-CA99-6A43-BC89-0061115B65B7}" srcId="{10CBA1D9-7A38-FC41-8512-D9C7F665AFDE}" destId="{28D73930-D8AC-8F4F-8758-2C13A16FC141}" srcOrd="0" destOrd="0" parTransId="{95F1887F-5765-7C4E-8A78-E0EAD2C75F5D}" sibTransId="{24C15EF6-2346-5C41-BE7E-1B554B66F3E6}"/>
    <dgm:cxn modelId="{B6D2235F-3AFA-5347-B4F0-858896818472}" srcId="{10CBA1D9-7A38-FC41-8512-D9C7F665AFDE}" destId="{B683FD86-63DD-9040-BC28-DE064CDB4E4B}" srcOrd="2" destOrd="0" parTransId="{EF1F6E25-E785-8F43-9694-5EE0FD7C617F}" sibTransId="{C015D20A-ADA3-6E43-9606-5C62D346676E}"/>
    <dgm:cxn modelId="{1EFA536D-AC9E-9849-BD0D-D77EB0D5AF0F}" type="presOf" srcId="{10CBA1D9-7A38-FC41-8512-D9C7F665AFDE}" destId="{B4B4C180-53C0-5D47-9B43-EBF0434EFC7D}" srcOrd="0" destOrd="0" presId="urn:microsoft.com/office/officeart/2005/8/layout/chevron2"/>
    <dgm:cxn modelId="{4BAF57DD-AA50-3E44-AAA0-2D30A91BFF6B}" type="presOf" srcId="{16280880-7CCB-334C-80B5-AB3F1018E428}" destId="{DD254F22-BFA5-E245-89EB-5A03B371FCE2}" srcOrd="0" destOrd="0" presId="urn:microsoft.com/office/officeart/2005/8/layout/chevron2"/>
    <dgm:cxn modelId="{1B08AA73-BD91-EA42-92B7-C6BDA6BB3A2B}" type="presOf" srcId="{5141696F-D126-A845-A0F1-BE1766FF1F13}" destId="{D87F2AB0-7C93-A64B-B3F8-55F0E2D8B845}" srcOrd="0" destOrd="0" presId="urn:microsoft.com/office/officeart/2005/8/layout/chevron2"/>
    <dgm:cxn modelId="{10F18C1A-3D41-334C-8904-E3BDA0E70929}" type="presOf" srcId="{D6316FCD-0A75-0440-BCCA-B69E6C185A09}" destId="{6469E17B-C57E-1642-B5B7-835583B9A24B}" srcOrd="0" destOrd="1" presId="urn:microsoft.com/office/officeart/2005/8/layout/chevron2"/>
    <dgm:cxn modelId="{22C0D786-E7F6-474A-8642-F39F871D2E8A}" type="presOf" srcId="{28D73930-D8AC-8F4F-8758-2C13A16FC141}" destId="{F5D9403E-F972-6D4A-B8CF-606147478F8A}" srcOrd="0" destOrd="0" presId="urn:microsoft.com/office/officeart/2005/8/layout/chevron2"/>
    <dgm:cxn modelId="{CF18E091-ED98-474C-AEA3-AACCF1AEC4BB}" type="presOf" srcId="{E0D1B26D-BAFA-8F46-9EFA-3B7139BD9255}" destId="{86C3D06F-4E8C-BC43-8353-B2CC0B168879}" srcOrd="0" destOrd="0" presId="urn:microsoft.com/office/officeart/2005/8/layout/chevron2"/>
    <dgm:cxn modelId="{0C782CCF-2448-304C-91D2-8D6E1C44295D}" srcId="{5141696F-D126-A845-A0F1-BE1766FF1F13}" destId="{E0D1B26D-BAFA-8F46-9EFA-3B7139BD9255}" srcOrd="0" destOrd="0" parTransId="{D231A6A3-F1D0-9F4E-B524-25AD733133EB}" sibTransId="{70CC9D05-95A5-CD49-8139-E1DC0B72AE25}"/>
    <dgm:cxn modelId="{155B6655-9204-EB41-A903-7A57E4621D19}" type="presOf" srcId="{D596A5FC-15B3-B849-9387-A08FA465BF29}" destId="{6469E17B-C57E-1642-B5B7-835583B9A24B}" srcOrd="0" destOrd="0" presId="urn:microsoft.com/office/officeart/2005/8/layout/chevron2"/>
    <dgm:cxn modelId="{3160D780-7DE9-7343-BC2C-8458A0B2FE1E}" srcId="{10CBA1D9-7A38-FC41-8512-D9C7F665AFDE}" destId="{5141696F-D126-A845-A0F1-BE1766FF1F13}" srcOrd="1" destOrd="0" parTransId="{7DD2E49F-857C-6C46-9755-513B839221E2}" sibTransId="{88B95585-2AC4-4B4C-BF02-97EBC34B3225}"/>
    <dgm:cxn modelId="{C09D7B74-474D-AD4A-88D8-E183A9170307}" type="presOf" srcId="{49E12CF1-3A85-7A42-90BB-C06B48DF5AA1}" destId="{86C3D06F-4E8C-BC43-8353-B2CC0B168879}" srcOrd="0" destOrd="1" presId="urn:microsoft.com/office/officeart/2005/8/layout/chevron2"/>
    <dgm:cxn modelId="{0291B4B1-812B-2C46-BDF3-F2DC37A01A00}" type="presOf" srcId="{4F557118-B367-E142-A6F1-1C278BE5C8D7}" destId="{DD254F22-BFA5-E245-89EB-5A03B371FCE2}" srcOrd="0" destOrd="1" presId="urn:microsoft.com/office/officeart/2005/8/layout/chevron2"/>
    <dgm:cxn modelId="{7DD629DD-6AED-EF4D-9A49-1185B7E7E925}" srcId="{B683FD86-63DD-9040-BC28-DE064CDB4E4B}" destId="{D6316FCD-0A75-0440-BCCA-B69E6C185A09}" srcOrd="1" destOrd="0" parTransId="{6F18BB09-A9DF-A84E-A025-24694ED1240C}" sibTransId="{C5388A8E-0ED5-4841-9AC4-8A5DAB69FB82}"/>
    <dgm:cxn modelId="{B7C0B036-C053-DE44-AA7A-A0D028D21EEC}" type="presOf" srcId="{B683FD86-63DD-9040-BC28-DE064CDB4E4B}" destId="{13DA51AC-A5A7-E144-BD14-7510C05ABDAE}" srcOrd="0" destOrd="0" presId="urn:microsoft.com/office/officeart/2005/8/layout/chevron2"/>
    <dgm:cxn modelId="{DC2CC40C-275C-064B-9ABD-728104E1E35D}" type="presParOf" srcId="{B4B4C180-53C0-5D47-9B43-EBF0434EFC7D}" destId="{93C9F160-2B69-5644-999E-F320E978D784}" srcOrd="0" destOrd="0" presId="urn:microsoft.com/office/officeart/2005/8/layout/chevron2"/>
    <dgm:cxn modelId="{5DCBBF26-30E8-9340-98D5-B06424F456C0}" type="presParOf" srcId="{93C9F160-2B69-5644-999E-F320E978D784}" destId="{F5D9403E-F972-6D4A-B8CF-606147478F8A}" srcOrd="0" destOrd="0" presId="urn:microsoft.com/office/officeart/2005/8/layout/chevron2"/>
    <dgm:cxn modelId="{FF46330D-B653-C445-AE5E-9400847D23BC}" type="presParOf" srcId="{93C9F160-2B69-5644-999E-F320E978D784}" destId="{DD254F22-BFA5-E245-89EB-5A03B371FCE2}" srcOrd="1" destOrd="0" presId="urn:microsoft.com/office/officeart/2005/8/layout/chevron2"/>
    <dgm:cxn modelId="{0F05ACD6-B400-E74C-9E60-3862CE8451C0}" type="presParOf" srcId="{B4B4C180-53C0-5D47-9B43-EBF0434EFC7D}" destId="{AE0A1C93-4778-724C-BD80-FD64EAF7E560}" srcOrd="1" destOrd="0" presId="urn:microsoft.com/office/officeart/2005/8/layout/chevron2"/>
    <dgm:cxn modelId="{B1CC09E0-2708-AC48-92B2-91190108F8D6}" type="presParOf" srcId="{B4B4C180-53C0-5D47-9B43-EBF0434EFC7D}" destId="{1985DF62-8D18-9447-A2E8-B1567D5AEF12}" srcOrd="2" destOrd="0" presId="urn:microsoft.com/office/officeart/2005/8/layout/chevron2"/>
    <dgm:cxn modelId="{C5A9AEAE-EA08-D444-8D49-8AB3469F44C0}" type="presParOf" srcId="{1985DF62-8D18-9447-A2E8-B1567D5AEF12}" destId="{D87F2AB0-7C93-A64B-B3F8-55F0E2D8B845}" srcOrd="0" destOrd="0" presId="urn:microsoft.com/office/officeart/2005/8/layout/chevron2"/>
    <dgm:cxn modelId="{8CC5A7D4-6522-A547-A771-257076B21AEF}" type="presParOf" srcId="{1985DF62-8D18-9447-A2E8-B1567D5AEF12}" destId="{86C3D06F-4E8C-BC43-8353-B2CC0B168879}" srcOrd="1" destOrd="0" presId="urn:microsoft.com/office/officeart/2005/8/layout/chevron2"/>
    <dgm:cxn modelId="{7AC282CC-81FF-D04D-A401-35FEAB4DF97A}" type="presParOf" srcId="{B4B4C180-53C0-5D47-9B43-EBF0434EFC7D}" destId="{898E403C-546A-9D44-9B5E-F36815C48641}" srcOrd="3" destOrd="0" presId="urn:microsoft.com/office/officeart/2005/8/layout/chevron2"/>
    <dgm:cxn modelId="{3D3FE503-D16A-DC4E-AE2C-CFDDB6D7376B}" type="presParOf" srcId="{B4B4C180-53C0-5D47-9B43-EBF0434EFC7D}" destId="{CB73DA8E-7870-1A4E-BD61-A7ADF2C1AE22}" srcOrd="4" destOrd="0" presId="urn:microsoft.com/office/officeart/2005/8/layout/chevron2"/>
    <dgm:cxn modelId="{7D1E208E-D12C-FB4F-B20E-EE2ACD0CEB38}" type="presParOf" srcId="{CB73DA8E-7870-1A4E-BD61-A7ADF2C1AE22}" destId="{13DA51AC-A5A7-E144-BD14-7510C05ABDAE}" srcOrd="0" destOrd="0" presId="urn:microsoft.com/office/officeart/2005/8/layout/chevron2"/>
    <dgm:cxn modelId="{65B00B1C-655D-D747-BB6C-AAFBC16F0204}" type="presParOf" srcId="{CB73DA8E-7870-1A4E-BD61-A7ADF2C1AE22}" destId="{6469E17B-C57E-1642-B5B7-835583B9A24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AA9A7-C525-8E49-BD65-1D79A2C009DB}">
      <dsp:nvSpPr>
        <dsp:cNvPr id="0" name=""/>
        <dsp:cNvSpPr/>
      </dsp:nvSpPr>
      <dsp:spPr>
        <a:xfrm>
          <a:off x="6612" y="1302307"/>
          <a:ext cx="2855805" cy="2131798"/>
        </a:xfrm>
        <a:prstGeom prst="round2SameRect">
          <a:avLst>
            <a:gd name="adj1" fmla="val 8000"/>
            <a:gd name="adj2" fmla="val 0"/>
          </a:avLst>
        </a:prstGeom>
        <a:blipFill rotWithShape="0">
          <a:blip xmlns:r="http://schemas.openxmlformats.org/officeDocument/2006/relationships" r:embed="rId1"/>
          <a:stretch>
            <a:fillRect/>
          </a:stretch>
        </a:blip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04F333-E5C3-024A-84CE-F17720949720}">
      <dsp:nvSpPr>
        <dsp:cNvPr id="0" name=""/>
        <dsp:cNvSpPr/>
      </dsp:nvSpPr>
      <dsp:spPr>
        <a:xfrm>
          <a:off x="6612" y="3434106"/>
          <a:ext cx="2855805" cy="916673"/>
        </a:xfrm>
        <a:prstGeom prst="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w="6350"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9540" tIns="0" rIns="43180" bIns="0" numCol="1" spcCol="1270" anchor="ctr" anchorCtr="0">
          <a:noAutofit/>
        </a:bodyPr>
        <a:lstStyle/>
        <a:p>
          <a:pPr lvl="0" algn="l" defTabSz="1511300">
            <a:lnSpc>
              <a:spcPct val="90000"/>
            </a:lnSpc>
            <a:spcBef>
              <a:spcPct val="0"/>
            </a:spcBef>
            <a:spcAft>
              <a:spcPct val="35000"/>
            </a:spcAft>
          </a:pPr>
          <a:r>
            <a:rPr lang="en-US" sz="3400" kern="1200" dirty="0" smtClean="0"/>
            <a:t>Monthly Income</a:t>
          </a:r>
          <a:endParaRPr lang="en-US" sz="3400" kern="1200" dirty="0"/>
        </a:p>
      </dsp:txBody>
      <dsp:txXfrm>
        <a:off x="6612" y="3434106"/>
        <a:ext cx="2011130" cy="916673"/>
      </dsp:txXfrm>
    </dsp:sp>
    <dsp:sp modelId="{C2632504-9F2F-F440-926E-5D98AE42EABD}">
      <dsp:nvSpPr>
        <dsp:cNvPr id="0" name=""/>
        <dsp:cNvSpPr/>
      </dsp:nvSpPr>
      <dsp:spPr>
        <a:xfrm>
          <a:off x="2098529" y="3579711"/>
          <a:ext cx="999532" cy="99953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B8795B5-02C3-4D48-802C-4324776AD792}">
      <dsp:nvSpPr>
        <dsp:cNvPr id="0" name=""/>
        <dsp:cNvSpPr/>
      </dsp:nvSpPr>
      <dsp:spPr>
        <a:xfrm>
          <a:off x="3345688" y="1327356"/>
          <a:ext cx="2855805" cy="2131798"/>
        </a:xfrm>
        <a:prstGeom prst="round2SameRect">
          <a:avLst>
            <a:gd name="adj1" fmla="val 8000"/>
            <a:gd name="adj2" fmla="val 0"/>
          </a:avLst>
        </a:prstGeom>
        <a:blipFill rotWithShape="0">
          <a:blip xmlns:r="http://schemas.openxmlformats.org/officeDocument/2006/relationships" r:embed="rId3"/>
          <a:stretch>
            <a:fillRect/>
          </a:stretch>
        </a:blip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82CAC4-BF6A-8644-86DC-9FE8E5DB3A60}">
      <dsp:nvSpPr>
        <dsp:cNvPr id="0" name=""/>
        <dsp:cNvSpPr/>
      </dsp:nvSpPr>
      <dsp:spPr>
        <a:xfrm>
          <a:off x="3345688" y="3434106"/>
          <a:ext cx="2855805" cy="916673"/>
        </a:xfrm>
        <a:prstGeom prst="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w="6350"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9540" tIns="0" rIns="43180" bIns="0" numCol="1" spcCol="1270" anchor="ctr" anchorCtr="0">
          <a:noAutofit/>
        </a:bodyPr>
        <a:lstStyle/>
        <a:p>
          <a:pPr lvl="0" algn="l" defTabSz="1511300">
            <a:lnSpc>
              <a:spcPct val="90000"/>
            </a:lnSpc>
            <a:spcBef>
              <a:spcPct val="0"/>
            </a:spcBef>
            <a:spcAft>
              <a:spcPct val="35000"/>
            </a:spcAft>
          </a:pPr>
          <a:r>
            <a:rPr lang="en-US" sz="3400" kern="1200" dirty="0" smtClean="0"/>
            <a:t>Overtime</a:t>
          </a:r>
          <a:endParaRPr lang="en-US" sz="3400" kern="1200" dirty="0"/>
        </a:p>
      </dsp:txBody>
      <dsp:txXfrm>
        <a:off x="3345688" y="3434106"/>
        <a:ext cx="2011130" cy="916673"/>
      </dsp:txXfrm>
    </dsp:sp>
    <dsp:sp modelId="{8F72F615-68FD-DD4D-9571-BE144CFE361E}">
      <dsp:nvSpPr>
        <dsp:cNvPr id="0" name=""/>
        <dsp:cNvSpPr/>
      </dsp:nvSpPr>
      <dsp:spPr>
        <a:xfrm>
          <a:off x="5437605" y="3579711"/>
          <a:ext cx="999532" cy="99953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F1923E9-F843-B94E-994F-0242CEADA605}">
      <dsp:nvSpPr>
        <dsp:cNvPr id="0" name=""/>
        <dsp:cNvSpPr/>
      </dsp:nvSpPr>
      <dsp:spPr>
        <a:xfrm>
          <a:off x="6684765" y="1302307"/>
          <a:ext cx="2855805" cy="2131798"/>
        </a:xfrm>
        <a:prstGeom prst="round2SameRect">
          <a:avLst>
            <a:gd name="adj1" fmla="val 8000"/>
            <a:gd name="adj2" fmla="val 0"/>
          </a:avLst>
        </a:prstGeom>
        <a:blipFill rotWithShape="0">
          <a:blip xmlns:r="http://schemas.openxmlformats.org/officeDocument/2006/relationships" r:embed="rId5"/>
          <a:stretch>
            <a:fillRect/>
          </a:stretch>
        </a:blip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4760E8-F430-BD46-882C-71E958327FA8}">
      <dsp:nvSpPr>
        <dsp:cNvPr id="0" name=""/>
        <dsp:cNvSpPr/>
      </dsp:nvSpPr>
      <dsp:spPr>
        <a:xfrm>
          <a:off x="6684765" y="3434106"/>
          <a:ext cx="2855805" cy="916673"/>
        </a:xfrm>
        <a:prstGeom prst="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w="6350"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9540" tIns="0" rIns="43180" bIns="0" numCol="1" spcCol="1270" anchor="ctr" anchorCtr="0">
          <a:noAutofit/>
        </a:bodyPr>
        <a:lstStyle/>
        <a:p>
          <a:pPr lvl="0" algn="l" defTabSz="1511300">
            <a:lnSpc>
              <a:spcPct val="90000"/>
            </a:lnSpc>
            <a:spcBef>
              <a:spcPct val="0"/>
            </a:spcBef>
            <a:spcAft>
              <a:spcPct val="35000"/>
            </a:spcAft>
          </a:pPr>
          <a:r>
            <a:rPr lang="en-US" sz="3400" kern="1200" dirty="0" smtClean="0"/>
            <a:t>Age</a:t>
          </a:r>
          <a:endParaRPr lang="en-US" sz="3400" kern="1200" dirty="0"/>
        </a:p>
      </dsp:txBody>
      <dsp:txXfrm>
        <a:off x="6684765" y="3434106"/>
        <a:ext cx="2011130" cy="916673"/>
      </dsp:txXfrm>
    </dsp:sp>
    <dsp:sp modelId="{D522A2CF-411E-AA4B-A796-DA28D9F0C8AA}">
      <dsp:nvSpPr>
        <dsp:cNvPr id="0" name=""/>
        <dsp:cNvSpPr/>
      </dsp:nvSpPr>
      <dsp:spPr>
        <a:xfrm>
          <a:off x="8776682" y="3579711"/>
          <a:ext cx="999532" cy="999532"/>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A8470-9BDD-3A4E-B999-16F351F63155}">
      <dsp:nvSpPr>
        <dsp:cNvPr id="0" name=""/>
        <dsp:cNvSpPr/>
      </dsp:nvSpPr>
      <dsp:spPr>
        <a:xfrm>
          <a:off x="2809" y="181647"/>
          <a:ext cx="2739628" cy="1095851"/>
        </a:xfrm>
        <a:prstGeom prst="rect">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Random Forest	</a:t>
          </a:r>
        </a:p>
      </dsp:txBody>
      <dsp:txXfrm>
        <a:off x="2809" y="181647"/>
        <a:ext cx="2739628" cy="1095851"/>
      </dsp:txXfrm>
    </dsp:sp>
    <dsp:sp modelId="{95E97BBB-39DB-F948-9A6A-E6153C931FDC}">
      <dsp:nvSpPr>
        <dsp:cNvPr id="0" name=""/>
        <dsp:cNvSpPr/>
      </dsp:nvSpPr>
      <dsp:spPr>
        <a:xfrm>
          <a:off x="2809" y="1277498"/>
          <a:ext cx="2739628" cy="327490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Builds multiple decision trees and merges</a:t>
          </a:r>
        </a:p>
        <a:p>
          <a:pPr marL="228600" lvl="1" indent="-228600" algn="l" defTabSz="889000">
            <a:lnSpc>
              <a:spcPct val="90000"/>
            </a:lnSpc>
            <a:spcBef>
              <a:spcPct val="0"/>
            </a:spcBef>
            <a:spcAft>
              <a:spcPct val="15000"/>
            </a:spcAft>
            <a:buChar char="•"/>
          </a:pPr>
          <a:r>
            <a:rPr lang="en-US" sz="2000" kern="1200" dirty="0"/>
            <a:t>Used OOB obs. for model validation</a:t>
          </a:r>
        </a:p>
        <a:p>
          <a:pPr marL="228600" lvl="1" indent="-228600" algn="l" defTabSz="889000">
            <a:lnSpc>
              <a:spcPct val="90000"/>
            </a:lnSpc>
            <a:spcBef>
              <a:spcPct val="0"/>
            </a:spcBef>
            <a:spcAft>
              <a:spcPct val="15000"/>
            </a:spcAft>
            <a:buChar char="•"/>
          </a:pPr>
          <a:r>
            <a:rPr lang="en-US" sz="2000" kern="1200" dirty="0"/>
            <a:t>Low chances of overfitting as large no. of Obs. in dataset</a:t>
          </a:r>
        </a:p>
        <a:p>
          <a:pPr marL="228600" lvl="1" indent="-228600" algn="l" defTabSz="889000">
            <a:lnSpc>
              <a:spcPct val="90000"/>
            </a:lnSpc>
            <a:spcBef>
              <a:spcPct val="0"/>
            </a:spcBef>
            <a:spcAft>
              <a:spcPct val="15000"/>
            </a:spcAft>
            <a:buChar char="•"/>
          </a:pPr>
          <a:r>
            <a:rPr lang="en-US" sz="2000" kern="1200" dirty="0"/>
            <a:t>Non-parametric method</a:t>
          </a:r>
        </a:p>
      </dsp:txBody>
      <dsp:txXfrm>
        <a:off x="2809" y="1277498"/>
        <a:ext cx="2739628" cy="3274900"/>
      </dsp:txXfrm>
    </dsp:sp>
    <dsp:sp modelId="{31851D73-C087-5343-84B8-ECCE2334C413}">
      <dsp:nvSpPr>
        <dsp:cNvPr id="0" name=""/>
        <dsp:cNvSpPr/>
      </dsp:nvSpPr>
      <dsp:spPr>
        <a:xfrm>
          <a:off x="3125985" y="181647"/>
          <a:ext cx="2739628" cy="1095851"/>
        </a:xfrm>
        <a:prstGeom prst="rect">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Conditional Random Forest</a:t>
          </a:r>
        </a:p>
      </dsp:txBody>
      <dsp:txXfrm>
        <a:off x="3125985" y="181647"/>
        <a:ext cx="2739628" cy="1095851"/>
      </dsp:txXfrm>
    </dsp:sp>
    <dsp:sp modelId="{15233F53-8A07-A84D-BE49-4BD6914BA910}">
      <dsp:nvSpPr>
        <dsp:cNvPr id="0" name=""/>
        <dsp:cNvSpPr/>
      </dsp:nvSpPr>
      <dsp:spPr>
        <a:xfrm>
          <a:off x="3125985" y="1277498"/>
          <a:ext cx="2739628" cy="327490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Variant of RF by putting various weight on leaf nodes</a:t>
          </a:r>
        </a:p>
        <a:p>
          <a:pPr marL="228600" lvl="1" indent="-228600" algn="l" defTabSz="889000">
            <a:lnSpc>
              <a:spcPct val="90000"/>
            </a:lnSpc>
            <a:spcBef>
              <a:spcPct val="0"/>
            </a:spcBef>
            <a:spcAft>
              <a:spcPct val="15000"/>
            </a:spcAft>
            <a:buChar char="•"/>
          </a:pPr>
          <a:r>
            <a:rPr lang="en-US" sz="2000" kern="1200" dirty="0"/>
            <a:t>Produces more unbiased trees</a:t>
          </a:r>
        </a:p>
        <a:p>
          <a:pPr marL="228600" lvl="1" indent="-228600" algn="l" defTabSz="889000">
            <a:lnSpc>
              <a:spcPct val="90000"/>
            </a:lnSpc>
            <a:spcBef>
              <a:spcPct val="0"/>
            </a:spcBef>
            <a:spcAft>
              <a:spcPct val="15000"/>
            </a:spcAft>
            <a:buChar char="•"/>
          </a:pPr>
          <a:r>
            <a:rPr lang="en-US" sz="2000" kern="1200" dirty="0"/>
            <a:t>Huge computational resources needed</a:t>
          </a:r>
        </a:p>
        <a:p>
          <a:pPr marL="228600" lvl="1" indent="-228600" algn="l" defTabSz="889000">
            <a:lnSpc>
              <a:spcPct val="90000"/>
            </a:lnSpc>
            <a:spcBef>
              <a:spcPct val="0"/>
            </a:spcBef>
            <a:spcAft>
              <a:spcPct val="15000"/>
            </a:spcAft>
            <a:buChar char="•"/>
          </a:pPr>
          <a:r>
            <a:rPr lang="en-US" sz="2000" kern="1200" dirty="0"/>
            <a:t>Non-parametric method</a:t>
          </a:r>
        </a:p>
      </dsp:txBody>
      <dsp:txXfrm>
        <a:off x="3125985" y="1277498"/>
        <a:ext cx="2739628" cy="3274900"/>
      </dsp:txXfrm>
    </dsp:sp>
    <dsp:sp modelId="{EF26F77A-F904-2947-883E-234221E2C661}">
      <dsp:nvSpPr>
        <dsp:cNvPr id="0" name=""/>
        <dsp:cNvSpPr/>
      </dsp:nvSpPr>
      <dsp:spPr>
        <a:xfrm>
          <a:off x="6249162" y="181647"/>
          <a:ext cx="2739628" cy="1095851"/>
        </a:xfrm>
        <a:prstGeom prst="rect">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Logistics Regression</a:t>
          </a:r>
        </a:p>
      </dsp:txBody>
      <dsp:txXfrm>
        <a:off x="6249162" y="181647"/>
        <a:ext cx="2739628" cy="1095851"/>
      </dsp:txXfrm>
    </dsp:sp>
    <dsp:sp modelId="{B92C7699-2069-DB45-9D94-BB727C6A8B42}">
      <dsp:nvSpPr>
        <dsp:cNvPr id="0" name=""/>
        <dsp:cNvSpPr/>
      </dsp:nvSpPr>
      <dsp:spPr>
        <a:xfrm>
          <a:off x="6249162" y="1277498"/>
          <a:ext cx="2739628" cy="327490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Estimates the parameters with binary dependent variable</a:t>
          </a:r>
        </a:p>
        <a:p>
          <a:pPr marL="228600" lvl="1" indent="-228600" algn="l" defTabSz="889000">
            <a:lnSpc>
              <a:spcPct val="90000"/>
            </a:lnSpc>
            <a:spcBef>
              <a:spcPct val="0"/>
            </a:spcBef>
            <a:spcAft>
              <a:spcPct val="15000"/>
            </a:spcAft>
            <a:buChar char="•"/>
          </a:pPr>
          <a:r>
            <a:rPr lang="en-US" sz="2000" kern="1200" dirty="0"/>
            <a:t>Cannot model complexity with ease</a:t>
          </a:r>
        </a:p>
        <a:p>
          <a:pPr marL="228600" lvl="1" indent="-228600" algn="l" defTabSz="889000">
            <a:lnSpc>
              <a:spcPct val="90000"/>
            </a:lnSpc>
            <a:spcBef>
              <a:spcPct val="0"/>
            </a:spcBef>
            <a:spcAft>
              <a:spcPct val="15000"/>
            </a:spcAft>
            <a:buChar char="•"/>
          </a:pPr>
          <a:r>
            <a:rPr lang="en-US" sz="2000" kern="1200" dirty="0"/>
            <a:t>A parametric method hence inference depends upon fulfilment of model assumptions. </a:t>
          </a:r>
        </a:p>
      </dsp:txBody>
      <dsp:txXfrm>
        <a:off x="6249162" y="1277498"/>
        <a:ext cx="2739628" cy="3274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9403E-F972-6D4A-B8CF-606147478F8A}">
      <dsp:nvSpPr>
        <dsp:cNvPr id="0" name=""/>
        <dsp:cNvSpPr/>
      </dsp:nvSpPr>
      <dsp:spPr>
        <a:xfrm rot="5400000">
          <a:off x="-246747" y="249129"/>
          <a:ext cx="1644982" cy="1151487"/>
        </a:xfrm>
        <a:prstGeom prst="chevron">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Compensation</a:t>
          </a:r>
          <a:endParaRPr lang="en-US" sz="1500" kern="1200" dirty="0"/>
        </a:p>
      </dsp:txBody>
      <dsp:txXfrm rot="-5400000">
        <a:off x="1" y="578126"/>
        <a:ext cx="1151487" cy="493495"/>
      </dsp:txXfrm>
    </dsp:sp>
    <dsp:sp modelId="{DD254F22-BFA5-E245-89EB-5A03B371FCE2}">
      <dsp:nvSpPr>
        <dsp:cNvPr id="0" name=""/>
        <dsp:cNvSpPr/>
      </dsp:nvSpPr>
      <dsp:spPr>
        <a:xfrm rot="5400000">
          <a:off x="4105124" y="-2951254"/>
          <a:ext cx="1069238" cy="6976512"/>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Consider adding other incentives to provide employee more stability</a:t>
          </a:r>
          <a:endParaRPr lang="en-US" sz="2200" kern="1200" dirty="0"/>
        </a:p>
        <a:p>
          <a:pPr marL="228600" lvl="1" indent="-228600" algn="l" defTabSz="977900">
            <a:lnSpc>
              <a:spcPct val="90000"/>
            </a:lnSpc>
            <a:spcBef>
              <a:spcPct val="0"/>
            </a:spcBef>
            <a:spcAft>
              <a:spcPct val="15000"/>
            </a:spcAft>
            <a:buChar char="•"/>
          </a:pPr>
          <a:r>
            <a:rPr lang="en-US" sz="2200" kern="1200" dirty="0" smtClean="0"/>
            <a:t>Emphasis on employee appreciation and value</a:t>
          </a:r>
          <a:endParaRPr lang="en-US" sz="2200" kern="1200" dirty="0"/>
        </a:p>
      </dsp:txBody>
      <dsp:txXfrm rot="-5400000">
        <a:off x="1151487" y="54579"/>
        <a:ext cx="6924316" cy="964846"/>
      </dsp:txXfrm>
    </dsp:sp>
    <dsp:sp modelId="{D87F2AB0-7C93-A64B-B3F8-55F0E2D8B845}">
      <dsp:nvSpPr>
        <dsp:cNvPr id="0" name=""/>
        <dsp:cNvSpPr/>
      </dsp:nvSpPr>
      <dsp:spPr>
        <a:xfrm rot="5400000">
          <a:off x="-246747" y="1700556"/>
          <a:ext cx="1644982" cy="1151487"/>
        </a:xfrm>
        <a:prstGeom prst="chevron">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Reduce Overtime</a:t>
          </a:r>
          <a:endParaRPr lang="en-US" sz="1500" kern="1200" dirty="0"/>
        </a:p>
      </dsp:txBody>
      <dsp:txXfrm rot="-5400000">
        <a:off x="1" y="2029553"/>
        <a:ext cx="1151487" cy="493495"/>
      </dsp:txXfrm>
    </dsp:sp>
    <dsp:sp modelId="{86C3D06F-4E8C-BC43-8353-B2CC0B168879}">
      <dsp:nvSpPr>
        <dsp:cNvPr id="0" name=""/>
        <dsp:cNvSpPr/>
      </dsp:nvSpPr>
      <dsp:spPr>
        <a:xfrm rot="5400000">
          <a:off x="4105124" y="-1499827"/>
          <a:ext cx="1069238" cy="6976512"/>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Re-evaluate standard working hours</a:t>
          </a:r>
          <a:endParaRPr lang="en-US" sz="2200" kern="1200" dirty="0"/>
        </a:p>
        <a:p>
          <a:pPr marL="228600" lvl="1" indent="-228600" algn="l" defTabSz="977900">
            <a:lnSpc>
              <a:spcPct val="90000"/>
            </a:lnSpc>
            <a:spcBef>
              <a:spcPct val="0"/>
            </a:spcBef>
            <a:spcAft>
              <a:spcPct val="15000"/>
            </a:spcAft>
            <a:buChar char="•"/>
          </a:pPr>
          <a:r>
            <a:rPr lang="en-US" sz="2200" kern="1200" dirty="0" smtClean="0"/>
            <a:t>Possibly allow employees to set own hours</a:t>
          </a:r>
          <a:endParaRPr lang="en-US" sz="2200" kern="1200" dirty="0"/>
        </a:p>
      </dsp:txBody>
      <dsp:txXfrm rot="-5400000">
        <a:off x="1151487" y="1506006"/>
        <a:ext cx="6924316" cy="964846"/>
      </dsp:txXfrm>
    </dsp:sp>
    <dsp:sp modelId="{13DA51AC-A5A7-E144-BD14-7510C05ABDAE}">
      <dsp:nvSpPr>
        <dsp:cNvPr id="0" name=""/>
        <dsp:cNvSpPr/>
      </dsp:nvSpPr>
      <dsp:spPr>
        <a:xfrm rot="5400000">
          <a:off x="-246747" y="3151983"/>
          <a:ext cx="1644982" cy="1151487"/>
        </a:xfrm>
        <a:prstGeom prst="chevron">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w="6350"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Age</a:t>
          </a:r>
          <a:endParaRPr lang="en-US" sz="1500" kern="1200" dirty="0"/>
        </a:p>
      </dsp:txBody>
      <dsp:txXfrm rot="-5400000">
        <a:off x="1" y="3480980"/>
        <a:ext cx="1151487" cy="493495"/>
      </dsp:txXfrm>
    </dsp:sp>
    <dsp:sp modelId="{6469E17B-C57E-1642-B5B7-835583B9A24B}">
      <dsp:nvSpPr>
        <dsp:cNvPr id="0" name=""/>
        <dsp:cNvSpPr/>
      </dsp:nvSpPr>
      <dsp:spPr>
        <a:xfrm rot="5400000">
          <a:off x="4105124" y="-48400"/>
          <a:ext cx="1069238" cy="6976512"/>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Review internal practices for younger employees</a:t>
          </a:r>
          <a:endParaRPr lang="en-US" sz="2200" kern="1200" dirty="0"/>
        </a:p>
        <a:p>
          <a:pPr marL="228600" lvl="1" indent="-228600" algn="l" defTabSz="977900">
            <a:lnSpc>
              <a:spcPct val="90000"/>
            </a:lnSpc>
            <a:spcBef>
              <a:spcPct val="0"/>
            </a:spcBef>
            <a:spcAft>
              <a:spcPct val="15000"/>
            </a:spcAft>
            <a:buChar char="•"/>
          </a:pPr>
          <a:r>
            <a:rPr lang="en-US" sz="2200" kern="1200" dirty="0" smtClean="0"/>
            <a:t>Initiate programs to keep them engaged and feel valued</a:t>
          </a:r>
          <a:endParaRPr lang="en-US" sz="2200" kern="1200" dirty="0"/>
        </a:p>
      </dsp:txBody>
      <dsp:txXfrm rot="-5400000">
        <a:off x="1151487" y="2957433"/>
        <a:ext cx="6924316" cy="964846"/>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F82E0-DA90-F642-BDF9-D28F7CF5A168}" type="datetimeFigureOut">
              <a:rPr lang="en-US" smtClean="0"/>
              <a:t>8/7/18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16561-AC33-FC42-B75E-5012E07A36FC}" type="slidenum">
              <a:rPr lang="en-US" smtClean="0"/>
              <a:t>‹#›</a:t>
            </a:fld>
            <a:endParaRPr lang="en-US"/>
          </a:p>
        </p:txBody>
      </p:sp>
    </p:spTree>
    <p:extLst>
      <p:ext uri="{BB962C8B-B14F-4D97-AF65-F5344CB8AC3E}">
        <p14:creationId xmlns:p14="http://schemas.microsoft.com/office/powerpoint/2010/main" val="9405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116561-AC33-FC42-B75E-5012E07A36FC}" type="slidenum">
              <a:rPr lang="en-US" smtClean="0"/>
              <a:t>6</a:t>
            </a:fld>
            <a:endParaRPr lang="en-US"/>
          </a:p>
        </p:txBody>
      </p:sp>
    </p:spTree>
    <p:extLst>
      <p:ext uri="{BB962C8B-B14F-4D97-AF65-F5344CB8AC3E}">
        <p14:creationId xmlns:p14="http://schemas.microsoft.com/office/powerpoint/2010/main" val="181054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116561-AC33-FC42-B75E-5012E07A36FC}" type="slidenum">
              <a:rPr lang="en-US" smtClean="0"/>
              <a:t>8</a:t>
            </a:fld>
            <a:endParaRPr lang="en-US"/>
          </a:p>
        </p:txBody>
      </p:sp>
    </p:spTree>
    <p:extLst>
      <p:ext uri="{BB962C8B-B14F-4D97-AF65-F5344CB8AC3E}">
        <p14:creationId xmlns:p14="http://schemas.microsoft.com/office/powerpoint/2010/main" val="139852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116561-AC33-FC42-B75E-5012E07A36FC}" type="slidenum">
              <a:rPr lang="en-US" smtClean="0"/>
              <a:t>15</a:t>
            </a:fld>
            <a:endParaRPr lang="en-US"/>
          </a:p>
        </p:txBody>
      </p:sp>
    </p:spTree>
    <p:extLst>
      <p:ext uri="{BB962C8B-B14F-4D97-AF65-F5344CB8AC3E}">
        <p14:creationId xmlns:p14="http://schemas.microsoft.com/office/powerpoint/2010/main" val="15056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8/7/18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8/7/18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8/7/18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25023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benefitnews.com/news/avoidable-turnover-costing-employers-big?brief=00000152-14a7-d1cc-a5fa-7cffccf00000&amp;utm_content=socialflow&amp;utm_campaign=ebnmagazine&amp;utm_source=twitter&amp;utm_medium=social" TargetMode="External"/><Relationship Id="rId3" Type="http://schemas.openxmlformats.org/officeDocument/2006/relationships/hyperlink" Target="http://info.workinstitute.com/retentionrepo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581154"/>
            <a:ext cx="8991600" cy="1551007"/>
          </a:xfrm>
        </p:spPr>
        <p:txBody>
          <a:bodyPr anchor="b">
            <a:normAutofit fontScale="90000"/>
          </a:bodyPr>
          <a:lstStyle/>
          <a:p>
            <a:r>
              <a:rPr lang="en-US" dirty="0"/>
              <a:t/>
            </a:r>
            <a:br>
              <a:rPr lang="en-US" dirty="0"/>
            </a:br>
            <a:r>
              <a:rPr lang="en-US" dirty="0"/>
              <a:t>Reduce </a:t>
            </a:r>
            <a:r>
              <a:rPr lang="en-US" dirty="0" smtClean="0"/>
              <a:t>Attrition strategy</a:t>
            </a:r>
            <a:br>
              <a:rPr lang="en-US" dirty="0" smtClean="0"/>
            </a:br>
            <a:r>
              <a:rPr lang="en-US" dirty="0" smtClean="0"/>
              <a:t>for </a:t>
            </a:r>
            <a:r>
              <a:rPr lang="en-US" dirty="0" err="1" smtClean="0"/>
              <a:t>DDSAnalytics</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TAJAR </a:t>
            </a:r>
            <a:r>
              <a:rPr lang="en-US" dirty="0"/>
              <a:t>: </a:t>
            </a:r>
            <a:r>
              <a:rPr lang="en-US" dirty="0" smtClean="0"/>
              <a:t>Tori </a:t>
            </a:r>
            <a:r>
              <a:rPr lang="en-US" dirty="0" err="1" smtClean="0"/>
              <a:t>Wheelis</a:t>
            </a:r>
            <a:r>
              <a:rPr lang="en-US" dirty="0" smtClean="0"/>
              <a:t>,  Andy Ho, </a:t>
            </a:r>
          </a:p>
          <a:p>
            <a:r>
              <a:rPr lang="en-US" dirty="0" smtClean="0"/>
              <a:t>Jodi </a:t>
            </a:r>
            <a:r>
              <a:rPr lang="en-US" dirty="0" err="1" smtClean="0"/>
              <a:t>Pafford</a:t>
            </a:r>
            <a:r>
              <a:rPr lang="en-US" dirty="0" smtClean="0"/>
              <a:t>,  An Nguyen, </a:t>
            </a:r>
            <a:r>
              <a:rPr lang="en-US" dirty="0" err="1" smtClean="0"/>
              <a:t>Rajat</a:t>
            </a:r>
            <a:r>
              <a:rPr lang="en-US" dirty="0" smtClean="0"/>
              <a:t> </a:t>
            </a:r>
            <a:r>
              <a:rPr lang="en-US" dirty="0" err="1" smtClean="0"/>
              <a:t>Chandna</a:t>
            </a:r>
            <a:endParaRPr lang="en-US" dirty="0"/>
          </a:p>
          <a:p>
            <a:r>
              <a:rPr lang="en-US" dirty="0"/>
              <a:t>August 7, 2018</a:t>
            </a:r>
          </a:p>
        </p:txBody>
      </p:sp>
    </p:spTree>
    <p:extLst>
      <p:ext uri="{BB962C8B-B14F-4D97-AF65-F5344CB8AC3E}">
        <p14:creationId xmlns:p14="http://schemas.microsoft.com/office/powerpoint/2010/main" val="1559363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501" y="229226"/>
            <a:ext cx="8534401" cy="937260"/>
          </a:xfrm>
        </p:spPr>
        <p:txBody>
          <a:bodyPr>
            <a:normAutofit fontScale="90000"/>
          </a:bodyPr>
          <a:lstStyle/>
          <a:p>
            <a:r>
              <a:rPr lang="en-US" dirty="0"/>
              <a:t>Examples Factors provided by Employees </a:t>
            </a:r>
          </a:p>
        </p:txBody>
      </p:sp>
      <p:graphicFrame>
        <p:nvGraphicFramePr>
          <p:cNvPr id="5" name="Table 4">
            <a:extLst>
              <a:ext uri="{FF2B5EF4-FFF2-40B4-BE49-F238E27FC236}">
                <a16:creationId xmlns:a16="http://schemas.microsoft.com/office/drawing/2014/main" xmlns="" id="{B703D80E-7F52-4EC4-8019-B211F825CC91}"/>
              </a:ext>
            </a:extLst>
          </p:cNvPr>
          <p:cNvGraphicFramePr>
            <a:graphicFrameLocks noGrp="1"/>
          </p:cNvGraphicFramePr>
          <p:nvPr>
            <p:extLst>
              <p:ext uri="{D42A27DB-BD31-4B8C-83A1-F6EECF244321}">
                <p14:modId xmlns:p14="http://schemas.microsoft.com/office/powerpoint/2010/main" val="883170775"/>
              </p:ext>
            </p:extLst>
          </p:nvPr>
        </p:nvGraphicFramePr>
        <p:xfrm>
          <a:off x="1468502" y="1464919"/>
          <a:ext cx="8534401" cy="3474720"/>
        </p:xfrm>
        <a:graphic>
          <a:graphicData uri="http://schemas.openxmlformats.org/drawingml/2006/table">
            <a:tbl>
              <a:tblPr firstRow="1" bandRow="1">
                <a:tableStyleId>{21E4AEA4-8DFA-4A89-87EB-49C32662AFE0}</a:tableStyleId>
              </a:tblPr>
              <a:tblGrid>
                <a:gridCol w="2408796">
                  <a:extLst>
                    <a:ext uri="{9D8B030D-6E8A-4147-A177-3AD203B41FA5}">
                      <a16:colId xmlns:a16="http://schemas.microsoft.com/office/drawing/2014/main" xmlns="" val="2088784793"/>
                    </a:ext>
                  </a:extLst>
                </a:gridCol>
                <a:gridCol w="1274453">
                  <a:extLst>
                    <a:ext uri="{9D8B030D-6E8A-4147-A177-3AD203B41FA5}">
                      <a16:colId xmlns:a16="http://schemas.microsoft.com/office/drawing/2014/main" xmlns="" val="44769478"/>
                    </a:ext>
                  </a:extLst>
                </a:gridCol>
                <a:gridCol w="978287">
                  <a:extLst>
                    <a:ext uri="{9D8B030D-6E8A-4147-A177-3AD203B41FA5}">
                      <a16:colId xmlns:a16="http://schemas.microsoft.com/office/drawing/2014/main" xmlns="" val="2042025665"/>
                    </a:ext>
                  </a:extLst>
                </a:gridCol>
                <a:gridCol w="972288">
                  <a:extLst>
                    <a:ext uri="{9D8B030D-6E8A-4147-A177-3AD203B41FA5}">
                      <a16:colId xmlns:a16="http://schemas.microsoft.com/office/drawing/2014/main" xmlns="" val="3310055283"/>
                    </a:ext>
                  </a:extLst>
                </a:gridCol>
                <a:gridCol w="948899">
                  <a:extLst>
                    <a:ext uri="{9D8B030D-6E8A-4147-A177-3AD203B41FA5}">
                      <a16:colId xmlns:a16="http://schemas.microsoft.com/office/drawing/2014/main" xmlns="" val="3606606852"/>
                    </a:ext>
                  </a:extLst>
                </a:gridCol>
                <a:gridCol w="925509">
                  <a:extLst>
                    <a:ext uri="{9D8B030D-6E8A-4147-A177-3AD203B41FA5}">
                      <a16:colId xmlns:a16="http://schemas.microsoft.com/office/drawing/2014/main" xmlns="" val="801426414"/>
                    </a:ext>
                  </a:extLst>
                </a:gridCol>
                <a:gridCol w="1026169">
                  <a:extLst>
                    <a:ext uri="{9D8B030D-6E8A-4147-A177-3AD203B41FA5}">
                      <a16:colId xmlns:a16="http://schemas.microsoft.com/office/drawing/2014/main" xmlns="" val="2064332225"/>
                    </a:ext>
                  </a:extLst>
                </a:gridCol>
              </a:tblGrid>
              <a:tr h="0">
                <a:tc>
                  <a:txBody>
                    <a:bodyPr/>
                    <a:lstStyle/>
                    <a:p>
                      <a:endParaRPr lang="en-US" dirty="0"/>
                    </a:p>
                  </a:txBody>
                  <a:tcPr/>
                </a:tc>
                <a:tc>
                  <a:txBody>
                    <a:bodyPr/>
                    <a:lstStyle/>
                    <a:p>
                      <a:pPr algn="ctr"/>
                      <a:r>
                        <a:rPr lang="en-US" dirty="0"/>
                        <a:t>Min.</a:t>
                      </a:r>
                    </a:p>
                  </a:txBody>
                  <a:tcPr/>
                </a:tc>
                <a:tc>
                  <a:txBody>
                    <a:bodyPr/>
                    <a:lstStyle/>
                    <a:p>
                      <a:pPr algn="ctr"/>
                      <a:r>
                        <a:rPr lang="en-US" dirty="0"/>
                        <a:t>1</a:t>
                      </a:r>
                      <a:r>
                        <a:rPr lang="en-US" baseline="30000" dirty="0"/>
                        <a:t>st</a:t>
                      </a:r>
                      <a:r>
                        <a:rPr lang="en-US" dirty="0"/>
                        <a:t> Qu.</a:t>
                      </a:r>
                    </a:p>
                  </a:txBody>
                  <a:tcPr/>
                </a:tc>
                <a:tc>
                  <a:txBody>
                    <a:bodyPr/>
                    <a:lstStyle/>
                    <a:p>
                      <a:pPr algn="ctr"/>
                      <a:r>
                        <a:rPr lang="en-US" dirty="0"/>
                        <a:t>Median</a:t>
                      </a:r>
                    </a:p>
                  </a:txBody>
                  <a:tcPr/>
                </a:tc>
                <a:tc>
                  <a:txBody>
                    <a:bodyPr/>
                    <a:lstStyle/>
                    <a:p>
                      <a:pPr algn="ctr"/>
                      <a:r>
                        <a:rPr lang="en-US" dirty="0"/>
                        <a:t>Mean</a:t>
                      </a:r>
                    </a:p>
                  </a:txBody>
                  <a:tcPr/>
                </a:tc>
                <a:tc>
                  <a:txBody>
                    <a:bodyPr/>
                    <a:lstStyle/>
                    <a:p>
                      <a:pPr algn="ctr"/>
                      <a:r>
                        <a:rPr lang="en-US" dirty="0"/>
                        <a:t>3</a:t>
                      </a:r>
                      <a:r>
                        <a:rPr lang="en-US" baseline="30000" dirty="0"/>
                        <a:t>rd</a:t>
                      </a:r>
                      <a:r>
                        <a:rPr lang="en-US" dirty="0"/>
                        <a:t> Qu.</a:t>
                      </a:r>
                    </a:p>
                  </a:txBody>
                  <a:tcPr/>
                </a:tc>
                <a:tc>
                  <a:txBody>
                    <a:bodyPr/>
                    <a:lstStyle/>
                    <a:p>
                      <a:pPr algn="ctr"/>
                      <a:r>
                        <a:rPr lang="en-US" dirty="0"/>
                        <a:t>Max.</a:t>
                      </a:r>
                    </a:p>
                  </a:txBody>
                  <a:tcPr/>
                </a:tc>
                <a:extLst>
                  <a:ext uri="{0D108BD9-81ED-4DB2-BD59-A6C34878D82A}">
                    <a16:rowId xmlns:a16="http://schemas.microsoft.com/office/drawing/2014/main" xmlns="" val="4011550691"/>
                  </a:ext>
                </a:extLst>
              </a:tr>
              <a:tr h="0">
                <a:tc>
                  <a:txBody>
                    <a:bodyPr/>
                    <a:lstStyle/>
                    <a:p>
                      <a:r>
                        <a:rPr lang="en-US" dirty="0"/>
                        <a:t>Monthly Income</a:t>
                      </a:r>
                    </a:p>
                  </a:txBody>
                  <a:tcPr/>
                </a:tc>
                <a:tc>
                  <a:txBody>
                    <a:bodyPr/>
                    <a:lstStyle/>
                    <a:p>
                      <a:pPr algn="ctr"/>
                      <a:r>
                        <a:rPr lang="en-US" dirty="0"/>
                        <a:t>1009.00</a:t>
                      </a:r>
                    </a:p>
                  </a:txBody>
                  <a:tcPr/>
                </a:tc>
                <a:tc>
                  <a:txBody>
                    <a:bodyPr/>
                    <a:lstStyle/>
                    <a:p>
                      <a:pPr algn="ctr"/>
                      <a:r>
                        <a:rPr lang="en-US" dirty="0"/>
                        <a:t>2911.00</a:t>
                      </a:r>
                    </a:p>
                  </a:txBody>
                  <a:tcPr/>
                </a:tc>
                <a:tc>
                  <a:txBody>
                    <a:bodyPr/>
                    <a:lstStyle/>
                    <a:p>
                      <a:pPr algn="ctr"/>
                      <a:r>
                        <a:rPr lang="en-US" dirty="0"/>
                        <a:t>4919.00</a:t>
                      </a:r>
                    </a:p>
                  </a:txBody>
                  <a:tcPr/>
                </a:tc>
                <a:tc>
                  <a:txBody>
                    <a:bodyPr/>
                    <a:lstStyle/>
                    <a:p>
                      <a:pPr algn="ctr"/>
                      <a:r>
                        <a:rPr lang="en-US" dirty="0"/>
                        <a:t>6502.93</a:t>
                      </a:r>
                    </a:p>
                  </a:txBody>
                  <a:tcPr/>
                </a:tc>
                <a:tc>
                  <a:txBody>
                    <a:bodyPr/>
                    <a:lstStyle/>
                    <a:p>
                      <a:pPr algn="ctr"/>
                      <a:r>
                        <a:rPr lang="en-US" dirty="0"/>
                        <a:t>8379.00</a:t>
                      </a:r>
                    </a:p>
                  </a:txBody>
                  <a:tcPr/>
                </a:tc>
                <a:tc>
                  <a:txBody>
                    <a:bodyPr/>
                    <a:lstStyle/>
                    <a:p>
                      <a:pPr algn="ctr"/>
                      <a:r>
                        <a:rPr lang="en-US" dirty="0"/>
                        <a:t>19999.00</a:t>
                      </a:r>
                    </a:p>
                  </a:txBody>
                  <a:tcPr/>
                </a:tc>
                <a:extLst>
                  <a:ext uri="{0D108BD9-81ED-4DB2-BD59-A6C34878D82A}">
                    <a16:rowId xmlns:a16="http://schemas.microsoft.com/office/drawing/2014/main" xmlns="" val="4283831565"/>
                  </a:ext>
                </a:extLst>
              </a:tr>
              <a:tr h="0">
                <a:tc>
                  <a:txBody>
                    <a:bodyPr/>
                    <a:lstStyle/>
                    <a:p>
                      <a:r>
                        <a:rPr lang="en-US" dirty="0"/>
                        <a:t>Age</a:t>
                      </a:r>
                    </a:p>
                  </a:txBody>
                  <a:tcPr/>
                </a:tc>
                <a:tc>
                  <a:txBody>
                    <a:bodyPr/>
                    <a:lstStyle/>
                    <a:p>
                      <a:pPr algn="ctr"/>
                      <a:r>
                        <a:rPr lang="en-US" dirty="0"/>
                        <a:t>18</a:t>
                      </a:r>
                    </a:p>
                  </a:txBody>
                  <a:tcPr/>
                </a:tc>
                <a:tc>
                  <a:txBody>
                    <a:bodyPr/>
                    <a:lstStyle/>
                    <a:p>
                      <a:pPr algn="ctr"/>
                      <a:r>
                        <a:rPr lang="en-US" dirty="0"/>
                        <a:t>30</a:t>
                      </a:r>
                    </a:p>
                  </a:txBody>
                  <a:tcPr/>
                </a:tc>
                <a:tc>
                  <a:txBody>
                    <a:bodyPr/>
                    <a:lstStyle/>
                    <a:p>
                      <a:pPr algn="ctr"/>
                      <a:r>
                        <a:rPr lang="en-US" dirty="0"/>
                        <a:t>36</a:t>
                      </a:r>
                    </a:p>
                  </a:txBody>
                  <a:tcPr/>
                </a:tc>
                <a:tc>
                  <a:txBody>
                    <a:bodyPr/>
                    <a:lstStyle/>
                    <a:p>
                      <a:pPr algn="ctr"/>
                      <a:r>
                        <a:rPr lang="en-US" dirty="0"/>
                        <a:t>36.9</a:t>
                      </a:r>
                    </a:p>
                  </a:txBody>
                  <a:tcPr/>
                </a:tc>
                <a:tc>
                  <a:txBody>
                    <a:bodyPr/>
                    <a:lstStyle/>
                    <a:p>
                      <a:pPr algn="ctr"/>
                      <a:r>
                        <a:rPr lang="en-US" dirty="0"/>
                        <a:t>43</a:t>
                      </a:r>
                    </a:p>
                  </a:txBody>
                  <a:tcPr/>
                </a:tc>
                <a:tc>
                  <a:txBody>
                    <a:bodyPr/>
                    <a:lstStyle/>
                    <a:p>
                      <a:pPr algn="ctr"/>
                      <a:r>
                        <a:rPr lang="en-US" dirty="0"/>
                        <a:t>60</a:t>
                      </a:r>
                    </a:p>
                  </a:txBody>
                  <a:tcPr/>
                </a:tc>
                <a:extLst>
                  <a:ext uri="{0D108BD9-81ED-4DB2-BD59-A6C34878D82A}">
                    <a16:rowId xmlns:a16="http://schemas.microsoft.com/office/drawing/2014/main" xmlns="" val="1934653851"/>
                  </a:ext>
                </a:extLst>
              </a:tr>
              <a:tr h="119270">
                <a:tc>
                  <a:txBody>
                    <a:bodyPr/>
                    <a:lstStyle/>
                    <a:p>
                      <a:r>
                        <a:rPr lang="en-US" dirty="0"/>
                        <a:t>Distance From Home</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9.19</a:t>
                      </a:r>
                    </a:p>
                  </a:txBody>
                  <a:tcPr/>
                </a:tc>
                <a:tc>
                  <a:txBody>
                    <a:bodyPr/>
                    <a:lstStyle/>
                    <a:p>
                      <a:pPr algn="ctr"/>
                      <a:r>
                        <a:rPr lang="en-US" dirty="0"/>
                        <a:t>14</a:t>
                      </a:r>
                    </a:p>
                  </a:txBody>
                  <a:tcPr/>
                </a:tc>
                <a:tc>
                  <a:txBody>
                    <a:bodyPr/>
                    <a:lstStyle/>
                    <a:p>
                      <a:pPr algn="ctr"/>
                      <a:r>
                        <a:rPr lang="en-US" dirty="0"/>
                        <a:t>29</a:t>
                      </a:r>
                    </a:p>
                  </a:txBody>
                  <a:tcPr/>
                </a:tc>
                <a:extLst>
                  <a:ext uri="{0D108BD9-81ED-4DB2-BD59-A6C34878D82A}">
                    <a16:rowId xmlns:a16="http://schemas.microsoft.com/office/drawing/2014/main" xmlns="" val="3996762099"/>
                  </a:ext>
                </a:extLst>
              </a:tr>
              <a:tr h="0">
                <a:tc>
                  <a:txBody>
                    <a:bodyPr/>
                    <a:lstStyle/>
                    <a:p>
                      <a:r>
                        <a:rPr lang="en-US" dirty="0"/>
                        <a:t>Percent Salary Increase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11</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15.2</a:t>
                      </a:r>
                    </a:p>
                  </a:txBody>
                  <a:tcPr/>
                </a:tc>
                <a:tc>
                  <a:txBody>
                    <a:bodyPr/>
                    <a:lstStyle/>
                    <a:p>
                      <a:pPr algn="ctr"/>
                      <a:r>
                        <a:rPr lang="en-US" dirty="0"/>
                        <a:t>18</a:t>
                      </a:r>
                    </a:p>
                  </a:txBody>
                  <a:tcPr/>
                </a:tc>
                <a:tc>
                  <a:txBody>
                    <a:bodyPr/>
                    <a:lstStyle/>
                    <a:p>
                      <a:pPr algn="ctr"/>
                      <a:r>
                        <a:rPr lang="en-US" dirty="0"/>
                        <a:t>25</a:t>
                      </a:r>
                    </a:p>
                  </a:txBody>
                  <a:tcPr/>
                </a:tc>
                <a:extLst>
                  <a:ext uri="{0D108BD9-81ED-4DB2-BD59-A6C34878D82A}">
                    <a16:rowId xmlns:a16="http://schemas.microsoft.com/office/drawing/2014/main" xmlns="" val="3424020629"/>
                  </a:ext>
                </a:extLst>
              </a:tr>
              <a:tr h="0">
                <a:tc>
                  <a:txBody>
                    <a:bodyPr/>
                    <a:lstStyle/>
                    <a:p>
                      <a:r>
                        <a:rPr lang="en-US" dirty="0"/>
                        <a:t>Total Work Experience</a:t>
                      </a:r>
                    </a:p>
                  </a:txBody>
                  <a:tcPr/>
                </a:tc>
                <a:tc>
                  <a:txBody>
                    <a:bodyPr/>
                    <a:lstStyle/>
                    <a:p>
                      <a:pPr algn="ctr"/>
                      <a:r>
                        <a:rPr lang="en-US" dirty="0"/>
                        <a:t>0</a:t>
                      </a:r>
                    </a:p>
                  </a:txBody>
                  <a:tcPr/>
                </a:tc>
                <a:tc>
                  <a:txBody>
                    <a:bodyPr/>
                    <a:lstStyle/>
                    <a:p>
                      <a:pPr algn="ctr"/>
                      <a:r>
                        <a:rPr lang="en-US" dirty="0"/>
                        <a:t>6</a:t>
                      </a:r>
                    </a:p>
                  </a:txBody>
                  <a:tcPr/>
                </a:tc>
                <a:tc>
                  <a:txBody>
                    <a:bodyPr/>
                    <a:lstStyle/>
                    <a:p>
                      <a:pPr algn="ctr"/>
                      <a:r>
                        <a:rPr lang="en-US" dirty="0"/>
                        <a:t>10</a:t>
                      </a:r>
                    </a:p>
                  </a:txBody>
                  <a:tcPr/>
                </a:tc>
                <a:tc>
                  <a:txBody>
                    <a:bodyPr/>
                    <a:lstStyle/>
                    <a:p>
                      <a:pPr algn="ctr"/>
                      <a:r>
                        <a:rPr lang="en-US" dirty="0"/>
                        <a:t>11.3</a:t>
                      </a:r>
                    </a:p>
                  </a:txBody>
                  <a:tcPr/>
                </a:tc>
                <a:tc>
                  <a:txBody>
                    <a:bodyPr/>
                    <a:lstStyle/>
                    <a:p>
                      <a:pPr algn="ctr"/>
                      <a:r>
                        <a:rPr lang="en-US" dirty="0"/>
                        <a:t>15</a:t>
                      </a:r>
                    </a:p>
                  </a:txBody>
                  <a:tcPr/>
                </a:tc>
                <a:tc>
                  <a:txBody>
                    <a:bodyPr/>
                    <a:lstStyle/>
                    <a:p>
                      <a:pPr algn="ctr"/>
                      <a:r>
                        <a:rPr lang="en-US" dirty="0"/>
                        <a:t>40</a:t>
                      </a:r>
                    </a:p>
                  </a:txBody>
                  <a:tcPr/>
                </a:tc>
                <a:extLst>
                  <a:ext uri="{0D108BD9-81ED-4DB2-BD59-A6C34878D82A}">
                    <a16:rowId xmlns:a16="http://schemas.microsoft.com/office/drawing/2014/main" xmlns="" val="2676320322"/>
                  </a:ext>
                </a:extLst>
              </a:tr>
              <a:tr h="0">
                <a:tc>
                  <a:txBody>
                    <a:bodyPr/>
                    <a:lstStyle/>
                    <a:p>
                      <a:r>
                        <a:rPr lang="en-US" dirty="0"/>
                        <a:t>Years at Company</a:t>
                      </a:r>
                    </a:p>
                  </a:txBody>
                  <a:tcPr/>
                </a:tc>
                <a:tc>
                  <a:txBody>
                    <a:bodyPr/>
                    <a:lstStyle/>
                    <a:p>
                      <a:pPr algn="ctr"/>
                      <a:r>
                        <a:rPr lang="en-US" dirty="0"/>
                        <a:t>0</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7.01</a:t>
                      </a:r>
                    </a:p>
                  </a:txBody>
                  <a:tcPr/>
                </a:tc>
                <a:tc>
                  <a:txBody>
                    <a:bodyPr/>
                    <a:lstStyle/>
                    <a:p>
                      <a:pPr algn="ctr"/>
                      <a:r>
                        <a:rPr lang="en-US" dirty="0"/>
                        <a:t>9</a:t>
                      </a:r>
                    </a:p>
                  </a:txBody>
                  <a:tcPr/>
                </a:tc>
                <a:tc>
                  <a:txBody>
                    <a:bodyPr/>
                    <a:lstStyle/>
                    <a:p>
                      <a:pPr algn="ctr"/>
                      <a:r>
                        <a:rPr lang="en-US" dirty="0"/>
                        <a:t>40</a:t>
                      </a:r>
                    </a:p>
                  </a:txBody>
                  <a:tcPr/>
                </a:tc>
                <a:extLst>
                  <a:ext uri="{0D108BD9-81ED-4DB2-BD59-A6C34878D82A}">
                    <a16:rowId xmlns:a16="http://schemas.microsoft.com/office/drawing/2014/main" xmlns="" val="1617085218"/>
                  </a:ext>
                </a:extLst>
              </a:tr>
              <a:tr h="0">
                <a:tc>
                  <a:txBody>
                    <a:bodyPr/>
                    <a:lstStyle/>
                    <a:p>
                      <a:r>
                        <a:rPr lang="en-US" dirty="0"/>
                        <a:t>Number of Prior </a:t>
                      </a:r>
                      <a:r>
                        <a:rPr lang="en-US" dirty="0" smtClean="0"/>
                        <a:t>Company</a:t>
                      </a: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2.69</a:t>
                      </a:r>
                    </a:p>
                  </a:txBody>
                  <a:tcPr/>
                </a:tc>
                <a:tc>
                  <a:txBody>
                    <a:bodyPr/>
                    <a:lstStyle/>
                    <a:p>
                      <a:pPr algn="ctr"/>
                      <a:r>
                        <a:rPr lang="en-US" dirty="0"/>
                        <a:t>4</a:t>
                      </a:r>
                    </a:p>
                  </a:txBody>
                  <a:tcPr/>
                </a:tc>
                <a:tc>
                  <a:txBody>
                    <a:bodyPr/>
                    <a:lstStyle/>
                    <a:p>
                      <a:pPr algn="ctr"/>
                      <a:r>
                        <a:rPr lang="en-US" dirty="0"/>
                        <a:t>9</a:t>
                      </a:r>
                    </a:p>
                  </a:txBody>
                  <a:tcPr/>
                </a:tc>
                <a:extLst>
                  <a:ext uri="{0D108BD9-81ED-4DB2-BD59-A6C34878D82A}">
                    <a16:rowId xmlns:a16="http://schemas.microsoft.com/office/drawing/2014/main" xmlns="" val="3306714524"/>
                  </a:ext>
                </a:extLst>
              </a:tr>
            </a:tbl>
          </a:graphicData>
        </a:graphic>
      </p:graphicFrame>
      <p:sp>
        <p:nvSpPr>
          <p:cNvPr id="3" name="TextBox 2"/>
          <p:cNvSpPr txBox="1"/>
          <p:nvPr/>
        </p:nvSpPr>
        <p:spPr>
          <a:xfrm>
            <a:off x="1468501" y="5206820"/>
            <a:ext cx="8636199" cy="923330"/>
          </a:xfrm>
          <a:prstGeom prst="rect">
            <a:avLst/>
          </a:prstGeom>
          <a:noFill/>
        </p:spPr>
        <p:txBody>
          <a:bodyPr wrap="square" rtlCol="0">
            <a:spAutoFit/>
          </a:bodyPr>
          <a:lstStyle/>
          <a:p>
            <a:r>
              <a:rPr lang="en-US" dirty="0"/>
              <a:t>M</a:t>
            </a:r>
            <a:r>
              <a:rPr lang="en-US" dirty="0" smtClean="0"/>
              <a:t>ost </a:t>
            </a:r>
            <a:r>
              <a:rPr lang="en-US" dirty="0"/>
              <a:t>of the reported data are appropriately spread out and there are no unusually large or small values</a:t>
            </a:r>
            <a:r>
              <a:rPr lang="en-US" dirty="0" smtClean="0"/>
              <a:t>.  As mentioned, four parameters were removed (i.e. Over18, </a:t>
            </a:r>
            <a:r>
              <a:rPr lang="en-US" dirty="0" err="1" smtClean="0"/>
              <a:t>EmployeeID</a:t>
            </a:r>
            <a:r>
              <a:rPr lang="en-US" dirty="0" smtClean="0"/>
              <a:t>, Headcount, </a:t>
            </a:r>
            <a:r>
              <a:rPr lang="en-US" dirty="0" err="1" smtClean="0"/>
              <a:t>StdHours</a:t>
            </a:r>
            <a:r>
              <a:rPr lang="en-US" dirty="0" smtClean="0"/>
              <a:t>) since the values were invalid for prediction model.</a:t>
            </a:r>
            <a:endParaRPr lang="en-US" dirty="0"/>
          </a:p>
        </p:txBody>
      </p:sp>
    </p:spTree>
    <p:extLst>
      <p:ext uri="{BB962C8B-B14F-4D97-AF65-F5344CB8AC3E}">
        <p14:creationId xmlns:p14="http://schemas.microsoft.com/office/powerpoint/2010/main" val="1571105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88" y="251826"/>
            <a:ext cx="8534401" cy="685800"/>
          </a:xfrm>
        </p:spPr>
        <p:txBody>
          <a:bodyPr>
            <a:normAutofit fontScale="90000"/>
          </a:bodyPr>
          <a:lstStyle/>
          <a:p>
            <a:r>
              <a:rPr lang="en-US" dirty="0"/>
              <a:t>Monthly income and age</a:t>
            </a:r>
          </a:p>
        </p:txBody>
      </p:sp>
      <p:sp>
        <p:nvSpPr>
          <p:cNvPr id="3" name="Text Placeholder 2"/>
          <p:cNvSpPr>
            <a:spLocks noGrp="1"/>
          </p:cNvSpPr>
          <p:nvPr>
            <p:ph type="body" idx="1"/>
          </p:nvPr>
        </p:nvSpPr>
        <p:spPr>
          <a:xfrm>
            <a:off x="684213" y="4999383"/>
            <a:ext cx="6797468" cy="1515717"/>
          </a:xfrm>
        </p:spPr>
        <p:txBody>
          <a:bodyPr>
            <a:noAutofit/>
          </a:bodyPr>
          <a:lstStyle/>
          <a:p>
            <a:pPr marL="342900" indent="-342900">
              <a:buFont typeface="Arial" panose="020B0604020202020204" pitchFamily="34" charset="0"/>
              <a:buChar char="•"/>
            </a:pPr>
            <a:r>
              <a:rPr lang="en-US" sz="1400" dirty="0">
                <a:solidFill>
                  <a:schemeClr val="tx1"/>
                </a:solidFill>
              </a:rPr>
              <a:t>Employees’ income is very left skewed.</a:t>
            </a:r>
          </a:p>
          <a:p>
            <a:pPr marL="342900" indent="-342900">
              <a:buFont typeface="Arial" panose="020B0604020202020204" pitchFamily="34" charset="0"/>
              <a:buChar char="•"/>
            </a:pPr>
            <a:r>
              <a:rPr lang="en-US" sz="1400" dirty="0">
                <a:solidFill>
                  <a:schemeClr val="tx1"/>
                </a:solidFill>
              </a:rPr>
              <a:t>Employees’ age is normally distributed.</a:t>
            </a:r>
          </a:p>
          <a:p>
            <a:pPr marL="800100" lvl="1" indent="-342900">
              <a:buFont typeface="Arial" panose="020B0604020202020204" pitchFamily="34" charset="0"/>
              <a:buChar char="•"/>
            </a:pPr>
            <a:r>
              <a:rPr lang="en-US" sz="1400" dirty="0">
                <a:solidFill>
                  <a:schemeClr val="tx1"/>
                </a:solidFill>
              </a:rPr>
              <a:t>Males: For every 1 year increase in age there is a $256.70  increase in the average monthly income( R</a:t>
            </a:r>
            <a:r>
              <a:rPr lang="en-US" sz="1400" baseline="30000" dirty="0">
                <a:solidFill>
                  <a:schemeClr val="tx1"/>
                </a:solidFill>
              </a:rPr>
              <a:t>2</a:t>
            </a:r>
            <a:r>
              <a:rPr lang="en-US" sz="1400" dirty="0">
                <a:solidFill>
                  <a:schemeClr val="tx1"/>
                </a:solidFill>
              </a:rPr>
              <a:t> of 0.2424).</a:t>
            </a:r>
          </a:p>
          <a:p>
            <a:pPr marL="800100" lvl="1" indent="-342900">
              <a:buFont typeface="Arial" panose="020B0604020202020204" pitchFamily="34" charset="0"/>
              <a:buChar char="•"/>
            </a:pPr>
            <a:r>
              <a:rPr lang="en-US" sz="1400" dirty="0">
                <a:solidFill>
                  <a:schemeClr val="tx1"/>
                </a:solidFill>
              </a:rPr>
              <a:t>Females:  For every 1 year increase in age there is a $255.74 increase in the average monthly income (R</a:t>
            </a:r>
            <a:r>
              <a:rPr lang="en-US" sz="1400" baseline="30000" dirty="0">
                <a:solidFill>
                  <a:schemeClr val="tx1"/>
                </a:solidFill>
              </a:rPr>
              <a:t>2</a:t>
            </a:r>
            <a:r>
              <a:rPr lang="en-US" sz="1400" dirty="0">
                <a:solidFill>
                  <a:schemeClr val="tx1"/>
                </a:solidFill>
              </a:rPr>
              <a:t> of 0.2547).</a:t>
            </a:r>
          </a:p>
        </p:txBody>
      </p:sp>
      <p:pic>
        <p:nvPicPr>
          <p:cNvPr id="4" name="Picture 3">
            <a:extLst>
              <a:ext uri="{FF2B5EF4-FFF2-40B4-BE49-F238E27FC236}">
                <a16:creationId xmlns:a16="http://schemas.microsoft.com/office/drawing/2014/main" xmlns="" id="{83E526A8-A255-469E-8E06-53C7CD74A94E}"/>
              </a:ext>
            </a:extLst>
          </p:cNvPr>
          <p:cNvPicPr>
            <a:picLocks noChangeAspect="1"/>
          </p:cNvPicPr>
          <p:nvPr/>
        </p:nvPicPr>
        <p:blipFill>
          <a:blip r:embed="rId2"/>
          <a:stretch>
            <a:fillRect/>
          </a:stretch>
        </p:blipFill>
        <p:spPr>
          <a:xfrm>
            <a:off x="974218" y="1197184"/>
            <a:ext cx="5893875" cy="3802199"/>
          </a:xfrm>
          <a:prstGeom prst="rect">
            <a:avLst/>
          </a:prstGeom>
        </p:spPr>
      </p:pic>
      <p:pic>
        <p:nvPicPr>
          <p:cNvPr id="5" name="Picture 4">
            <a:extLst>
              <a:ext uri="{FF2B5EF4-FFF2-40B4-BE49-F238E27FC236}">
                <a16:creationId xmlns:a16="http://schemas.microsoft.com/office/drawing/2014/main" xmlns="" id="{CBD66ADA-93F9-4C07-BC0C-98D35D5D57BB}"/>
              </a:ext>
            </a:extLst>
          </p:cNvPr>
          <p:cNvPicPr>
            <a:picLocks noChangeAspect="1"/>
          </p:cNvPicPr>
          <p:nvPr/>
        </p:nvPicPr>
        <p:blipFill>
          <a:blip r:embed="rId3"/>
          <a:stretch>
            <a:fillRect/>
          </a:stretch>
        </p:blipFill>
        <p:spPr>
          <a:xfrm>
            <a:off x="7481680" y="1197184"/>
            <a:ext cx="4026107" cy="2597283"/>
          </a:xfrm>
          <a:prstGeom prst="rect">
            <a:avLst/>
          </a:prstGeom>
        </p:spPr>
      </p:pic>
      <p:pic>
        <p:nvPicPr>
          <p:cNvPr id="6" name="Picture 5">
            <a:extLst>
              <a:ext uri="{FF2B5EF4-FFF2-40B4-BE49-F238E27FC236}">
                <a16:creationId xmlns:a16="http://schemas.microsoft.com/office/drawing/2014/main" xmlns="" id="{A405E111-F8BB-4FFA-BAED-ABC207E3B77D}"/>
              </a:ext>
            </a:extLst>
          </p:cNvPr>
          <p:cNvPicPr>
            <a:picLocks noChangeAspect="1"/>
          </p:cNvPicPr>
          <p:nvPr/>
        </p:nvPicPr>
        <p:blipFill>
          <a:blip r:embed="rId4"/>
          <a:stretch>
            <a:fillRect/>
          </a:stretch>
        </p:blipFill>
        <p:spPr>
          <a:xfrm>
            <a:off x="7481680" y="3917817"/>
            <a:ext cx="4026107" cy="2597283"/>
          </a:xfrm>
          <a:prstGeom prst="rect">
            <a:avLst/>
          </a:prstGeom>
        </p:spPr>
      </p:pic>
    </p:spTree>
    <p:extLst>
      <p:ext uri="{BB962C8B-B14F-4D97-AF65-F5344CB8AC3E}">
        <p14:creationId xmlns:p14="http://schemas.microsoft.com/office/powerpoint/2010/main" val="1162005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04372" y="349600"/>
            <a:ext cx="8991600" cy="703697"/>
          </a:xfrm>
        </p:spPr>
        <p:txBody>
          <a:bodyPr>
            <a:normAutofit fontScale="90000"/>
          </a:bodyPr>
          <a:lstStyle/>
          <a:p>
            <a:r>
              <a:rPr lang="en-US" smtClean="0"/>
              <a:t>Life Satisfaction</a:t>
            </a:r>
            <a:endParaRPr lang="en-US"/>
          </a:p>
        </p:txBody>
      </p:sp>
      <p:pic>
        <p:nvPicPr>
          <p:cNvPr id="9" name="Picture 8" descr="A screenshot of a cell phone&#10;&#10;Description generated with very high confidence">
            <a:extLst>
              <a:ext uri="{FF2B5EF4-FFF2-40B4-BE49-F238E27FC236}">
                <a16:creationId xmlns:a16="http://schemas.microsoft.com/office/drawing/2014/main" xmlns="" id="{18116775-A47D-473A-A257-71AB1AF707F5}"/>
              </a:ext>
            </a:extLst>
          </p:cNvPr>
          <p:cNvPicPr>
            <a:picLocks noChangeAspect="1"/>
          </p:cNvPicPr>
          <p:nvPr/>
        </p:nvPicPr>
        <p:blipFill>
          <a:blip r:embed="rId2"/>
          <a:stretch>
            <a:fillRect/>
          </a:stretch>
        </p:blipFill>
        <p:spPr>
          <a:xfrm>
            <a:off x="429501" y="1627557"/>
            <a:ext cx="3442150" cy="3337842"/>
          </a:xfrm>
          <a:prstGeom prst="rect">
            <a:avLst/>
          </a:prstGeom>
        </p:spPr>
      </p:pic>
      <p:sp>
        <p:nvSpPr>
          <p:cNvPr id="10" name="AutoShape 2"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xmlns="" id="{8CC047BC-7FEC-4EB1-BCEA-02FB6A9AD576}"/>
              </a:ext>
            </a:extLst>
          </p:cNvPr>
          <p:cNvSpPr>
            <a:spLocks noChangeAspect="1" noChangeArrowheads="1"/>
          </p:cNvSpPr>
          <p:nvPr/>
        </p:nvSpPr>
        <p:spPr bwMode="auto">
          <a:xfrm>
            <a:off x="5963478" y="3296478"/>
            <a:ext cx="284922" cy="2849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xmlns="" id="{303DEEFB-7094-4F9F-A65F-D2AFDD19F5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xmlns="" id="{AB60B159-00AA-4B97-88B7-FCC3E69B511B}"/>
              </a:ext>
            </a:extLst>
          </p:cNvPr>
          <p:cNvGrpSpPr/>
          <p:nvPr/>
        </p:nvGrpSpPr>
        <p:grpSpPr>
          <a:xfrm>
            <a:off x="8395479" y="1657380"/>
            <a:ext cx="3428277" cy="3324390"/>
            <a:chOff x="489448" y="3473374"/>
            <a:chExt cx="3428277" cy="3324390"/>
          </a:xfrm>
        </p:grpSpPr>
        <p:pic>
          <p:nvPicPr>
            <p:cNvPr id="13" name="Picture 12" descr="A screenshot of a cell phone&#10;&#10;Description generated with high confidence">
              <a:extLst>
                <a:ext uri="{FF2B5EF4-FFF2-40B4-BE49-F238E27FC236}">
                  <a16:creationId xmlns:a16="http://schemas.microsoft.com/office/drawing/2014/main" xmlns="" id="{7B2A482F-985C-4724-8738-055D42619260}"/>
                </a:ext>
              </a:extLst>
            </p:cNvPr>
            <p:cNvPicPr>
              <a:picLocks noChangeAspect="1"/>
            </p:cNvPicPr>
            <p:nvPr/>
          </p:nvPicPr>
          <p:blipFill>
            <a:blip r:embed="rId3"/>
            <a:stretch>
              <a:fillRect/>
            </a:stretch>
          </p:blipFill>
          <p:spPr>
            <a:xfrm>
              <a:off x="489448" y="3473374"/>
              <a:ext cx="3428277" cy="3324390"/>
            </a:xfrm>
            <a:prstGeom prst="rect">
              <a:avLst/>
            </a:prstGeom>
          </p:spPr>
        </p:pic>
        <p:sp>
          <p:nvSpPr>
            <p:cNvPr id="14" name="Rectangle: Rounded Corners 8">
              <a:extLst>
                <a:ext uri="{FF2B5EF4-FFF2-40B4-BE49-F238E27FC236}">
                  <a16:creationId xmlns:a16="http://schemas.microsoft.com/office/drawing/2014/main" xmlns="" id="{82801AE0-8798-4D12-BA14-DFDFD068FD77}"/>
                </a:ext>
              </a:extLst>
            </p:cNvPr>
            <p:cNvSpPr/>
            <p:nvPr/>
          </p:nvSpPr>
          <p:spPr>
            <a:xfrm>
              <a:off x="1125393" y="5311043"/>
              <a:ext cx="843366" cy="129425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2">
              <a:extLst>
                <a:ext uri="{FF2B5EF4-FFF2-40B4-BE49-F238E27FC236}">
                  <a16:creationId xmlns:a16="http://schemas.microsoft.com/office/drawing/2014/main" xmlns="" id="{CCE8B86A-4442-4744-851D-19CFD2E1F19D}"/>
                </a:ext>
              </a:extLst>
            </p:cNvPr>
            <p:cNvSpPr/>
            <p:nvPr/>
          </p:nvSpPr>
          <p:spPr>
            <a:xfrm>
              <a:off x="2970211" y="5311043"/>
              <a:ext cx="929747" cy="21268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xmlns="" id="{16019E98-9293-4B68-BF23-43C75BB8B212}"/>
              </a:ext>
            </a:extLst>
          </p:cNvPr>
          <p:cNvSpPr txBox="1"/>
          <p:nvPr/>
        </p:nvSpPr>
        <p:spPr>
          <a:xfrm>
            <a:off x="4029475" y="3495049"/>
            <a:ext cx="430068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Even with the a self-reported Job Satisfaction Rating at “Very High”, there is still a great loss due to attrition when they are self-reporting a Work-Life Balance of “Bad” or even “Good”.</a:t>
            </a:r>
          </a:p>
          <a:p>
            <a:pPr marL="285750" indent="-285750">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xmlns="" id="{BEBF91F2-6AE2-4070-98E1-43B9EBF80F7F}"/>
              </a:ext>
            </a:extLst>
          </p:cNvPr>
          <p:cNvSpPr txBox="1"/>
          <p:nvPr/>
        </p:nvSpPr>
        <p:spPr>
          <a:xfrm>
            <a:off x="3936972" y="1657380"/>
            <a:ext cx="43006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employees who stay at the company feel satisfied with their role, even if they feel they don’t have a great Work-Life Balance.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25253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04372" y="58528"/>
            <a:ext cx="8991600" cy="938824"/>
          </a:xfrm>
        </p:spPr>
        <p:txBody>
          <a:bodyPr>
            <a:normAutofit fontScale="90000"/>
          </a:bodyPr>
          <a:lstStyle/>
          <a:p>
            <a:r>
              <a:rPr lang="en-US" dirty="0"/>
              <a:t>Other findings- Monthly Income and Job Role</a:t>
            </a:r>
          </a:p>
        </p:txBody>
      </p:sp>
      <p:graphicFrame>
        <p:nvGraphicFramePr>
          <p:cNvPr id="4" name="Table 3">
            <a:extLst>
              <a:ext uri="{FF2B5EF4-FFF2-40B4-BE49-F238E27FC236}">
                <a16:creationId xmlns="" xmlns:a16="http://schemas.microsoft.com/office/drawing/2014/main" id="{AEC3CBD9-0DC7-2546-BB25-5B70478FEA5E}"/>
              </a:ext>
            </a:extLst>
          </p:cNvPr>
          <p:cNvGraphicFramePr>
            <a:graphicFrameLocks noGrp="1"/>
          </p:cNvGraphicFramePr>
          <p:nvPr>
            <p:extLst>
              <p:ext uri="{D42A27DB-BD31-4B8C-83A1-F6EECF244321}">
                <p14:modId xmlns:p14="http://schemas.microsoft.com/office/powerpoint/2010/main" val="815596245"/>
              </p:ext>
            </p:extLst>
          </p:nvPr>
        </p:nvGraphicFramePr>
        <p:xfrm>
          <a:off x="2559289" y="1159878"/>
          <a:ext cx="7464386" cy="4257081"/>
        </p:xfrm>
        <a:graphic>
          <a:graphicData uri="http://schemas.openxmlformats.org/drawingml/2006/table">
            <a:tbl>
              <a:tblPr firstRow="1" bandRow="1">
                <a:tableStyleId>{21E4AEA4-8DFA-4A89-87EB-49C32662AFE0}</a:tableStyleId>
              </a:tblPr>
              <a:tblGrid>
                <a:gridCol w="1979100">
                  <a:extLst>
                    <a:ext uri="{9D8B030D-6E8A-4147-A177-3AD203B41FA5}">
                      <a16:colId xmlns="" xmlns:a16="http://schemas.microsoft.com/office/drawing/2014/main" val="2807656250"/>
                    </a:ext>
                  </a:extLst>
                </a:gridCol>
                <a:gridCol w="1038417">
                  <a:extLst>
                    <a:ext uri="{9D8B030D-6E8A-4147-A177-3AD203B41FA5}">
                      <a16:colId xmlns="" xmlns:a16="http://schemas.microsoft.com/office/drawing/2014/main" val="3249887122"/>
                    </a:ext>
                  </a:extLst>
                </a:gridCol>
                <a:gridCol w="1050634">
                  <a:extLst>
                    <a:ext uri="{9D8B030D-6E8A-4147-A177-3AD203B41FA5}">
                      <a16:colId xmlns="" xmlns:a16="http://schemas.microsoft.com/office/drawing/2014/main" val="1861233422"/>
                    </a:ext>
                  </a:extLst>
                </a:gridCol>
                <a:gridCol w="1038417">
                  <a:extLst>
                    <a:ext uri="{9D8B030D-6E8A-4147-A177-3AD203B41FA5}">
                      <a16:colId xmlns="" xmlns:a16="http://schemas.microsoft.com/office/drawing/2014/main" val="2851509669"/>
                    </a:ext>
                  </a:extLst>
                </a:gridCol>
                <a:gridCol w="1099500">
                  <a:extLst>
                    <a:ext uri="{9D8B030D-6E8A-4147-A177-3AD203B41FA5}">
                      <a16:colId xmlns="" xmlns:a16="http://schemas.microsoft.com/office/drawing/2014/main" val="747461761"/>
                    </a:ext>
                  </a:extLst>
                </a:gridCol>
                <a:gridCol w="1258318">
                  <a:extLst>
                    <a:ext uri="{9D8B030D-6E8A-4147-A177-3AD203B41FA5}">
                      <a16:colId xmlns="" xmlns:a16="http://schemas.microsoft.com/office/drawing/2014/main" val="3197422313"/>
                    </a:ext>
                  </a:extLst>
                </a:gridCol>
              </a:tblGrid>
              <a:tr h="693001">
                <a:tc>
                  <a:txBody>
                    <a:bodyPr/>
                    <a:lstStyle/>
                    <a:p>
                      <a:r>
                        <a:rPr lang="en-US" sz="1600" dirty="0"/>
                        <a:t>Job Role</a:t>
                      </a:r>
                    </a:p>
                  </a:txBody>
                  <a:tcPr/>
                </a:tc>
                <a:tc>
                  <a:txBody>
                    <a:bodyPr/>
                    <a:lstStyle/>
                    <a:p>
                      <a:r>
                        <a:rPr lang="en-US" sz="1600" dirty="0"/>
                        <a:t>Total Number</a:t>
                      </a:r>
                    </a:p>
                  </a:txBody>
                  <a:tcPr/>
                </a:tc>
                <a:tc>
                  <a:txBody>
                    <a:bodyPr/>
                    <a:lstStyle/>
                    <a:p>
                      <a:r>
                        <a:rPr lang="en-US" sz="1600" dirty="0"/>
                        <a:t>Number that Left</a:t>
                      </a:r>
                    </a:p>
                  </a:txBody>
                  <a:tcPr/>
                </a:tc>
                <a:tc>
                  <a:txBody>
                    <a:bodyPr/>
                    <a:lstStyle/>
                    <a:p>
                      <a:r>
                        <a:rPr lang="en-US" sz="1600" dirty="0"/>
                        <a:t>Attrition Rate </a:t>
                      </a:r>
                    </a:p>
                  </a:txBody>
                  <a:tcPr/>
                </a:tc>
                <a:tc>
                  <a:txBody>
                    <a:bodyPr/>
                    <a:lstStyle/>
                    <a:p>
                      <a:r>
                        <a:rPr lang="en-US" sz="1600" dirty="0"/>
                        <a:t>Monthly Income</a:t>
                      </a:r>
                    </a:p>
                  </a:txBody>
                  <a:tcPr/>
                </a:tc>
                <a:tc>
                  <a:txBody>
                    <a:bodyPr/>
                    <a:lstStyle/>
                    <a:p>
                      <a:r>
                        <a:rPr lang="en-US" sz="1600" dirty="0"/>
                        <a:t>Average Income</a:t>
                      </a:r>
                    </a:p>
                  </a:txBody>
                  <a:tcPr/>
                </a:tc>
                <a:extLst>
                  <a:ext uri="{0D108BD9-81ED-4DB2-BD59-A6C34878D82A}">
                    <a16:rowId xmlns="" xmlns:a16="http://schemas.microsoft.com/office/drawing/2014/main" val="2376636120"/>
                  </a:ext>
                </a:extLst>
              </a:tr>
              <a:tr h="317462">
                <a:tc>
                  <a:txBody>
                    <a:bodyPr/>
                    <a:lstStyle/>
                    <a:p>
                      <a:r>
                        <a:rPr lang="en-US" sz="1600" dirty="0"/>
                        <a:t>Sales Representative</a:t>
                      </a:r>
                    </a:p>
                  </a:txBody>
                  <a:tcPr/>
                </a:tc>
                <a:tc>
                  <a:txBody>
                    <a:bodyPr/>
                    <a:lstStyle/>
                    <a:p>
                      <a:r>
                        <a:rPr lang="en-US" sz="1600" dirty="0"/>
                        <a:t>83</a:t>
                      </a:r>
                    </a:p>
                  </a:txBody>
                  <a:tcPr/>
                </a:tc>
                <a:tc>
                  <a:txBody>
                    <a:bodyPr/>
                    <a:lstStyle/>
                    <a:p>
                      <a:r>
                        <a:rPr lang="en-US" sz="1600" dirty="0"/>
                        <a:t>33</a:t>
                      </a:r>
                    </a:p>
                  </a:txBody>
                  <a:tcPr/>
                </a:tc>
                <a:tc>
                  <a:txBody>
                    <a:bodyPr/>
                    <a:lstStyle/>
                    <a:p>
                      <a:r>
                        <a:rPr lang="en-US" sz="1600" dirty="0"/>
                        <a:t>40%</a:t>
                      </a:r>
                    </a:p>
                  </a:txBody>
                  <a:tcPr/>
                </a:tc>
                <a:tc>
                  <a:txBody>
                    <a:bodyPr/>
                    <a:lstStyle/>
                    <a:p>
                      <a:r>
                        <a:rPr lang="en-US" sz="1600" dirty="0"/>
                        <a:t>2626</a:t>
                      </a:r>
                    </a:p>
                  </a:txBody>
                  <a:tcPr/>
                </a:tc>
                <a:tc>
                  <a:txBody>
                    <a:bodyPr/>
                    <a:lstStyle/>
                    <a:p>
                      <a:r>
                        <a:rPr lang="en-US" sz="1600" dirty="0"/>
                        <a:t>31,512</a:t>
                      </a:r>
                    </a:p>
                  </a:txBody>
                  <a:tcPr/>
                </a:tc>
                <a:extLst>
                  <a:ext uri="{0D108BD9-81ED-4DB2-BD59-A6C34878D82A}">
                    <a16:rowId xmlns="" xmlns:a16="http://schemas.microsoft.com/office/drawing/2014/main" val="299972242"/>
                  </a:ext>
                </a:extLst>
              </a:tr>
              <a:tr h="368402">
                <a:tc>
                  <a:txBody>
                    <a:bodyPr/>
                    <a:lstStyle/>
                    <a:p>
                      <a:r>
                        <a:rPr lang="en-US" sz="1600" dirty="0"/>
                        <a:t>Lab. Tech.</a:t>
                      </a:r>
                    </a:p>
                  </a:txBody>
                  <a:tcPr/>
                </a:tc>
                <a:tc>
                  <a:txBody>
                    <a:bodyPr/>
                    <a:lstStyle/>
                    <a:p>
                      <a:r>
                        <a:rPr lang="en-US" sz="1600" dirty="0"/>
                        <a:t>259</a:t>
                      </a:r>
                    </a:p>
                  </a:txBody>
                  <a:tcPr/>
                </a:tc>
                <a:tc>
                  <a:txBody>
                    <a:bodyPr/>
                    <a:lstStyle/>
                    <a:p>
                      <a:r>
                        <a:rPr lang="en-US" sz="1600" dirty="0"/>
                        <a:t>62</a:t>
                      </a:r>
                    </a:p>
                  </a:txBody>
                  <a:tcPr/>
                </a:tc>
                <a:tc>
                  <a:txBody>
                    <a:bodyPr/>
                    <a:lstStyle/>
                    <a:p>
                      <a:r>
                        <a:rPr lang="en-US" sz="1600" dirty="0"/>
                        <a:t>24%</a:t>
                      </a:r>
                    </a:p>
                  </a:txBody>
                  <a:tcPr/>
                </a:tc>
                <a:tc>
                  <a:txBody>
                    <a:bodyPr/>
                    <a:lstStyle/>
                    <a:p>
                      <a:r>
                        <a:rPr lang="en-US" sz="1600" dirty="0"/>
                        <a:t>3237</a:t>
                      </a:r>
                    </a:p>
                  </a:txBody>
                  <a:tcPr/>
                </a:tc>
                <a:tc>
                  <a:txBody>
                    <a:bodyPr/>
                    <a:lstStyle/>
                    <a:p>
                      <a:r>
                        <a:rPr lang="en-US" sz="1600" dirty="0"/>
                        <a:t>38,844</a:t>
                      </a:r>
                    </a:p>
                  </a:txBody>
                  <a:tcPr/>
                </a:tc>
                <a:extLst>
                  <a:ext uri="{0D108BD9-81ED-4DB2-BD59-A6C34878D82A}">
                    <a16:rowId xmlns="" xmlns:a16="http://schemas.microsoft.com/office/drawing/2014/main" val="212798502"/>
                  </a:ext>
                </a:extLst>
              </a:tr>
              <a:tr h="254100">
                <a:tc>
                  <a:txBody>
                    <a:bodyPr/>
                    <a:lstStyle/>
                    <a:p>
                      <a:r>
                        <a:rPr lang="en-US" sz="1600" dirty="0"/>
                        <a:t>Human Resources</a:t>
                      </a:r>
                    </a:p>
                  </a:txBody>
                  <a:tcPr/>
                </a:tc>
                <a:tc>
                  <a:txBody>
                    <a:bodyPr/>
                    <a:lstStyle/>
                    <a:p>
                      <a:r>
                        <a:rPr lang="en-US" sz="1600" dirty="0"/>
                        <a:t>52</a:t>
                      </a:r>
                    </a:p>
                  </a:txBody>
                  <a:tcPr/>
                </a:tc>
                <a:tc>
                  <a:txBody>
                    <a:bodyPr/>
                    <a:lstStyle/>
                    <a:p>
                      <a:r>
                        <a:rPr lang="en-US" sz="1600" dirty="0"/>
                        <a:t>12</a:t>
                      </a:r>
                    </a:p>
                  </a:txBody>
                  <a:tcPr/>
                </a:tc>
                <a:tc>
                  <a:txBody>
                    <a:bodyPr/>
                    <a:lstStyle/>
                    <a:p>
                      <a:r>
                        <a:rPr lang="en-US" sz="1600" dirty="0"/>
                        <a:t>23%</a:t>
                      </a:r>
                    </a:p>
                  </a:txBody>
                  <a:tcPr/>
                </a:tc>
                <a:tc>
                  <a:txBody>
                    <a:bodyPr/>
                    <a:lstStyle/>
                    <a:p>
                      <a:r>
                        <a:rPr lang="en-US" sz="1600" dirty="0"/>
                        <a:t>4236</a:t>
                      </a:r>
                    </a:p>
                  </a:txBody>
                  <a:tcPr/>
                </a:tc>
                <a:tc>
                  <a:txBody>
                    <a:bodyPr/>
                    <a:lstStyle/>
                    <a:p>
                      <a:r>
                        <a:rPr lang="en-US" sz="1600" dirty="0"/>
                        <a:t>29,232</a:t>
                      </a:r>
                    </a:p>
                  </a:txBody>
                  <a:tcPr/>
                </a:tc>
                <a:extLst>
                  <a:ext uri="{0D108BD9-81ED-4DB2-BD59-A6C34878D82A}">
                    <a16:rowId xmlns="" xmlns:a16="http://schemas.microsoft.com/office/drawing/2014/main" val="477582494"/>
                  </a:ext>
                </a:extLst>
              </a:tr>
              <a:tr h="254100">
                <a:tc>
                  <a:txBody>
                    <a:bodyPr/>
                    <a:lstStyle/>
                    <a:p>
                      <a:r>
                        <a:rPr lang="en-US" sz="1600" dirty="0"/>
                        <a:t>Sales Executive</a:t>
                      </a:r>
                    </a:p>
                  </a:txBody>
                  <a:tcPr/>
                </a:tc>
                <a:tc>
                  <a:txBody>
                    <a:bodyPr/>
                    <a:lstStyle/>
                    <a:p>
                      <a:r>
                        <a:rPr lang="en-US" sz="1600" dirty="0"/>
                        <a:t>326</a:t>
                      </a:r>
                    </a:p>
                  </a:txBody>
                  <a:tcPr/>
                </a:tc>
                <a:tc>
                  <a:txBody>
                    <a:bodyPr/>
                    <a:lstStyle/>
                    <a:p>
                      <a:r>
                        <a:rPr lang="en-US" sz="1600" dirty="0"/>
                        <a:t>57</a:t>
                      </a:r>
                    </a:p>
                  </a:txBody>
                  <a:tcPr/>
                </a:tc>
                <a:tc>
                  <a:txBody>
                    <a:bodyPr/>
                    <a:lstStyle/>
                    <a:p>
                      <a:r>
                        <a:rPr lang="en-US" sz="1600" dirty="0"/>
                        <a:t>17.5%</a:t>
                      </a:r>
                    </a:p>
                  </a:txBody>
                  <a:tcPr/>
                </a:tc>
                <a:tc>
                  <a:txBody>
                    <a:bodyPr/>
                    <a:lstStyle/>
                    <a:p>
                      <a:r>
                        <a:rPr lang="en-US" sz="1600" dirty="0"/>
                        <a:t>6924</a:t>
                      </a:r>
                    </a:p>
                  </a:txBody>
                  <a:tcPr/>
                </a:tc>
                <a:tc>
                  <a:txBody>
                    <a:bodyPr/>
                    <a:lstStyle/>
                    <a:p>
                      <a:r>
                        <a:rPr lang="en-US" sz="1600" dirty="0"/>
                        <a:t>83,088</a:t>
                      </a:r>
                    </a:p>
                  </a:txBody>
                  <a:tcPr/>
                </a:tc>
                <a:extLst>
                  <a:ext uri="{0D108BD9-81ED-4DB2-BD59-A6C34878D82A}">
                    <a16:rowId xmlns="" xmlns:a16="http://schemas.microsoft.com/office/drawing/2014/main" val="3082990896"/>
                  </a:ext>
                </a:extLst>
              </a:tr>
              <a:tr h="453518">
                <a:tc>
                  <a:txBody>
                    <a:bodyPr/>
                    <a:lstStyle/>
                    <a:p>
                      <a:r>
                        <a:rPr lang="en-US" sz="1600" dirty="0"/>
                        <a:t>Research Scientist</a:t>
                      </a:r>
                    </a:p>
                  </a:txBody>
                  <a:tcPr/>
                </a:tc>
                <a:tc>
                  <a:txBody>
                    <a:bodyPr/>
                    <a:lstStyle/>
                    <a:p>
                      <a:r>
                        <a:rPr lang="en-US" sz="1600" dirty="0"/>
                        <a:t>292</a:t>
                      </a:r>
                    </a:p>
                  </a:txBody>
                  <a:tcPr/>
                </a:tc>
                <a:tc>
                  <a:txBody>
                    <a:bodyPr/>
                    <a:lstStyle/>
                    <a:p>
                      <a:r>
                        <a:rPr lang="en-US" sz="1600" dirty="0"/>
                        <a:t>47</a:t>
                      </a:r>
                    </a:p>
                  </a:txBody>
                  <a:tcPr/>
                </a:tc>
                <a:tc>
                  <a:txBody>
                    <a:bodyPr/>
                    <a:lstStyle/>
                    <a:p>
                      <a:r>
                        <a:rPr lang="en-US" sz="1600" dirty="0"/>
                        <a:t>16%</a:t>
                      </a:r>
                    </a:p>
                  </a:txBody>
                  <a:tcPr/>
                </a:tc>
                <a:tc>
                  <a:txBody>
                    <a:bodyPr/>
                    <a:lstStyle/>
                    <a:p>
                      <a:r>
                        <a:rPr lang="en-US" sz="1600" dirty="0"/>
                        <a:t>3240</a:t>
                      </a:r>
                    </a:p>
                  </a:txBody>
                  <a:tcPr/>
                </a:tc>
                <a:tc>
                  <a:txBody>
                    <a:bodyPr/>
                    <a:lstStyle/>
                    <a:p>
                      <a:r>
                        <a:rPr lang="en-US" sz="1600" dirty="0"/>
                        <a:t>38,880</a:t>
                      </a:r>
                    </a:p>
                  </a:txBody>
                  <a:tcPr/>
                </a:tc>
                <a:extLst>
                  <a:ext uri="{0D108BD9-81ED-4DB2-BD59-A6C34878D82A}">
                    <a16:rowId xmlns="" xmlns:a16="http://schemas.microsoft.com/office/drawing/2014/main" val="1678562702"/>
                  </a:ext>
                </a:extLst>
              </a:tr>
              <a:tr h="438901">
                <a:tc>
                  <a:txBody>
                    <a:bodyPr/>
                    <a:lstStyle/>
                    <a:p>
                      <a:r>
                        <a:rPr lang="en-US" sz="1600" dirty="0"/>
                        <a:t>Manufacturing Director</a:t>
                      </a:r>
                    </a:p>
                  </a:txBody>
                  <a:tcPr/>
                </a:tc>
                <a:tc>
                  <a:txBody>
                    <a:bodyPr/>
                    <a:lstStyle/>
                    <a:p>
                      <a:r>
                        <a:rPr lang="en-US" sz="1600" dirty="0"/>
                        <a:t>145</a:t>
                      </a:r>
                    </a:p>
                  </a:txBody>
                  <a:tcPr/>
                </a:tc>
                <a:tc>
                  <a:txBody>
                    <a:bodyPr/>
                    <a:lstStyle/>
                    <a:p>
                      <a:r>
                        <a:rPr lang="en-US" sz="1600" dirty="0"/>
                        <a:t>10</a:t>
                      </a:r>
                    </a:p>
                  </a:txBody>
                  <a:tcPr/>
                </a:tc>
                <a:tc>
                  <a:txBody>
                    <a:bodyPr/>
                    <a:lstStyle/>
                    <a:p>
                      <a:r>
                        <a:rPr lang="en-US" sz="1600" dirty="0"/>
                        <a:t>7%</a:t>
                      </a:r>
                    </a:p>
                  </a:txBody>
                  <a:tcPr/>
                </a:tc>
                <a:tc>
                  <a:txBody>
                    <a:bodyPr/>
                    <a:lstStyle/>
                    <a:p>
                      <a:r>
                        <a:rPr lang="en-US" sz="1600" dirty="0"/>
                        <a:t>7295</a:t>
                      </a:r>
                    </a:p>
                  </a:txBody>
                  <a:tcPr/>
                </a:tc>
                <a:tc>
                  <a:txBody>
                    <a:bodyPr/>
                    <a:lstStyle/>
                    <a:p>
                      <a:r>
                        <a:rPr lang="en-US" sz="1600" dirty="0"/>
                        <a:t>87,540</a:t>
                      </a:r>
                    </a:p>
                  </a:txBody>
                  <a:tcPr/>
                </a:tc>
                <a:extLst>
                  <a:ext uri="{0D108BD9-81ED-4DB2-BD59-A6C34878D82A}">
                    <a16:rowId xmlns="" xmlns:a16="http://schemas.microsoft.com/office/drawing/2014/main" val="3991601591"/>
                  </a:ext>
                </a:extLst>
              </a:tr>
              <a:tr h="368402">
                <a:tc>
                  <a:txBody>
                    <a:bodyPr/>
                    <a:lstStyle/>
                    <a:p>
                      <a:r>
                        <a:rPr lang="en-US" sz="1600" dirty="0"/>
                        <a:t>Healthcare Rep.</a:t>
                      </a:r>
                    </a:p>
                  </a:txBody>
                  <a:tcPr/>
                </a:tc>
                <a:tc>
                  <a:txBody>
                    <a:bodyPr/>
                    <a:lstStyle/>
                    <a:p>
                      <a:r>
                        <a:rPr lang="en-US" sz="1600" dirty="0"/>
                        <a:t>131</a:t>
                      </a:r>
                    </a:p>
                  </a:txBody>
                  <a:tcPr/>
                </a:tc>
                <a:tc>
                  <a:txBody>
                    <a:bodyPr/>
                    <a:lstStyle/>
                    <a:p>
                      <a:r>
                        <a:rPr lang="en-US" sz="1600" dirty="0"/>
                        <a:t>9</a:t>
                      </a:r>
                    </a:p>
                  </a:txBody>
                  <a:tcPr/>
                </a:tc>
                <a:tc>
                  <a:txBody>
                    <a:bodyPr/>
                    <a:lstStyle/>
                    <a:p>
                      <a:r>
                        <a:rPr lang="en-US" sz="1600" dirty="0"/>
                        <a:t>6.9%</a:t>
                      </a:r>
                    </a:p>
                  </a:txBody>
                  <a:tcPr/>
                </a:tc>
                <a:tc>
                  <a:txBody>
                    <a:bodyPr/>
                    <a:lstStyle/>
                    <a:p>
                      <a:r>
                        <a:rPr lang="en-US" sz="1600" dirty="0"/>
                        <a:t>7529</a:t>
                      </a:r>
                    </a:p>
                  </a:txBody>
                  <a:tcPr/>
                </a:tc>
                <a:tc>
                  <a:txBody>
                    <a:bodyPr/>
                    <a:lstStyle/>
                    <a:p>
                      <a:r>
                        <a:rPr lang="en-US" sz="1600" dirty="0"/>
                        <a:t>90,348</a:t>
                      </a:r>
                    </a:p>
                  </a:txBody>
                  <a:tcPr/>
                </a:tc>
                <a:extLst>
                  <a:ext uri="{0D108BD9-81ED-4DB2-BD59-A6C34878D82A}">
                    <a16:rowId xmlns="" xmlns:a16="http://schemas.microsoft.com/office/drawing/2014/main" val="2002666763"/>
                  </a:ext>
                </a:extLst>
              </a:tr>
              <a:tr h="317462">
                <a:tc>
                  <a:txBody>
                    <a:bodyPr/>
                    <a:lstStyle/>
                    <a:p>
                      <a:r>
                        <a:rPr lang="en-US" sz="1600" dirty="0"/>
                        <a:t>Manager</a:t>
                      </a:r>
                    </a:p>
                  </a:txBody>
                  <a:tcPr/>
                </a:tc>
                <a:tc>
                  <a:txBody>
                    <a:bodyPr/>
                    <a:lstStyle/>
                    <a:p>
                      <a:r>
                        <a:rPr lang="en-US" sz="1600" dirty="0"/>
                        <a:t>102</a:t>
                      </a:r>
                    </a:p>
                  </a:txBody>
                  <a:tcPr/>
                </a:tc>
                <a:tc>
                  <a:txBody>
                    <a:bodyPr/>
                    <a:lstStyle/>
                    <a:p>
                      <a:r>
                        <a:rPr lang="en-US" sz="1600" dirty="0"/>
                        <a:t>5</a:t>
                      </a:r>
                    </a:p>
                  </a:txBody>
                  <a:tcPr/>
                </a:tc>
                <a:tc>
                  <a:txBody>
                    <a:bodyPr/>
                    <a:lstStyle/>
                    <a:p>
                      <a:r>
                        <a:rPr lang="en-US" sz="1600" dirty="0"/>
                        <a:t>5%</a:t>
                      </a:r>
                    </a:p>
                  </a:txBody>
                  <a:tcPr/>
                </a:tc>
                <a:tc>
                  <a:txBody>
                    <a:bodyPr/>
                    <a:lstStyle/>
                    <a:p>
                      <a:r>
                        <a:rPr lang="en-US" sz="1600" dirty="0"/>
                        <a:t>17182</a:t>
                      </a:r>
                    </a:p>
                  </a:txBody>
                  <a:tcPr/>
                </a:tc>
                <a:tc>
                  <a:txBody>
                    <a:bodyPr/>
                    <a:lstStyle/>
                    <a:p>
                      <a:r>
                        <a:rPr lang="en-US" sz="1600" dirty="0"/>
                        <a:t>206,184</a:t>
                      </a:r>
                    </a:p>
                  </a:txBody>
                  <a:tcPr/>
                </a:tc>
                <a:extLst>
                  <a:ext uri="{0D108BD9-81ED-4DB2-BD59-A6C34878D82A}">
                    <a16:rowId xmlns="" xmlns:a16="http://schemas.microsoft.com/office/drawing/2014/main" val="3607817226"/>
                  </a:ext>
                </a:extLst>
              </a:tr>
              <a:tr h="453518">
                <a:tc>
                  <a:txBody>
                    <a:bodyPr/>
                    <a:lstStyle/>
                    <a:p>
                      <a:r>
                        <a:rPr lang="en-US" sz="1600" dirty="0"/>
                        <a:t>Research Director</a:t>
                      </a:r>
                    </a:p>
                  </a:txBody>
                  <a:tcPr/>
                </a:tc>
                <a:tc>
                  <a:txBody>
                    <a:bodyPr/>
                    <a:lstStyle/>
                    <a:p>
                      <a:r>
                        <a:rPr lang="en-US" sz="1600" dirty="0"/>
                        <a:t>80</a:t>
                      </a:r>
                    </a:p>
                  </a:txBody>
                  <a:tcPr/>
                </a:tc>
                <a:tc>
                  <a:txBody>
                    <a:bodyPr/>
                    <a:lstStyle/>
                    <a:p>
                      <a:r>
                        <a:rPr lang="en-US" sz="1600" dirty="0"/>
                        <a:t>2</a:t>
                      </a:r>
                    </a:p>
                  </a:txBody>
                  <a:tcPr/>
                </a:tc>
                <a:tc>
                  <a:txBody>
                    <a:bodyPr/>
                    <a:lstStyle/>
                    <a:p>
                      <a:r>
                        <a:rPr lang="en-US" sz="1600" dirty="0"/>
                        <a:t>2.5%</a:t>
                      </a:r>
                    </a:p>
                  </a:txBody>
                  <a:tcPr/>
                </a:tc>
                <a:tc>
                  <a:txBody>
                    <a:bodyPr/>
                    <a:lstStyle/>
                    <a:p>
                      <a:r>
                        <a:rPr lang="en-US" sz="1600" dirty="0"/>
                        <a:t>16034</a:t>
                      </a:r>
                    </a:p>
                  </a:txBody>
                  <a:tcPr/>
                </a:tc>
                <a:tc>
                  <a:txBody>
                    <a:bodyPr/>
                    <a:lstStyle/>
                    <a:p>
                      <a:r>
                        <a:rPr lang="en-US" sz="1600" dirty="0"/>
                        <a:t>192,408</a:t>
                      </a:r>
                    </a:p>
                  </a:txBody>
                  <a:tcPr/>
                </a:tc>
                <a:extLst>
                  <a:ext uri="{0D108BD9-81ED-4DB2-BD59-A6C34878D82A}">
                    <a16:rowId xmlns="" xmlns:a16="http://schemas.microsoft.com/office/drawing/2014/main" val="3072971373"/>
                  </a:ext>
                </a:extLst>
              </a:tr>
            </a:tbl>
          </a:graphicData>
        </a:graphic>
      </p:graphicFrame>
      <p:sp>
        <p:nvSpPr>
          <p:cNvPr id="5" name="TextBox 4">
            <a:extLst>
              <a:ext uri="{FF2B5EF4-FFF2-40B4-BE49-F238E27FC236}">
                <a16:creationId xmlns="" xmlns:a16="http://schemas.microsoft.com/office/drawing/2014/main" id="{90B71D23-0CF6-A845-92F5-FFB1934451FF}"/>
              </a:ext>
            </a:extLst>
          </p:cNvPr>
          <p:cNvSpPr txBox="1"/>
          <p:nvPr/>
        </p:nvSpPr>
        <p:spPr>
          <a:xfrm>
            <a:off x="1901141" y="5579485"/>
            <a:ext cx="8991599" cy="1015663"/>
          </a:xfrm>
          <a:prstGeom prst="rect">
            <a:avLst/>
          </a:prstGeom>
          <a:noFill/>
        </p:spPr>
        <p:txBody>
          <a:bodyPr wrap="square" rtlCol="0">
            <a:spAutoFit/>
          </a:bodyPr>
          <a:lstStyle/>
          <a:p>
            <a:r>
              <a:rPr lang="en-US" sz="2000" dirty="0"/>
              <a:t>When separated by Job Role, whether an employee worked overtime did not significantly predict attrition, however, the lower the income, the higher the attrition rate, even when separated by Job Role.</a:t>
            </a:r>
          </a:p>
        </p:txBody>
      </p:sp>
    </p:spTree>
    <p:extLst>
      <p:ext uri="{BB962C8B-B14F-4D97-AF65-F5344CB8AC3E}">
        <p14:creationId xmlns:p14="http://schemas.microsoft.com/office/powerpoint/2010/main" val="1308508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04372" y="349600"/>
            <a:ext cx="8991600" cy="703697"/>
          </a:xfrm>
        </p:spPr>
        <p:txBody>
          <a:bodyPr>
            <a:normAutofit fontScale="90000"/>
          </a:bodyPr>
          <a:lstStyle/>
          <a:p>
            <a:r>
              <a:rPr lang="en-US" dirty="0"/>
              <a:t>Job Role and Job Satisfaction</a:t>
            </a:r>
          </a:p>
        </p:txBody>
      </p:sp>
      <p:sp>
        <p:nvSpPr>
          <p:cNvPr id="10" name="AutoShape 2"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xmlns="" id="{8CC047BC-7FEC-4EB1-BCEA-02FB6A9AD576}"/>
              </a:ext>
            </a:extLst>
          </p:cNvPr>
          <p:cNvSpPr>
            <a:spLocks noChangeAspect="1" noChangeArrowheads="1"/>
          </p:cNvSpPr>
          <p:nvPr/>
        </p:nvSpPr>
        <p:spPr bwMode="auto">
          <a:xfrm>
            <a:off x="5963478" y="3296478"/>
            <a:ext cx="284922" cy="2849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xmlns="" id="{303DEEFB-7094-4F9F-A65F-D2AFDD19F5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 xmlns:a16="http://schemas.microsoft.com/office/drawing/2014/main" id="{B5A6FF36-79A1-F845-8403-AC887A39DA13}"/>
              </a:ext>
            </a:extLst>
          </p:cNvPr>
          <p:cNvPicPr>
            <a:picLocks noChangeAspect="1"/>
          </p:cNvPicPr>
          <p:nvPr/>
        </p:nvPicPr>
        <p:blipFill>
          <a:blip r:embed="rId2"/>
          <a:stretch>
            <a:fillRect/>
          </a:stretch>
        </p:blipFill>
        <p:spPr>
          <a:xfrm>
            <a:off x="1704372" y="1982319"/>
            <a:ext cx="2960225" cy="3245548"/>
          </a:xfrm>
          <a:prstGeom prst="rect">
            <a:avLst/>
          </a:prstGeom>
        </p:spPr>
      </p:pic>
      <p:pic>
        <p:nvPicPr>
          <p:cNvPr id="19" name="Picture 18">
            <a:extLst>
              <a:ext uri="{FF2B5EF4-FFF2-40B4-BE49-F238E27FC236}">
                <a16:creationId xmlns="" xmlns:a16="http://schemas.microsoft.com/office/drawing/2014/main" id="{ECB7B92D-AE6C-AE4F-8759-721D8810047D}"/>
              </a:ext>
            </a:extLst>
          </p:cNvPr>
          <p:cNvPicPr>
            <a:picLocks noChangeAspect="1"/>
          </p:cNvPicPr>
          <p:nvPr/>
        </p:nvPicPr>
        <p:blipFill>
          <a:blip r:embed="rId3"/>
          <a:stretch>
            <a:fillRect/>
          </a:stretch>
        </p:blipFill>
        <p:spPr>
          <a:xfrm>
            <a:off x="5107807" y="1982319"/>
            <a:ext cx="3883716" cy="3222657"/>
          </a:xfrm>
          <a:prstGeom prst="rect">
            <a:avLst/>
          </a:prstGeom>
        </p:spPr>
      </p:pic>
      <p:sp>
        <p:nvSpPr>
          <p:cNvPr id="20" name="TextBox 19">
            <a:extLst>
              <a:ext uri="{FF2B5EF4-FFF2-40B4-BE49-F238E27FC236}">
                <a16:creationId xmlns="" xmlns:a16="http://schemas.microsoft.com/office/drawing/2014/main" id="{0EA7E090-F4CB-4246-A401-50FABD710846}"/>
              </a:ext>
            </a:extLst>
          </p:cNvPr>
          <p:cNvSpPr txBox="1"/>
          <p:nvPr/>
        </p:nvSpPr>
        <p:spPr>
          <a:xfrm>
            <a:off x="1704372" y="1101374"/>
            <a:ext cx="9179840" cy="707886"/>
          </a:xfrm>
          <a:prstGeom prst="rect">
            <a:avLst/>
          </a:prstGeom>
          <a:noFill/>
        </p:spPr>
        <p:txBody>
          <a:bodyPr wrap="square" rtlCol="0">
            <a:spAutoFit/>
          </a:bodyPr>
          <a:lstStyle/>
          <a:p>
            <a:r>
              <a:rPr lang="en-US" sz="2000" dirty="0"/>
              <a:t>Job roles flagged for high attrition were Sales Representatives, Research Scientists, and non-manager Human Resource employees. </a:t>
            </a:r>
          </a:p>
        </p:txBody>
      </p:sp>
      <p:sp>
        <p:nvSpPr>
          <p:cNvPr id="21" name="TextBox 20">
            <a:extLst>
              <a:ext uri="{FF2B5EF4-FFF2-40B4-BE49-F238E27FC236}">
                <a16:creationId xmlns="" xmlns:a16="http://schemas.microsoft.com/office/drawing/2014/main" id="{B58682C2-56EC-7642-9B30-9CA216DD98F2}"/>
              </a:ext>
            </a:extLst>
          </p:cNvPr>
          <p:cNvSpPr txBox="1"/>
          <p:nvPr/>
        </p:nvSpPr>
        <p:spPr>
          <a:xfrm>
            <a:off x="1704372" y="5554562"/>
            <a:ext cx="8991600" cy="1015663"/>
          </a:xfrm>
          <a:prstGeom prst="rect">
            <a:avLst/>
          </a:prstGeom>
          <a:noFill/>
        </p:spPr>
        <p:txBody>
          <a:bodyPr wrap="square" rtlCol="0">
            <a:spAutoFit/>
          </a:bodyPr>
          <a:lstStyle/>
          <a:p>
            <a:r>
              <a:rPr lang="en-US" sz="2000" dirty="0"/>
              <a:t>Apart from HR, the Job Satisfaction per job role remained constant. It would appear that overall, job satisfaction does not have an impact on attrition, except in one notable case.</a:t>
            </a:r>
          </a:p>
        </p:txBody>
      </p:sp>
      <p:sp>
        <p:nvSpPr>
          <p:cNvPr id="4" name="TextBox 3"/>
          <p:cNvSpPr txBox="1"/>
          <p:nvPr/>
        </p:nvSpPr>
        <p:spPr>
          <a:xfrm>
            <a:off x="9126528" y="2563614"/>
            <a:ext cx="1757684" cy="2523768"/>
          </a:xfrm>
          <a:prstGeom prst="rect">
            <a:avLst/>
          </a:prstGeom>
          <a:noFill/>
        </p:spPr>
        <p:txBody>
          <a:bodyPr wrap="square" rtlCol="0">
            <a:spAutoFit/>
          </a:bodyPr>
          <a:lstStyle/>
          <a:p>
            <a:r>
              <a:rPr lang="en-US" sz="1400" b="1" dirty="0">
                <a:solidFill>
                  <a:srgbClr val="0070C0"/>
                </a:solidFill>
              </a:rPr>
              <a:t>Sales department </a:t>
            </a:r>
          </a:p>
          <a:p>
            <a:r>
              <a:rPr lang="en-US" sz="1400" b="1" dirty="0" smtClean="0">
                <a:solidFill>
                  <a:srgbClr val="0070C0"/>
                </a:solidFill>
              </a:rPr>
              <a:t>	20.6%</a:t>
            </a:r>
          </a:p>
          <a:p>
            <a:endParaRPr lang="en-US" sz="1400" b="1" dirty="0" smtClean="0">
              <a:solidFill>
                <a:srgbClr val="0070C0"/>
              </a:solidFill>
            </a:endParaRPr>
          </a:p>
          <a:p>
            <a:r>
              <a:rPr lang="en-US" sz="1400" b="1" dirty="0" smtClean="0">
                <a:solidFill>
                  <a:srgbClr val="0070C0"/>
                </a:solidFill>
              </a:rPr>
              <a:t>Human Resources 	19.0%</a:t>
            </a:r>
          </a:p>
          <a:p>
            <a:endParaRPr lang="en-US" sz="1400" b="1" dirty="0" smtClean="0">
              <a:solidFill>
                <a:srgbClr val="0070C0"/>
              </a:solidFill>
            </a:endParaRPr>
          </a:p>
          <a:p>
            <a:r>
              <a:rPr lang="en-US" sz="1400" b="1" dirty="0" smtClean="0">
                <a:solidFill>
                  <a:srgbClr val="0070C0"/>
                </a:solidFill>
              </a:rPr>
              <a:t>Research Develop 	13.8%</a:t>
            </a:r>
          </a:p>
          <a:p>
            <a:endParaRPr lang="en-US" sz="1400" b="1" dirty="0">
              <a:solidFill>
                <a:srgbClr val="0070C0"/>
              </a:solidFill>
            </a:endParaRPr>
          </a:p>
          <a:p>
            <a:r>
              <a:rPr lang="en-US" sz="1400" b="1" dirty="0">
                <a:solidFill>
                  <a:srgbClr val="0070C0"/>
                </a:solidFill>
              </a:rPr>
              <a:t>	</a:t>
            </a:r>
          </a:p>
          <a:p>
            <a:endParaRPr lang="en-US" dirty="0"/>
          </a:p>
        </p:txBody>
      </p:sp>
      <p:sp>
        <p:nvSpPr>
          <p:cNvPr id="22" name="Rectangle: Rounded Corners 8">
            <a:extLst>
              <a:ext uri="{FF2B5EF4-FFF2-40B4-BE49-F238E27FC236}">
                <a16:creationId xmlns="" xmlns:a16="http://schemas.microsoft.com/office/drawing/2014/main" id="{82801AE0-8798-4D12-BA14-DFDFD068FD77}"/>
              </a:ext>
            </a:extLst>
          </p:cNvPr>
          <p:cNvSpPr/>
          <p:nvPr/>
        </p:nvSpPr>
        <p:spPr>
          <a:xfrm>
            <a:off x="5808595" y="2245490"/>
            <a:ext cx="325987" cy="103111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8">
            <a:extLst>
              <a:ext uri="{FF2B5EF4-FFF2-40B4-BE49-F238E27FC236}">
                <a16:creationId xmlns="" xmlns:a16="http://schemas.microsoft.com/office/drawing/2014/main" id="{82801AE0-8798-4D12-BA14-DFDFD068FD77}"/>
              </a:ext>
            </a:extLst>
          </p:cNvPr>
          <p:cNvSpPr/>
          <p:nvPr/>
        </p:nvSpPr>
        <p:spPr>
          <a:xfrm>
            <a:off x="7627749" y="2245490"/>
            <a:ext cx="325987" cy="48613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993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558F1-4876-454A-B771-BA837016AE1A}"/>
              </a:ext>
            </a:extLst>
          </p:cNvPr>
          <p:cNvSpPr>
            <a:spLocks noGrp="1"/>
          </p:cNvSpPr>
          <p:nvPr>
            <p:ph type="title"/>
          </p:nvPr>
        </p:nvSpPr>
        <p:spPr>
          <a:xfrm>
            <a:off x="1820448" y="162046"/>
            <a:ext cx="8534401" cy="952839"/>
          </a:xfrm>
        </p:spPr>
        <p:txBody>
          <a:bodyPr>
            <a:normAutofit fontScale="90000"/>
          </a:bodyPr>
          <a:lstStyle/>
          <a:p>
            <a:r>
              <a:rPr lang="en-US" dirty="0"/>
              <a:t>Other </a:t>
            </a:r>
            <a:r>
              <a:rPr lang="en-US" dirty="0" smtClean="0"/>
              <a:t>findings: </a:t>
            </a:r>
            <a:br>
              <a:rPr lang="en-US" dirty="0" smtClean="0"/>
            </a:br>
            <a:r>
              <a:rPr lang="en-US" dirty="0" smtClean="0"/>
              <a:t>Job Satisfaction and Age</a:t>
            </a:r>
            <a:endParaRPr lang="en-US" dirty="0"/>
          </a:p>
        </p:txBody>
      </p:sp>
      <p:sp>
        <p:nvSpPr>
          <p:cNvPr id="11" name="TextBox 10">
            <a:extLst>
              <a:ext uri="{FF2B5EF4-FFF2-40B4-BE49-F238E27FC236}">
                <a16:creationId xmlns="" xmlns:a16="http://schemas.microsoft.com/office/drawing/2014/main" id="{5277906A-5D69-704D-A8F1-01254B548878}"/>
              </a:ext>
            </a:extLst>
          </p:cNvPr>
          <p:cNvSpPr txBox="1"/>
          <p:nvPr/>
        </p:nvSpPr>
        <p:spPr>
          <a:xfrm>
            <a:off x="1820447" y="5592833"/>
            <a:ext cx="8534401" cy="1015663"/>
          </a:xfrm>
          <a:prstGeom prst="rect">
            <a:avLst/>
          </a:prstGeom>
          <a:noFill/>
        </p:spPr>
        <p:txBody>
          <a:bodyPr wrap="square" rtlCol="0">
            <a:spAutoFit/>
          </a:bodyPr>
          <a:lstStyle/>
          <a:p>
            <a:r>
              <a:rPr lang="en-US" sz="2000" dirty="0"/>
              <a:t>Upon closer inspection, while younger employees (18-21 specifically) have a higher attrition, those who left between the ages of 18-21 also have a higher Job Satisfaction Index rating, so they are happier with their jobs.</a:t>
            </a:r>
          </a:p>
        </p:txBody>
      </p:sp>
      <p:pic>
        <p:nvPicPr>
          <p:cNvPr id="20" name="Picture 19">
            <a:extLst>
              <a:ext uri="{FF2B5EF4-FFF2-40B4-BE49-F238E27FC236}">
                <a16:creationId xmlns="" xmlns:a16="http://schemas.microsoft.com/office/drawing/2014/main" id="{23276BCE-B01D-3148-AD61-AD1EB86C2440}"/>
              </a:ext>
            </a:extLst>
          </p:cNvPr>
          <p:cNvPicPr>
            <a:picLocks noChangeAspect="1"/>
          </p:cNvPicPr>
          <p:nvPr/>
        </p:nvPicPr>
        <p:blipFill>
          <a:blip r:embed="rId3"/>
          <a:stretch>
            <a:fillRect/>
          </a:stretch>
        </p:blipFill>
        <p:spPr>
          <a:xfrm>
            <a:off x="577307" y="1278888"/>
            <a:ext cx="5018088" cy="4163945"/>
          </a:xfrm>
          <a:prstGeom prst="rect">
            <a:avLst/>
          </a:prstGeom>
        </p:spPr>
      </p:pic>
      <p:pic>
        <p:nvPicPr>
          <p:cNvPr id="21" name="Picture 20">
            <a:extLst>
              <a:ext uri="{FF2B5EF4-FFF2-40B4-BE49-F238E27FC236}">
                <a16:creationId xmlns="" xmlns:a16="http://schemas.microsoft.com/office/drawing/2014/main" id="{0B3DA4F4-47F6-054C-AFA7-772CFF62E93B}"/>
              </a:ext>
            </a:extLst>
          </p:cNvPr>
          <p:cNvPicPr>
            <a:picLocks noChangeAspect="1"/>
          </p:cNvPicPr>
          <p:nvPr/>
        </p:nvPicPr>
        <p:blipFill>
          <a:blip r:embed="rId4"/>
          <a:stretch>
            <a:fillRect/>
          </a:stretch>
        </p:blipFill>
        <p:spPr>
          <a:xfrm>
            <a:off x="6135145" y="1278887"/>
            <a:ext cx="5018088" cy="4163945"/>
          </a:xfrm>
          <a:prstGeom prst="rect">
            <a:avLst/>
          </a:prstGeom>
        </p:spPr>
      </p:pic>
      <p:sp>
        <p:nvSpPr>
          <p:cNvPr id="22" name="Rounded Rectangle 21">
            <a:extLst>
              <a:ext uri="{FF2B5EF4-FFF2-40B4-BE49-F238E27FC236}">
                <a16:creationId xmlns="" xmlns:a16="http://schemas.microsoft.com/office/drawing/2014/main" id="{269CC911-F00A-0C42-B100-5C3448F2249A}"/>
              </a:ext>
            </a:extLst>
          </p:cNvPr>
          <p:cNvSpPr/>
          <p:nvPr/>
        </p:nvSpPr>
        <p:spPr>
          <a:xfrm>
            <a:off x="1201195" y="2672785"/>
            <a:ext cx="330200" cy="23368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 xmlns:a16="http://schemas.microsoft.com/office/drawing/2014/main" id="{95A5BCC5-4B96-7F4D-B33E-60946E5E45F8}"/>
              </a:ext>
            </a:extLst>
          </p:cNvPr>
          <p:cNvSpPr/>
          <p:nvPr/>
        </p:nvSpPr>
        <p:spPr>
          <a:xfrm>
            <a:off x="6751095" y="3193485"/>
            <a:ext cx="330200" cy="18161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 xmlns:a16="http://schemas.microsoft.com/office/drawing/2014/main" id="{3534D9CA-124A-154A-BBAE-11682C572791}"/>
              </a:ext>
            </a:extLst>
          </p:cNvPr>
          <p:cNvSpPr/>
          <p:nvPr/>
        </p:nvSpPr>
        <p:spPr>
          <a:xfrm>
            <a:off x="1264695" y="2647385"/>
            <a:ext cx="3441700" cy="1832129"/>
          </a:xfrm>
          <a:custGeom>
            <a:avLst/>
            <a:gdLst>
              <a:gd name="connsiteX0" fmla="*/ 0 w 3441700"/>
              <a:gd name="connsiteY0" fmla="*/ 0 h 1832129"/>
              <a:gd name="connsiteX1" fmla="*/ 266700 w 3441700"/>
              <a:gd name="connsiteY1" fmla="*/ 711200 h 1832129"/>
              <a:gd name="connsiteX2" fmla="*/ 381000 w 3441700"/>
              <a:gd name="connsiteY2" fmla="*/ 1206500 h 1832129"/>
              <a:gd name="connsiteX3" fmla="*/ 1066800 w 3441700"/>
              <a:gd name="connsiteY3" fmla="*/ 1600200 h 1832129"/>
              <a:gd name="connsiteX4" fmla="*/ 1587500 w 3441700"/>
              <a:gd name="connsiteY4" fmla="*/ 1816100 h 1832129"/>
              <a:gd name="connsiteX5" fmla="*/ 2374900 w 3441700"/>
              <a:gd name="connsiteY5" fmla="*/ 1790700 h 1832129"/>
              <a:gd name="connsiteX6" fmla="*/ 2959100 w 3441700"/>
              <a:gd name="connsiteY6" fmla="*/ 1587500 h 1832129"/>
              <a:gd name="connsiteX7" fmla="*/ 3302000 w 3441700"/>
              <a:gd name="connsiteY7" fmla="*/ 1066800 h 1832129"/>
              <a:gd name="connsiteX8" fmla="*/ 3441700 w 3441700"/>
              <a:gd name="connsiteY8" fmla="*/ 825500 h 183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1700" h="1832129">
                <a:moveTo>
                  <a:pt x="0" y="0"/>
                </a:moveTo>
                <a:cubicBezTo>
                  <a:pt x="101600" y="255058"/>
                  <a:pt x="203200" y="510117"/>
                  <a:pt x="266700" y="711200"/>
                </a:cubicBezTo>
                <a:cubicBezTo>
                  <a:pt x="330200" y="912283"/>
                  <a:pt x="247650" y="1058333"/>
                  <a:pt x="381000" y="1206500"/>
                </a:cubicBezTo>
                <a:cubicBezTo>
                  <a:pt x="514350" y="1354667"/>
                  <a:pt x="865717" y="1498600"/>
                  <a:pt x="1066800" y="1600200"/>
                </a:cubicBezTo>
                <a:cubicBezTo>
                  <a:pt x="1267883" y="1701800"/>
                  <a:pt x="1369483" y="1784350"/>
                  <a:pt x="1587500" y="1816100"/>
                </a:cubicBezTo>
                <a:cubicBezTo>
                  <a:pt x="1805517" y="1847850"/>
                  <a:pt x="2146300" y="1828800"/>
                  <a:pt x="2374900" y="1790700"/>
                </a:cubicBezTo>
                <a:cubicBezTo>
                  <a:pt x="2603500" y="1752600"/>
                  <a:pt x="2804583" y="1708150"/>
                  <a:pt x="2959100" y="1587500"/>
                </a:cubicBezTo>
                <a:cubicBezTo>
                  <a:pt x="3113617" y="1466850"/>
                  <a:pt x="3221567" y="1193800"/>
                  <a:pt x="3302000" y="1066800"/>
                </a:cubicBezTo>
                <a:cubicBezTo>
                  <a:pt x="3382433" y="939800"/>
                  <a:pt x="3412066" y="882650"/>
                  <a:pt x="3441700" y="825500"/>
                </a:cubicBezTo>
              </a:path>
            </a:pathLst>
          </a:cu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 xmlns:a16="http://schemas.microsoft.com/office/drawing/2014/main" id="{CCC1C8EC-8321-FF47-B7E7-54A73342982D}"/>
              </a:ext>
            </a:extLst>
          </p:cNvPr>
          <p:cNvSpPr/>
          <p:nvPr/>
        </p:nvSpPr>
        <p:spPr>
          <a:xfrm>
            <a:off x="6814595" y="3343486"/>
            <a:ext cx="3327400" cy="1056499"/>
          </a:xfrm>
          <a:custGeom>
            <a:avLst/>
            <a:gdLst>
              <a:gd name="connsiteX0" fmla="*/ 0 w 3327400"/>
              <a:gd name="connsiteY0" fmla="*/ 1056499 h 1056499"/>
              <a:gd name="connsiteX1" fmla="*/ 406400 w 3327400"/>
              <a:gd name="connsiteY1" fmla="*/ 472299 h 1056499"/>
              <a:gd name="connsiteX2" fmla="*/ 914400 w 3327400"/>
              <a:gd name="connsiteY2" fmla="*/ 205599 h 1056499"/>
              <a:gd name="connsiteX3" fmla="*/ 1511300 w 3327400"/>
              <a:gd name="connsiteY3" fmla="*/ 15099 h 1056499"/>
              <a:gd name="connsiteX4" fmla="*/ 1993900 w 3327400"/>
              <a:gd name="connsiteY4" fmla="*/ 15099 h 1056499"/>
              <a:gd name="connsiteX5" fmla="*/ 2476500 w 3327400"/>
              <a:gd name="connsiteY5" fmla="*/ 40499 h 1056499"/>
              <a:gd name="connsiteX6" fmla="*/ 2857500 w 3327400"/>
              <a:gd name="connsiteY6" fmla="*/ 91299 h 1056499"/>
              <a:gd name="connsiteX7" fmla="*/ 3149600 w 3327400"/>
              <a:gd name="connsiteY7" fmla="*/ 345299 h 1056499"/>
              <a:gd name="connsiteX8" fmla="*/ 3327400 w 3327400"/>
              <a:gd name="connsiteY8" fmla="*/ 764399 h 10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7400" h="1056499">
                <a:moveTo>
                  <a:pt x="0" y="1056499"/>
                </a:moveTo>
                <a:cubicBezTo>
                  <a:pt x="127000" y="835307"/>
                  <a:pt x="254000" y="614116"/>
                  <a:pt x="406400" y="472299"/>
                </a:cubicBezTo>
                <a:cubicBezTo>
                  <a:pt x="558800" y="330482"/>
                  <a:pt x="730250" y="281799"/>
                  <a:pt x="914400" y="205599"/>
                </a:cubicBezTo>
                <a:cubicBezTo>
                  <a:pt x="1098550" y="129399"/>
                  <a:pt x="1331383" y="46849"/>
                  <a:pt x="1511300" y="15099"/>
                </a:cubicBezTo>
                <a:cubicBezTo>
                  <a:pt x="1691217" y="-16651"/>
                  <a:pt x="1833033" y="10866"/>
                  <a:pt x="1993900" y="15099"/>
                </a:cubicBezTo>
                <a:cubicBezTo>
                  <a:pt x="2154767" y="19332"/>
                  <a:pt x="2332567" y="27799"/>
                  <a:pt x="2476500" y="40499"/>
                </a:cubicBezTo>
                <a:cubicBezTo>
                  <a:pt x="2620433" y="53199"/>
                  <a:pt x="2745317" y="40499"/>
                  <a:pt x="2857500" y="91299"/>
                </a:cubicBezTo>
                <a:cubicBezTo>
                  <a:pt x="2969683" y="142099"/>
                  <a:pt x="3071283" y="233116"/>
                  <a:pt x="3149600" y="345299"/>
                </a:cubicBezTo>
                <a:cubicBezTo>
                  <a:pt x="3227917" y="457482"/>
                  <a:pt x="3277658" y="610940"/>
                  <a:pt x="3327400" y="764399"/>
                </a:cubicBezTo>
              </a:path>
            </a:pathLst>
          </a:cu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549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9523" y="276424"/>
            <a:ext cx="9337753" cy="892620"/>
          </a:xfrm>
        </p:spPr>
        <p:txBody>
          <a:bodyPr vert="horz" lIns="91440" tIns="45720" rIns="91440" bIns="45720" rtlCol="0" anchor="b">
            <a:normAutofit/>
          </a:bodyPr>
          <a:lstStyle/>
          <a:p>
            <a:r>
              <a:rPr lang="en-US" sz="4800" dirty="0"/>
              <a:t>How to mitigate attrition</a:t>
            </a:r>
          </a:p>
        </p:txBody>
      </p:sp>
      <p:sp>
        <p:nvSpPr>
          <p:cNvPr id="3" name="Text Placeholder 2"/>
          <p:cNvSpPr>
            <a:spLocks noGrp="1"/>
          </p:cNvSpPr>
          <p:nvPr>
            <p:ph type="body" idx="1"/>
          </p:nvPr>
        </p:nvSpPr>
        <p:spPr>
          <a:xfrm>
            <a:off x="3037653" y="2032278"/>
            <a:ext cx="6421491" cy="1371775"/>
          </a:xfrm>
        </p:spPr>
        <p:txBody>
          <a:bodyPr vert="horz" lIns="91440" tIns="45720" rIns="91440" bIns="45720" rtlCol="0" anchor="t">
            <a:normAutofit lnSpcReduction="10000"/>
          </a:bodyPr>
          <a:lstStyle/>
          <a:p>
            <a:pPr>
              <a:lnSpc>
                <a:spcPct val="90000"/>
              </a:lnSpc>
            </a:pPr>
            <a:endParaRPr lang="en-US" sz="1900" dirty="0">
              <a:solidFill>
                <a:schemeClr val="tx1"/>
              </a:solidFill>
            </a:endParaRPr>
          </a:p>
          <a:p>
            <a:pPr marL="0" lvl="1">
              <a:lnSpc>
                <a:spcPct val="90000"/>
              </a:lnSpc>
            </a:pPr>
            <a:r>
              <a:rPr lang="en-US" sz="6600" dirty="0">
                <a:solidFill>
                  <a:schemeClr val="tx1"/>
                </a:solidFill>
              </a:rPr>
              <a:t>Monthly Income</a:t>
            </a:r>
          </a:p>
          <a:p>
            <a:pPr>
              <a:lnSpc>
                <a:spcPct val="90000"/>
              </a:lnSpc>
            </a:pPr>
            <a:endParaRPr lang="en-US" sz="1900" dirty="0">
              <a:solidFill>
                <a:schemeClr val="tx1"/>
              </a:solidFill>
            </a:endParaRPr>
          </a:p>
        </p:txBody>
      </p:sp>
      <p:sp>
        <p:nvSpPr>
          <p:cNvPr id="4" name="AutoShape 2"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xmlns="" id="{8CC047BC-7FEC-4EB1-BCEA-02FB6A9AD576}"/>
              </a:ext>
            </a:extLst>
          </p:cNvPr>
          <p:cNvSpPr>
            <a:spLocks noChangeAspect="1" noChangeArrowheads="1"/>
          </p:cNvSpPr>
          <p:nvPr/>
        </p:nvSpPr>
        <p:spPr bwMode="auto">
          <a:xfrm>
            <a:off x="5963478" y="3296478"/>
            <a:ext cx="284922" cy="2849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a:extLst>
              <a:ext uri="{FF2B5EF4-FFF2-40B4-BE49-F238E27FC236}">
                <a16:creationId xmlns:a16="http://schemas.microsoft.com/office/drawing/2014/main" xmlns="" id="{B8D2580C-3D22-4F91-9C7C-28D8BD13B21F}"/>
              </a:ext>
            </a:extLst>
          </p:cNvPr>
          <p:cNvSpPr txBox="1">
            <a:spLocks/>
          </p:cNvSpPr>
          <p:nvPr/>
        </p:nvSpPr>
        <p:spPr>
          <a:xfrm>
            <a:off x="1579522" y="3616566"/>
            <a:ext cx="9337753" cy="105168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nSpc>
                <a:spcPct val="90000"/>
              </a:lnSpc>
            </a:pPr>
            <a:endParaRPr lang="en-US" sz="1900" dirty="0">
              <a:solidFill>
                <a:schemeClr val="tx1"/>
              </a:solidFill>
            </a:endParaRPr>
          </a:p>
          <a:p>
            <a:pPr>
              <a:lnSpc>
                <a:spcPct val="90000"/>
              </a:lnSpc>
            </a:pPr>
            <a:r>
              <a:rPr lang="en-US" sz="1900" dirty="0" smtClean="0">
                <a:solidFill>
                  <a:schemeClr val="tx1"/>
                </a:solidFill>
              </a:rPr>
              <a:t>Across the board, an employee’s income weighs heavily on attrition but not entirely practical or financially feasible </a:t>
            </a:r>
            <a:r>
              <a:rPr lang="en-US" sz="1900" dirty="0" err="1" smtClean="0">
                <a:solidFill>
                  <a:schemeClr val="tx1"/>
                </a:solidFill>
              </a:rPr>
              <a:t>DDSAnalytics</a:t>
            </a:r>
            <a:r>
              <a:rPr lang="en-US" sz="1900" dirty="0" smtClean="0">
                <a:solidFill>
                  <a:schemeClr val="tx1"/>
                </a:solidFill>
              </a:rPr>
              <a:t>.</a:t>
            </a:r>
            <a:endParaRPr lang="en-US" sz="1900" dirty="0">
              <a:solidFill>
                <a:schemeClr val="tx1"/>
              </a:solidFill>
            </a:endParaRPr>
          </a:p>
        </p:txBody>
      </p:sp>
    </p:spTree>
    <p:extLst>
      <p:ext uri="{BB962C8B-B14F-4D97-AF65-F5344CB8AC3E}">
        <p14:creationId xmlns:p14="http://schemas.microsoft.com/office/powerpoint/2010/main" val="288936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4901" y="285237"/>
            <a:ext cx="9850049" cy="906955"/>
          </a:xfrm>
        </p:spPr>
        <p:txBody>
          <a:bodyPr vert="horz" lIns="91440" tIns="45720" rIns="91440" bIns="45720" rtlCol="0" anchor="b">
            <a:normAutofit/>
          </a:bodyPr>
          <a:lstStyle/>
          <a:p>
            <a:r>
              <a:rPr lang="en-US" sz="4800" dirty="0" smtClean="0"/>
              <a:t>Ways to Prevent Turnover</a:t>
            </a:r>
            <a:endParaRPr lang="en-US" sz="4800" dirty="0"/>
          </a:p>
        </p:txBody>
      </p:sp>
      <p:sp>
        <p:nvSpPr>
          <p:cNvPr id="4" name="AutoShape 2"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xmlns="" id="{8CC047BC-7FEC-4EB1-BCEA-02FB6A9AD576}"/>
              </a:ext>
            </a:extLst>
          </p:cNvPr>
          <p:cNvSpPr>
            <a:spLocks noChangeAspect="1" noChangeArrowheads="1"/>
          </p:cNvSpPr>
          <p:nvPr/>
        </p:nvSpPr>
        <p:spPr bwMode="auto">
          <a:xfrm>
            <a:off x="5963478" y="3296478"/>
            <a:ext cx="284922" cy="2849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Diagram 5"/>
          <p:cNvGraphicFramePr/>
          <p:nvPr>
            <p:extLst>
              <p:ext uri="{D42A27DB-BD31-4B8C-83A1-F6EECF244321}">
                <p14:modId xmlns:p14="http://schemas.microsoft.com/office/powerpoint/2010/main" val="1444998575"/>
              </p:ext>
            </p:extLst>
          </p:nvPr>
        </p:nvGraphicFramePr>
        <p:xfrm>
          <a:off x="2078299" y="1608881"/>
          <a:ext cx="8128000" cy="4552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037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345" y="273451"/>
            <a:ext cx="8534401" cy="685800"/>
          </a:xfrm>
        </p:spPr>
        <p:txBody>
          <a:bodyPr>
            <a:normAutofit fontScale="90000"/>
          </a:bodyPr>
          <a:lstStyle/>
          <a:p>
            <a:r>
              <a:rPr lang="en-US" dirty="0" smtClean="0"/>
              <a:t>Reference and Conclusion</a:t>
            </a:r>
            <a:endParaRPr lang="en-US" dirty="0"/>
          </a:p>
        </p:txBody>
      </p:sp>
      <p:sp>
        <p:nvSpPr>
          <p:cNvPr id="6" name="Text Placeholder 2">
            <a:extLst>
              <a:ext uri="{FF2B5EF4-FFF2-40B4-BE49-F238E27FC236}">
                <a16:creationId xmlns:a16="http://schemas.microsoft.com/office/drawing/2014/main" xmlns="" id="{B1B58E4D-B34A-214F-8F9B-C7FDAAE33622}"/>
              </a:ext>
            </a:extLst>
          </p:cNvPr>
          <p:cNvSpPr>
            <a:spLocks noGrp="1"/>
          </p:cNvSpPr>
          <p:nvPr>
            <p:ph type="body" idx="1"/>
          </p:nvPr>
        </p:nvSpPr>
        <p:spPr>
          <a:xfrm>
            <a:off x="2347954" y="4423263"/>
            <a:ext cx="6801612" cy="1265082"/>
          </a:xfrm>
        </p:spPr>
        <p:txBody>
          <a:bodyPr/>
          <a:lstStyle/>
          <a:p>
            <a:r>
              <a:rPr lang="en-US" dirty="0"/>
              <a:t>Thank you for your time today!</a:t>
            </a:r>
          </a:p>
        </p:txBody>
      </p:sp>
      <p:sp>
        <p:nvSpPr>
          <p:cNvPr id="4" name="TextBox 3"/>
          <p:cNvSpPr txBox="1"/>
          <p:nvPr/>
        </p:nvSpPr>
        <p:spPr>
          <a:xfrm>
            <a:off x="2050345" y="1280615"/>
            <a:ext cx="8638298" cy="1323439"/>
          </a:xfrm>
          <a:prstGeom prst="rect">
            <a:avLst/>
          </a:prstGeom>
          <a:noFill/>
        </p:spPr>
        <p:txBody>
          <a:bodyPr wrap="square" rtlCol="0">
            <a:spAutoFit/>
          </a:bodyPr>
          <a:lstStyle/>
          <a:p>
            <a:r>
              <a:rPr lang="en-US" sz="2000" dirty="0"/>
              <a:t>The data, and information on our code, our full report, and our methods can be found online at:</a:t>
            </a:r>
          </a:p>
          <a:p>
            <a:endParaRPr lang="en-US" sz="2000" dirty="0"/>
          </a:p>
          <a:p>
            <a:pPr algn="ctr"/>
            <a:r>
              <a:rPr lang="en-US" sz="2000" dirty="0">
                <a:solidFill>
                  <a:srgbClr val="FFC000"/>
                </a:solidFill>
              </a:rPr>
              <a:t> https://</a:t>
            </a:r>
            <a:r>
              <a:rPr lang="en-US" sz="2000" dirty="0" err="1">
                <a:solidFill>
                  <a:srgbClr val="FFC000"/>
                </a:solidFill>
              </a:rPr>
              <a:t>github.com</a:t>
            </a:r>
            <a:r>
              <a:rPr lang="en-US" sz="2000" dirty="0">
                <a:solidFill>
                  <a:srgbClr val="FFC000"/>
                </a:solidFill>
              </a:rPr>
              <a:t>/R-</a:t>
            </a:r>
            <a:r>
              <a:rPr lang="en-US" sz="2000" dirty="0" err="1">
                <a:solidFill>
                  <a:srgbClr val="FFC000"/>
                </a:solidFill>
              </a:rPr>
              <a:t>Chandna</a:t>
            </a:r>
            <a:r>
              <a:rPr lang="en-US" sz="2000" dirty="0">
                <a:solidFill>
                  <a:srgbClr val="FFC000"/>
                </a:solidFill>
              </a:rPr>
              <a:t>/MSDS6306_CaseStudy_2.git</a:t>
            </a:r>
          </a:p>
        </p:txBody>
      </p:sp>
      <p:sp>
        <p:nvSpPr>
          <p:cNvPr id="5" name="Title 1">
            <a:extLst>
              <a:ext uri="{FF2B5EF4-FFF2-40B4-BE49-F238E27FC236}">
                <a16:creationId xmlns:a16="http://schemas.microsoft.com/office/drawing/2014/main" xmlns="" id="{14FFB619-0B53-E248-BEE3-9D34DFC23046}"/>
              </a:ext>
            </a:extLst>
          </p:cNvPr>
          <p:cNvSpPr txBox="1">
            <a:spLocks/>
          </p:cNvSpPr>
          <p:nvPr/>
        </p:nvSpPr>
        <p:spPr>
          <a:xfrm>
            <a:off x="4405250" y="2604054"/>
            <a:ext cx="5091556" cy="112831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Questions?</a:t>
            </a:r>
          </a:p>
        </p:txBody>
      </p:sp>
    </p:spTree>
    <p:extLst>
      <p:ext uri="{BB962C8B-B14F-4D97-AF65-F5344CB8AC3E}">
        <p14:creationId xmlns:p14="http://schemas.microsoft.com/office/powerpoint/2010/main" val="1926449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45" y="280270"/>
            <a:ext cx="8534401" cy="685800"/>
          </a:xfrm>
        </p:spPr>
        <p:txBody>
          <a:bodyPr>
            <a:normAutofit fontScale="90000"/>
          </a:bodyPr>
          <a:lstStyle/>
          <a:p>
            <a:r>
              <a:rPr lang="en-US" dirty="0"/>
              <a:t>Introduction</a:t>
            </a:r>
          </a:p>
        </p:txBody>
      </p:sp>
      <p:sp>
        <p:nvSpPr>
          <p:cNvPr id="4" name="TextBox 3"/>
          <p:cNvSpPr txBox="1"/>
          <p:nvPr/>
        </p:nvSpPr>
        <p:spPr>
          <a:xfrm>
            <a:off x="1584345" y="1152395"/>
            <a:ext cx="8534402" cy="3477875"/>
          </a:xfrm>
          <a:prstGeom prst="rect">
            <a:avLst/>
          </a:prstGeom>
          <a:noFill/>
        </p:spPr>
        <p:txBody>
          <a:bodyPr wrap="square" rtlCol="0">
            <a:spAutoFit/>
          </a:bodyPr>
          <a:lstStyle/>
          <a:p>
            <a:r>
              <a:rPr lang="en-US" dirty="0"/>
              <a:t>Attrition comes as a high cost to companies.  The cost of interviewing, training, productivity, and negative impacts on morale are just a few</a:t>
            </a:r>
            <a:r>
              <a:rPr lang="en-US" dirty="0" smtClean="0"/>
              <a:t>.</a:t>
            </a:r>
          </a:p>
          <a:p>
            <a:endParaRPr lang="en-US" dirty="0"/>
          </a:p>
          <a:p>
            <a:r>
              <a:rPr lang="en-US" dirty="0">
                <a:hlinkClick r:id="rId2"/>
              </a:rPr>
              <a:t>Employee Benefit News</a:t>
            </a:r>
            <a:r>
              <a:rPr lang="en-US" dirty="0"/>
              <a:t> (EBN) reports that it costs employers 33% of a worker's annual salary to hire a replacement if that worker leaves. In dollar figures, the replacement cost is $15,000 per person for an employee earning a median salary of $45,000 a year, according to the Work Institute’s </a:t>
            </a:r>
            <a:r>
              <a:rPr lang="en-US" dirty="0">
                <a:hlinkClick r:id="rId3"/>
              </a:rPr>
              <a:t>2017 Retention Report</a:t>
            </a:r>
            <a:r>
              <a:rPr lang="en-US" dirty="0"/>
              <a:t>. </a:t>
            </a:r>
            <a:endParaRPr lang="en-US" dirty="0" smtClean="0"/>
          </a:p>
          <a:p>
            <a:endParaRPr lang="en-US" dirty="0"/>
          </a:p>
          <a:p>
            <a:r>
              <a:rPr lang="en-US" dirty="0" smtClean="0"/>
              <a:t>The </a:t>
            </a:r>
            <a:r>
              <a:rPr lang="en-US" dirty="0"/>
              <a:t>study of 34,000 respondents concluded that 75% of the causes of employee turnover are preventable. </a:t>
            </a:r>
          </a:p>
          <a:p>
            <a:r>
              <a:rPr lang="en-US" sz="2000" dirty="0" smtClean="0"/>
              <a:t>  </a:t>
            </a:r>
            <a:endParaRPr lang="en-US" sz="2000" dirty="0"/>
          </a:p>
          <a:p>
            <a:r>
              <a:rPr lang="en-US" dirty="0"/>
              <a:t>This report will focus on the following based on our analysis:  </a:t>
            </a:r>
          </a:p>
        </p:txBody>
      </p:sp>
      <p:sp>
        <p:nvSpPr>
          <p:cNvPr id="5" name="TextBox 4"/>
          <p:cNvSpPr txBox="1"/>
          <p:nvPr/>
        </p:nvSpPr>
        <p:spPr>
          <a:xfrm>
            <a:off x="2572509" y="4676014"/>
            <a:ext cx="6908800" cy="1446550"/>
          </a:xfrm>
          <a:prstGeom prst="rect">
            <a:avLst/>
          </a:prstGeom>
          <a:noFill/>
        </p:spPr>
        <p:txBody>
          <a:bodyPr wrap="square" rtlCol="0">
            <a:spAutoFit/>
          </a:bodyPr>
          <a:lstStyle/>
          <a:p>
            <a:pPr marL="285750" indent="-285750">
              <a:buFont typeface="Arial" charset="0"/>
              <a:buChar char="•"/>
            </a:pPr>
            <a:r>
              <a:rPr lang="en-US" dirty="0"/>
              <a:t>The top 3 factors that contribute to attrition</a:t>
            </a:r>
          </a:p>
          <a:p>
            <a:pPr marL="285750" indent="-285750">
              <a:buFont typeface="Arial" charset="0"/>
              <a:buChar char="•"/>
            </a:pPr>
            <a:r>
              <a:rPr lang="en-US" dirty="0" smtClean="0"/>
              <a:t>Methodology</a:t>
            </a:r>
            <a:endParaRPr lang="en-US" dirty="0"/>
          </a:p>
          <a:p>
            <a:pPr marL="285750" indent="-285750">
              <a:buFont typeface="Arial" charset="0"/>
              <a:buChar char="•"/>
            </a:pPr>
            <a:r>
              <a:rPr lang="en-US" dirty="0" smtClean="0"/>
              <a:t>Job </a:t>
            </a:r>
            <a:r>
              <a:rPr lang="en-US" dirty="0"/>
              <a:t>role-specific and general trends</a:t>
            </a:r>
          </a:p>
          <a:p>
            <a:pPr marL="285750" indent="-285750">
              <a:buFont typeface="Arial" charset="0"/>
              <a:buChar char="•"/>
            </a:pPr>
            <a:r>
              <a:rPr lang="en-US" dirty="0" smtClean="0"/>
              <a:t>Recommendations </a:t>
            </a:r>
            <a:r>
              <a:rPr lang="en-US" dirty="0"/>
              <a:t>to mitigate attrition</a:t>
            </a:r>
          </a:p>
          <a:p>
            <a:pPr marL="285750" indent="-285750">
              <a:buFont typeface="Arial" charset="0"/>
              <a:buChar char="•"/>
            </a:pPr>
            <a:endParaRPr lang="en-US" sz="1600" dirty="0"/>
          </a:p>
        </p:txBody>
      </p:sp>
    </p:spTree>
    <p:extLst>
      <p:ext uri="{BB962C8B-B14F-4D97-AF65-F5344CB8AC3E}">
        <p14:creationId xmlns:p14="http://schemas.microsoft.com/office/powerpoint/2010/main" val="39408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9F6F4-C26D-2D4B-8E4C-6A94B3DD3867}"/>
              </a:ext>
            </a:extLst>
          </p:cNvPr>
          <p:cNvSpPr>
            <a:spLocks noGrp="1"/>
          </p:cNvSpPr>
          <p:nvPr>
            <p:ph type="title"/>
          </p:nvPr>
        </p:nvSpPr>
        <p:spPr>
          <a:xfrm>
            <a:off x="1673768" y="375781"/>
            <a:ext cx="8534400" cy="751561"/>
          </a:xfrm>
        </p:spPr>
        <p:txBody>
          <a:bodyPr/>
          <a:lstStyle/>
          <a:p>
            <a:r>
              <a:rPr lang="en-US" dirty="0"/>
              <a:t>Agenda</a:t>
            </a:r>
          </a:p>
        </p:txBody>
      </p:sp>
      <p:sp>
        <p:nvSpPr>
          <p:cNvPr id="3" name="Content Placeholder 2">
            <a:extLst>
              <a:ext uri="{FF2B5EF4-FFF2-40B4-BE49-F238E27FC236}">
                <a16:creationId xmlns:a16="http://schemas.microsoft.com/office/drawing/2014/main" xmlns="" id="{951BCDC8-4300-354A-9B8D-54FED2B48CE2}"/>
              </a:ext>
            </a:extLst>
          </p:cNvPr>
          <p:cNvSpPr>
            <a:spLocks noGrp="1"/>
          </p:cNvSpPr>
          <p:nvPr>
            <p:ph idx="1"/>
          </p:nvPr>
        </p:nvSpPr>
        <p:spPr>
          <a:xfrm>
            <a:off x="1673768" y="1385441"/>
            <a:ext cx="7729728" cy="3101983"/>
          </a:xfrm>
        </p:spPr>
        <p:txBody>
          <a:bodyPr/>
          <a:lstStyle/>
          <a:p>
            <a:pPr lvl="1"/>
            <a:r>
              <a:rPr lang="en-US" sz="1800" dirty="0"/>
              <a:t>Introduction/Business Objectives</a:t>
            </a:r>
          </a:p>
          <a:p>
            <a:pPr lvl="1"/>
            <a:r>
              <a:rPr lang="en-US" sz="1800" dirty="0"/>
              <a:t>Data Source/Demographics</a:t>
            </a:r>
          </a:p>
          <a:p>
            <a:pPr lvl="1"/>
            <a:r>
              <a:rPr lang="en-US" sz="1800" dirty="0"/>
              <a:t>Methodology</a:t>
            </a:r>
          </a:p>
          <a:p>
            <a:pPr lvl="1"/>
            <a:r>
              <a:rPr lang="en-US" sz="1800" dirty="0"/>
              <a:t>Evaluation/Results</a:t>
            </a:r>
          </a:p>
          <a:p>
            <a:pPr lvl="1"/>
            <a:r>
              <a:rPr lang="en-US" sz="1800" dirty="0"/>
              <a:t>Summary</a:t>
            </a:r>
          </a:p>
          <a:p>
            <a:endParaRPr lang="en-US" dirty="0"/>
          </a:p>
        </p:txBody>
      </p:sp>
    </p:spTree>
    <p:extLst>
      <p:ext uri="{BB962C8B-B14F-4D97-AF65-F5344CB8AC3E}">
        <p14:creationId xmlns:p14="http://schemas.microsoft.com/office/powerpoint/2010/main" val="2916841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784" y="275822"/>
            <a:ext cx="8534401" cy="685800"/>
          </a:xfrm>
        </p:spPr>
        <p:txBody>
          <a:bodyPr>
            <a:normAutofit fontScale="90000"/>
          </a:bodyPr>
          <a:lstStyle/>
          <a:p>
            <a:r>
              <a:rPr lang="en-US" dirty="0"/>
              <a:t>Data Source</a:t>
            </a:r>
          </a:p>
        </p:txBody>
      </p:sp>
      <p:sp>
        <p:nvSpPr>
          <p:cNvPr id="3" name="Text Placeholder 2"/>
          <p:cNvSpPr>
            <a:spLocks noGrp="1"/>
          </p:cNvSpPr>
          <p:nvPr>
            <p:ph type="body" idx="1"/>
          </p:nvPr>
        </p:nvSpPr>
        <p:spPr>
          <a:xfrm>
            <a:off x="231535" y="2007178"/>
            <a:ext cx="3275753" cy="1042441"/>
          </a:xfrm>
        </p:spPr>
        <p:txBody>
          <a:bodyPr>
            <a:normAutofit fontScale="92500" lnSpcReduction="20000"/>
          </a:bodyPr>
          <a:lstStyle/>
          <a:p>
            <a:r>
              <a:rPr lang="en-US" b="1" u="sng" dirty="0"/>
              <a:t>Data Dimension</a:t>
            </a:r>
          </a:p>
          <a:p>
            <a:r>
              <a:rPr lang="en-US" dirty="0"/>
              <a:t>Total Observations: 1470</a:t>
            </a:r>
          </a:p>
          <a:p>
            <a:r>
              <a:rPr lang="en-US" dirty="0"/>
              <a:t>Total Variables	 :  35</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4027" y="2015143"/>
            <a:ext cx="4036800" cy="4280798"/>
          </a:xfrm>
          <a:prstGeom prst="rect">
            <a:avLst/>
          </a:prstGeom>
        </p:spPr>
      </p:pic>
      <p:sp>
        <p:nvSpPr>
          <p:cNvPr id="10" name="TextBox 9"/>
          <p:cNvSpPr txBox="1"/>
          <p:nvPr/>
        </p:nvSpPr>
        <p:spPr>
          <a:xfrm>
            <a:off x="9091612" y="4155541"/>
            <a:ext cx="789140" cy="369332"/>
          </a:xfrm>
          <a:prstGeom prst="rect">
            <a:avLst/>
          </a:prstGeom>
          <a:noFill/>
        </p:spPr>
        <p:txBody>
          <a:bodyPr wrap="square" rtlCol="0">
            <a:spAutoFit/>
          </a:bodyPr>
          <a:lstStyle/>
          <a:p>
            <a:r>
              <a:rPr lang="en-US" dirty="0"/>
              <a:t>1233</a:t>
            </a:r>
          </a:p>
        </p:txBody>
      </p:sp>
      <p:sp>
        <p:nvSpPr>
          <p:cNvPr id="11" name="TextBox 10"/>
          <p:cNvSpPr txBox="1"/>
          <p:nvPr/>
        </p:nvSpPr>
        <p:spPr>
          <a:xfrm>
            <a:off x="10412533" y="4906218"/>
            <a:ext cx="569387" cy="369332"/>
          </a:xfrm>
          <a:prstGeom prst="rect">
            <a:avLst/>
          </a:prstGeom>
          <a:noFill/>
        </p:spPr>
        <p:txBody>
          <a:bodyPr wrap="none" rtlCol="0">
            <a:spAutoFit/>
          </a:bodyPr>
          <a:lstStyle/>
          <a:p>
            <a:r>
              <a:rPr lang="en-US"/>
              <a:t>237</a:t>
            </a:r>
          </a:p>
        </p:txBody>
      </p:sp>
      <p:sp>
        <p:nvSpPr>
          <p:cNvPr id="5" name="TextBox 4"/>
          <p:cNvSpPr txBox="1"/>
          <p:nvPr/>
        </p:nvSpPr>
        <p:spPr>
          <a:xfrm>
            <a:off x="557211" y="5372611"/>
            <a:ext cx="3078775" cy="923330"/>
          </a:xfrm>
          <a:prstGeom prst="rect">
            <a:avLst/>
          </a:prstGeom>
          <a:noFill/>
        </p:spPr>
        <p:txBody>
          <a:bodyPr wrap="square" rtlCol="0">
            <a:spAutoFit/>
          </a:bodyPr>
          <a:lstStyle/>
          <a:p>
            <a:r>
              <a:rPr lang="en-US" b="1" u="sng" dirty="0"/>
              <a:t>Excluded Variables: </a:t>
            </a:r>
          </a:p>
          <a:p>
            <a:r>
              <a:rPr lang="en-US" dirty="0" err="1"/>
              <a:t>HeadCount</a:t>
            </a:r>
            <a:r>
              <a:rPr lang="en-US" dirty="0"/>
              <a:t>, </a:t>
            </a:r>
            <a:r>
              <a:rPr lang="en-US" dirty="0" err="1"/>
              <a:t>EmployeeID</a:t>
            </a:r>
            <a:r>
              <a:rPr lang="en-US" dirty="0"/>
              <a:t>, Over18, </a:t>
            </a:r>
            <a:r>
              <a:rPr lang="en-US" dirty="0" err="1"/>
              <a:t>StdHours</a:t>
            </a:r>
            <a:endParaRPr lang="en-US" dirty="0"/>
          </a:p>
        </p:txBody>
      </p:sp>
      <p:sp>
        <p:nvSpPr>
          <p:cNvPr id="6" name="TextBox 5"/>
          <p:cNvSpPr txBox="1"/>
          <p:nvPr/>
        </p:nvSpPr>
        <p:spPr>
          <a:xfrm>
            <a:off x="537663" y="1142731"/>
            <a:ext cx="9470991" cy="646331"/>
          </a:xfrm>
          <a:prstGeom prst="rect">
            <a:avLst/>
          </a:prstGeom>
          <a:noFill/>
        </p:spPr>
        <p:txBody>
          <a:bodyPr wrap="none" rtlCol="0">
            <a:spAutoFit/>
          </a:bodyPr>
          <a:lstStyle/>
          <a:p>
            <a:r>
              <a:rPr lang="en-US" b="1" dirty="0"/>
              <a:t>Summary: </a:t>
            </a:r>
            <a:r>
              <a:rPr lang="en-US" dirty="0"/>
              <a:t>The dataset provided required minimal tidying.  There was no missing data (i.e. NA).  It </a:t>
            </a:r>
          </a:p>
          <a:p>
            <a:r>
              <a:rPr lang="en-US" dirty="0"/>
              <a:t>included both personal and professional data on employee from various departments.</a:t>
            </a:r>
          </a:p>
        </p:txBody>
      </p:sp>
      <p:sp>
        <p:nvSpPr>
          <p:cNvPr id="7" name="TextBox 6"/>
          <p:cNvSpPr txBox="1"/>
          <p:nvPr/>
        </p:nvSpPr>
        <p:spPr>
          <a:xfrm>
            <a:off x="557211" y="3323270"/>
            <a:ext cx="2353770" cy="923330"/>
          </a:xfrm>
          <a:prstGeom prst="rect">
            <a:avLst/>
          </a:prstGeom>
          <a:noFill/>
        </p:spPr>
        <p:txBody>
          <a:bodyPr wrap="square" rtlCol="0">
            <a:spAutoFit/>
          </a:bodyPr>
          <a:lstStyle/>
          <a:p>
            <a:r>
              <a:rPr lang="en-US" b="1" u="sng" dirty="0"/>
              <a:t>Data Class Type</a:t>
            </a:r>
          </a:p>
          <a:p>
            <a:r>
              <a:rPr lang="en-US" dirty="0"/>
              <a:t>Numeric </a:t>
            </a:r>
            <a:r>
              <a:rPr lang="en-US" dirty="0" smtClean="0"/>
              <a:t>	</a:t>
            </a:r>
            <a:r>
              <a:rPr lang="en-US" dirty="0"/>
              <a:t>	</a:t>
            </a:r>
            <a:r>
              <a:rPr lang="en-US" dirty="0" smtClean="0"/>
              <a:t>: </a:t>
            </a:r>
            <a:r>
              <a:rPr lang="en-US" dirty="0"/>
              <a:t>25</a:t>
            </a:r>
          </a:p>
          <a:p>
            <a:r>
              <a:rPr lang="en-US" dirty="0"/>
              <a:t>Character	: 10</a:t>
            </a:r>
          </a:p>
        </p:txBody>
      </p:sp>
      <p:sp>
        <p:nvSpPr>
          <p:cNvPr id="8" name="TextBox 7"/>
          <p:cNvSpPr txBox="1"/>
          <p:nvPr/>
        </p:nvSpPr>
        <p:spPr>
          <a:xfrm>
            <a:off x="557211" y="4608818"/>
            <a:ext cx="3093928" cy="677108"/>
          </a:xfrm>
          <a:prstGeom prst="rect">
            <a:avLst/>
          </a:prstGeom>
          <a:noFill/>
        </p:spPr>
        <p:txBody>
          <a:bodyPr wrap="square" rtlCol="0">
            <a:spAutoFit/>
          </a:bodyPr>
          <a:lstStyle/>
          <a:p>
            <a:r>
              <a:rPr lang="en-US" b="1" u="sng" dirty="0"/>
              <a:t>Length &gt; 12 Variables</a:t>
            </a:r>
          </a:p>
          <a:p>
            <a:pPr lvl="1"/>
            <a:r>
              <a:rPr lang="en-US" sz="2000" dirty="0"/>
              <a:t>	23</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986" y="2015142"/>
            <a:ext cx="3811383" cy="4280799"/>
          </a:xfrm>
          <a:prstGeom prst="rect">
            <a:avLst/>
          </a:prstGeom>
        </p:spPr>
      </p:pic>
    </p:spTree>
    <p:extLst>
      <p:ext uri="{BB962C8B-B14F-4D97-AF65-F5344CB8AC3E}">
        <p14:creationId xmlns:p14="http://schemas.microsoft.com/office/powerpoint/2010/main" val="692286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9F6F4-C26D-2D4B-8E4C-6A94B3DD3867}"/>
              </a:ext>
            </a:extLst>
          </p:cNvPr>
          <p:cNvSpPr>
            <a:spLocks noGrp="1"/>
          </p:cNvSpPr>
          <p:nvPr>
            <p:ph type="title"/>
          </p:nvPr>
        </p:nvSpPr>
        <p:spPr>
          <a:xfrm>
            <a:off x="1673768" y="250521"/>
            <a:ext cx="8534400" cy="789139"/>
          </a:xfrm>
        </p:spPr>
        <p:txBody>
          <a:bodyPr/>
          <a:lstStyle/>
          <a:p>
            <a:r>
              <a:rPr lang="en-US" dirty="0" smtClean="0"/>
              <a:t>Data Demographics</a:t>
            </a:r>
            <a:endParaRPr lang="en-US" dirty="0"/>
          </a:p>
        </p:txBody>
      </p:sp>
      <p:sp>
        <p:nvSpPr>
          <p:cNvPr id="4" name="Text Placeholder 2">
            <a:extLst>
              <a:ext uri="{FF2B5EF4-FFF2-40B4-BE49-F238E27FC236}">
                <a16:creationId xmlns:a16="http://schemas.microsoft.com/office/drawing/2014/main" xmlns="" id="{9958FC6C-D112-8144-B815-67A37B638E30}"/>
              </a:ext>
            </a:extLst>
          </p:cNvPr>
          <p:cNvSpPr txBox="1">
            <a:spLocks/>
          </p:cNvSpPr>
          <p:nvPr/>
        </p:nvSpPr>
        <p:spPr>
          <a:xfrm>
            <a:off x="1573559" y="1380994"/>
            <a:ext cx="10348222" cy="4800600"/>
          </a:xfrm>
          <a:prstGeom prst="rect">
            <a:avLst/>
          </a:prstGeom>
        </p:spPr>
        <p:txBody>
          <a:bodyPr vert="horz" lIns="91440" tIns="45720" rIns="91440" bIns="45720" numCol="2"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85750" indent="-285750"/>
            <a:r>
              <a:rPr lang="en-US" sz="2000" b="1" dirty="0" smtClean="0">
                <a:solidFill>
                  <a:schemeClr val="tx1"/>
                </a:solidFill>
              </a:rPr>
              <a:t>Gender</a:t>
            </a:r>
            <a:endParaRPr lang="en-US" sz="2000" b="1" dirty="0" smtClean="0">
              <a:solidFill>
                <a:schemeClr val="tx1"/>
              </a:solidFill>
            </a:endParaRPr>
          </a:p>
          <a:p>
            <a:pPr marL="742950" lvl="1" indent="-285750"/>
            <a:r>
              <a:rPr lang="en-US" sz="2000" dirty="0" smtClean="0">
                <a:solidFill>
                  <a:schemeClr val="tx1"/>
                </a:solidFill>
              </a:rPr>
              <a:t>Males: 882 </a:t>
            </a:r>
          </a:p>
          <a:p>
            <a:pPr marL="742950" lvl="1" indent="-285750"/>
            <a:r>
              <a:rPr lang="en-US" sz="2000" dirty="0" smtClean="0">
                <a:solidFill>
                  <a:schemeClr val="tx1"/>
                </a:solidFill>
              </a:rPr>
              <a:t>Females: 588</a:t>
            </a:r>
          </a:p>
          <a:p>
            <a:pPr marL="285750" indent="-285750"/>
            <a:r>
              <a:rPr lang="en-US" sz="2000" b="1" dirty="0" smtClean="0">
                <a:solidFill>
                  <a:schemeClr val="tx1"/>
                </a:solidFill>
              </a:rPr>
              <a:t>Departments</a:t>
            </a:r>
            <a:endParaRPr lang="en-US" sz="2000" b="1" dirty="0" smtClean="0">
              <a:solidFill>
                <a:schemeClr val="tx1"/>
              </a:solidFill>
            </a:endParaRPr>
          </a:p>
          <a:p>
            <a:pPr marL="742950" lvl="1" indent="-285750"/>
            <a:r>
              <a:rPr lang="en-US" sz="2000" dirty="0" smtClean="0">
                <a:solidFill>
                  <a:schemeClr val="tx1"/>
                </a:solidFill>
              </a:rPr>
              <a:t>Human Resources with 63 employees</a:t>
            </a:r>
          </a:p>
          <a:p>
            <a:pPr marL="742950" lvl="1" indent="-285750"/>
            <a:r>
              <a:rPr lang="en-US" sz="2000" dirty="0" smtClean="0">
                <a:solidFill>
                  <a:schemeClr val="tx1"/>
                </a:solidFill>
              </a:rPr>
              <a:t>Research &amp; Development with 961 employees</a:t>
            </a:r>
          </a:p>
          <a:p>
            <a:pPr marL="742950" lvl="1" indent="-285750"/>
            <a:r>
              <a:rPr lang="en-US" sz="2000" dirty="0" smtClean="0">
                <a:solidFill>
                  <a:schemeClr val="tx1"/>
                </a:solidFill>
              </a:rPr>
              <a:t>Sales with 446 employees.</a:t>
            </a:r>
          </a:p>
          <a:p>
            <a:pPr marL="742950" lvl="1" indent="-285750"/>
            <a:endParaRPr lang="en-US" sz="2000" dirty="0" smtClean="0">
              <a:solidFill>
                <a:schemeClr val="tx1"/>
              </a:solidFill>
            </a:endParaRPr>
          </a:p>
          <a:p>
            <a:pPr marL="742950" lvl="1" indent="-285750"/>
            <a:endParaRPr lang="en-US" sz="2000" dirty="0" smtClean="0">
              <a:solidFill>
                <a:schemeClr val="tx1"/>
              </a:solidFill>
            </a:endParaRPr>
          </a:p>
          <a:p>
            <a:pPr marL="742950" lvl="1" indent="-285750"/>
            <a:endParaRPr lang="en-US" sz="2000" dirty="0" smtClean="0">
              <a:solidFill>
                <a:schemeClr val="tx1"/>
              </a:solidFill>
            </a:endParaRPr>
          </a:p>
          <a:p>
            <a:pPr marL="285750" indent="-285750"/>
            <a:r>
              <a:rPr lang="en-US" sz="2000" b="1" dirty="0" smtClean="0">
                <a:solidFill>
                  <a:schemeClr val="tx1"/>
                </a:solidFill>
              </a:rPr>
              <a:t>Job </a:t>
            </a:r>
            <a:r>
              <a:rPr lang="en-US" sz="2000" b="1" dirty="0" smtClean="0">
                <a:solidFill>
                  <a:schemeClr val="tx1"/>
                </a:solidFill>
              </a:rPr>
              <a:t>Roles</a:t>
            </a:r>
            <a:endParaRPr lang="en-US" sz="2000" b="1" dirty="0" smtClean="0">
              <a:solidFill>
                <a:schemeClr val="tx1"/>
              </a:solidFill>
            </a:endParaRPr>
          </a:p>
          <a:p>
            <a:pPr marL="742950" lvl="1" indent="-285750"/>
            <a:r>
              <a:rPr lang="en-US" sz="2000" dirty="0" smtClean="0">
                <a:solidFill>
                  <a:schemeClr val="tx1"/>
                </a:solidFill>
              </a:rPr>
              <a:t>Healthcare Representative</a:t>
            </a:r>
          </a:p>
          <a:p>
            <a:pPr marL="742950" lvl="1" indent="-285750"/>
            <a:r>
              <a:rPr lang="en-US" sz="2000" dirty="0" smtClean="0">
                <a:solidFill>
                  <a:schemeClr val="tx1"/>
                </a:solidFill>
              </a:rPr>
              <a:t>Human Resources</a:t>
            </a:r>
          </a:p>
          <a:p>
            <a:pPr marL="742950" lvl="1" indent="-285750"/>
            <a:r>
              <a:rPr lang="en-US" sz="2000" dirty="0" smtClean="0">
                <a:solidFill>
                  <a:schemeClr val="tx1"/>
                </a:solidFill>
              </a:rPr>
              <a:t>Laboratory Technician</a:t>
            </a:r>
          </a:p>
          <a:p>
            <a:pPr marL="742950" lvl="1" indent="-285750"/>
            <a:r>
              <a:rPr lang="en-US" sz="2000" dirty="0" smtClean="0">
                <a:solidFill>
                  <a:schemeClr val="tx1"/>
                </a:solidFill>
              </a:rPr>
              <a:t>Manager</a:t>
            </a:r>
          </a:p>
          <a:p>
            <a:pPr marL="742950" lvl="1" indent="-285750"/>
            <a:r>
              <a:rPr lang="en-US" sz="2000" dirty="0" smtClean="0">
                <a:solidFill>
                  <a:schemeClr val="tx1"/>
                </a:solidFill>
              </a:rPr>
              <a:t>Manufacturing Director</a:t>
            </a:r>
          </a:p>
          <a:p>
            <a:pPr marL="742950" lvl="1" indent="-285750"/>
            <a:r>
              <a:rPr lang="en-US" sz="2000" dirty="0" smtClean="0">
                <a:solidFill>
                  <a:schemeClr val="tx1"/>
                </a:solidFill>
              </a:rPr>
              <a:t>Research Director</a:t>
            </a:r>
          </a:p>
          <a:p>
            <a:pPr marL="742950" lvl="1" indent="-285750"/>
            <a:r>
              <a:rPr lang="en-US" sz="2000" dirty="0" smtClean="0">
                <a:solidFill>
                  <a:schemeClr val="tx1"/>
                </a:solidFill>
              </a:rPr>
              <a:t>Research Scientist</a:t>
            </a:r>
          </a:p>
          <a:p>
            <a:pPr marL="742950" lvl="1" indent="-285750"/>
            <a:r>
              <a:rPr lang="en-US" sz="2000" dirty="0" smtClean="0">
                <a:solidFill>
                  <a:schemeClr val="tx1"/>
                </a:solidFill>
              </a:rPr>
              <a:t>Sales Executive</a:t>
            </a:r>
          </a:p>
          <a:p>
            <a:pPr marL="742950" lvl="1" indent="-285750"/>
            <a:r>
              <a:rPr lang="en-US" sz="2000" dirty="0" smtClean="0">
                <a:solidFill>
                  <a:schemeClr val="tx1"/>
                </a:solidFill>
              </a:rPr>
              <a:t>Sales Representative</a:t>
            </a:r>
          </a:p>
          <a:p>
            <a:pPr marL="742950" lvl="1" indent="-285750"/>
            <a:endParaRPr lang="en-US" dirty="0">
              <a:solidFill>
                <a:schemeClr val="tx1"/>
              </a:solidFill>
            </a:endParaRPr>
          </a:p>
        </p:txBody>
      </p:sp>
    </p:spTree>
    <p:extLst>
      <p:ext uri="{BB962C8B-B14F-4D97-AF65-F5344CB8AC3E}">
        <p14:creationId xmlns:p14="http://schemas.microsoft.com/office/powerpoint/2010/main" val="276545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748AD-8D00-4001-8024-DB6C39FB7DDC}"/>
              </a:ext>
            </a:extLst>
          </p:cNvPr>
          <p:cNvSpPr>
            <a:spLocks noGrp="1"/>
          </p:cNvSpPr>
          <p:nvPr>
            <p:ph type="title"/>
          </p:nvPr>
        </p:nvSpPr>
        <p:spPr>
          <a:xfrm>
            <a:off x="1338168" y="199252"/>
            <a:ext cx="9160756" cy="978195"/>
          </a:xfrm>
        </p:spPr>
        <p:txBody>
          <a:bodyPr>
            <a:normAutofit fontScale="90000"/>
          </a:bodyPr>
          <a:lstStyle/>
          <a:p>
            <a:r>
              <a:rPr lang="en-US" dirty="0"/>
              <a:t>Top Three factors Attributed to Company’s Attrition</a:t>
            </a:r>
          </a:p>
        </p:txBody>
      </p:sp>
      <p:graphicFrame>
        <p:nvGraphicFramePr>
          <p:cNvPr id="3" name="Diagram 2"/>
          <p:cNvGraphicFramePr/>
          <p:nvPr>
            <p:extLst>
              <p:ext uri="{D42A27DB-BD31-4B8C-83A1-F6EECF244321}">
                <p14:modId xmlns:p14="http://schemas.microsoft.com/office/powerpoint/2010/main" val="2027766550"/>
              </p:ext>
            </p:extLst>
          </p:nvPr>
        </p:nvGraphicFramePr>
        <p:xfrm>
          <a:off x="1127341" y="199252"/>
          <a:ext cx="9782827" cy="5881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27341" y="5098093"/>
            <a:ext cx="9645043" cy="923330"/>
          </a:xfrm>
          <a:prstGeom prst="rect">
            <a:avLst/>
          </a:prstGeom>
          <a:noFill/>
        </p:spPr>
        <p:txBody>
          <a:bodyPr wrap="square" rtlCol="0">
            <a:spAutoFit/>
          </a:bodyPr>
          <a:lstStyle/>
          <a:p>
            <a:r>
              <a:rPr lang="en-US" dirty="0" smtClean="0"/>
              <a:t>The above are the top three in no specific order or ranking.  Though it may subjectively seem obvious,</a:t>
            </a:r>
          </a:p>
          <a:p>
            <a:r>
              <a:rPr lang="en-US" dirty="0" smtClean="0"/>
              <a:t>we will spend some time explaining our methodology.  It was constructively discussed and debated amongst the team to insure we present the best probable outcome.</a:t>
            </a:r>
          </a:p>
        </p:txBody>
      </p:sp>
    </p:spTree>
    <p:extLst>
      <p:ext uri="{BB962C8B-B14F-4D97-AF65-F5344CB8AC3E}">
        <p14:creationId xmlns:p14="http://schemas.microsoft.com/office/powerpoint/2010/main" val="1749416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04372" y="58528"/>
            <a:ext cx="8991600" cy="938824"/>
          </a:xfrm>
        </p:spPr>
        <p:txBody>
          <a:bodyPr>
            <a:normAutofit fontScale="90000"/>
          </a:bodyPr>
          <a:lstStyle/>
          <a:p>
            <a:r>
              <a:rPr lang="en-US" dirty="0"/>
              <a:t>Methodology – ALGORITHMS Considered</a:t>
            </a:r>
          </a:p>
        </p:txBody>
      </p:sp>
      <p:graphicFrame>
        <p:nvGraphicFramePr>
          <p:cNvPr id="3" name="Diagram 2"/>
          <p:cNvGraphicFramePr/>
          <p:nvPr>
            <p:extLst/>
          </p:nvPr>
        </p:nvGraphicFramePr>
        <p:xfrm>
          <a:off x="1704372" y="997352"/>
          <a:ext cx="8991600" cy="4734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643609" y="5686159"/>
            <a:ext cx="9144964" cy="646331"/>
          </a:xfrm>
          <a:prstGeom prst="rect">
            <a:avLst/>
          </a:prstGeom>
          <a:noFill/>
        </p:spPr>
        <p:txBody>
          <a:bodyPr wrap="square" rtlCol="0">
            <a:spAutoFit/>
          </a:bodyPr>
          <a:lstStyle/>
          <a:p>
            <a:r>
              <a:rPr lang="en-US" dirty="0"/>
              <a:t>We started with Random Forest and continued to CRF and Logistics Regression to confirm whether the factors causing attrition were </a:t>
            </a:r>
            <a:r>
              <a:rPr lang="en-US" dirty="0" smtClean="0"/>
              <a:t>similar between </a:t>
            </a:r>
            <a:r>
              <a:rPr lang="en-US" dirty="0"/>
              <a:t>the models.</a:t>
            </a:r>
          </a:p>
        </p:txBody>
      </p:sp>
    </p:spTree>
    <p:extLst>
      <p:ext uri="{BB962C8B-B14F-4D97-AF65-F5344CB8AC3E}">
        <p14:creationId xmlns:p14="http://schemas.microsoft.com/office/powerpoint/2010/main" val="911241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04372" y="58528"/>
            <a:ext cx="8991600" cy="938824"/>
          </a:xfrm>
        </p:spPr>
        <p:txBody>
          <a:bodyPr>
            <a:normAutofit fontScale="90000"/>
          </a:bodyPr>
          <a:lstStyle/>
          <a:p>
            <a:r>
              <a:rPr lang="en-US" dirty="0" smtClean="0"/>
              <a:t>Tuning the Random Forest Algorithm</a:t>
            </a:r>
            <a:endParaRPr lang="en-US" dirty="0"/>
          </a:p>
        </p:txBody>
      </p:sp>
      <p:pic>
        <p:nvPicPr>
          <p:cNvPr id="3" name="Picture 2">
            <a:extLst>
              <a:ext uri="{FF2B5EF4-FFF2-40B4-BE49-F238E27FC236}">
                <a16:creationId xmlns:a16="http://schemas.microsoft.com/office/drawing/2014/main" xmlns="" id="{1F23D320-4324-41D6-9F64-F60190B83BC0}"/>
              </a:ext>
            </a:extLst>
          </p:cNvPr>
          <p:cNvPicPr>
            <a:picLocks noChangeAspect="1"/>
          </p:cNvPicPr>
          <p:nvPr/>
        </p:nvPicPr>
        <p:blipFill>
          <a:blip r:embed="rId3"/>
          <a:stretch>
            <a:fillRect/>
          </a:stretch>
        </p:blipFill>
        <p:spPr>
          <a:xfrm>
            <a:off x="1704371" y="4291129"/>
            <a:ext cx="3400835" cy="2566871"/>
          </a:xfrm>
          <a:prstGeom prst="rect">
            <a:avLst/>
          </a:prstGeom>
        </p:spPr>
      </p:pic>
      <p:pic>
        <p:nvPicPr>
          <p:cNvPr id="4" name="Picture 3">
            <a:extLst>
              <a:ext uri="{FF2B5EF4-FFF2-40B4-BE49-F238E27FC236}">
                <a16:creationId xmlns:a16="http://schemas.microsoft.com/office/drawing/2014/main" xmlns="" id="{7BAFB203-AE25-4CBD-A0A1-7C57AB651895}"/>
              </a:ext>
            </a:extLst>
          </p:cNvPr>
          <p:cNvPicPr>
            <a:picLocks noChangeAspect="1"/>
          </p:cNvPicPr>
          <p:nvPr/>
        </p:nvPicPr>
        <p:blipFill>
          <a:blip r:embed="rId4"/>
          <a:stretch>
            <a:fillRect/>
          </a:stretch>
        </p:blipFill>
        <p:spPr>
          <a:xfrm>
            <a:off x="1704371" y="1134505"/>
            <a:ext cx="3400835" cy="2429168"/>
          </a:xfrm>
          <a:prstGeom prst="rect">
            <a:avLst/>
          </a:prstGeom>
        </p:spPr>
      </p:pic>
      <p:sp>
        <p:nvSpPr>
          <p:cNvPr id="2" name="Rectangle 1"/>
          <p:cNvSpPr/>
          <p:nvPr/>
        </p:nvSpPr>
        <p:spPr>
          <a:xfrm>
            <a:off x="1704371" y="3604235"/>
            <a:ext cx="3654707" cy="646331"/>
          </a:xfrm>
          <a:prstGeom prst="rect">
            <a:avLst/>
          </a:prstGeom>
        </p:spPr>
        <p:txBody>
          <a:bodyPr wrap="square">
            <a:spAutoFit/>
          </a:bodyPr>
          <a:lstStyle/>
          <a:p>
            <a:r>
              <a:rPr lang="en-US"/>
              <a:t>1000 Trees in Forest were no better than 500 Trees for our Model</a:t>
            </a:r>
            <a:endParaRPr lang="en-US" dirty="0"/>
          </a:p>
        </p:txBody>
      </p:sp>
      <p:pic>
        <p:nvPicPr>
          <p:cNvPr id="6" name="Picture 5">
            <a:extLst>
              <a:ext uri="{FF2B5EF4-FFF2-40B4-BE49-F238E27FC236}">
                <a16:creationId xmlns:a16="http://schemas.microsoft.com/office/drawing/2014/main" xmlns="" id="{67B089A4-2AA1-42E4-BA06-BFD3582D3F36}"/>
              </a:ext>
            </a:extLst>
          </p:cNvPr>
          <p:cNvPicPr>
            <a:picLocks noChangeAspect="1"/>
          </p:cNvPicPr>
          <p:nvPr/>
        </p:nvPicPr>
        <p:blipFill>
          <a:blip r:embed="rId5"/>
          <a:stretch>
            <a:fillRect/>
          </a:stretch>
        </p:blipFill>
        <p:spPr>
          <a:xfrm>
            <a:off x="7017799" y="1134506"/>
            <a:ext cx="3457621" cy="2469730"/>
          </a:xfrm>
          <a:prstGeom prst="rect">
            <a:avLst/>
          </a:prstGeom>
        </p:spPr>
      </p:pic>
      <p:sp>
        <p:nvSpPr>
          <p:cNvPr id="5" name="Rectangle 4"/>
          <p:cNvSpPr/>
          <p:nvPr/>
        </p:nvSpPr>
        <p:spPr>
          <a:xfrm>
            <a:off x="7017799" y="3967963"/>
            <a:ext cx="3671984" cy="1754326"/>
          </a:xfrm>
          <a:prstGeom prst="rect">
            <a:avLst/>
          </a:prstGeom>
        </p:spPr>
        <p:txBody>
          <a:bodyPr wrap="square">
            <a:spAutoFit/>
          </a:bodyPr>
          <a:lstStyle/>
          <a:p>
            <a:pPr marL="285750" indent="-285750">
              <a:buFont typeface="Arial" charset="0"/>
              <a:buChar char="•"/>
            </a:pPr>
            <a:r>
              <a:rPr lang="en-US" dirty="0"/>
              <a:t>In Pursuit of </a:t>
            </a:r>
            <a:r>
              <a:rPr lang="en-US" dirty="0" err="1"/>
              <a:t>mtry</a:t>
            </a:r>
            <a:r>
              <a:rPr lang="en-US" dirty="0"/>
              <a:t> value that results in lowest OOB </a:t>
            </a:r>
            <a:r>
              <a:rPr lang="en-US" dirty="0" smtClean="0"/>
              <a:t>Error</a:t>
            </a:r>
          </a:p>
          <a:p>
            <a:pPr marL="285750" indent="-285750">
              <a:buFont typeface="Arial" charset="0"/>
              <a:buChar char="•"/>
            </a:pPr>
            <a:endParaRPr lang="en-US" dirty="0" smtClean="0"/>
          </a:p>
          <a:p>
            <a:pPr marL="285750" indent="-285750">
              <a:buFont typeface="Arial" charset="0"/>
              <a:buChar char="•"/>
            </a:pPr>
            <a:r>
              <a:rPr lang="en-US" dirty="0" err="1" smtClean="0"/>
              <a:t>mtry</a:t>
            </a:r>
            <a:r>
              <a:rPr lang="en-US" dirty="0" smtClean="0"/>
              <a:t> </a:t>
            </a:r>
            <a:r>
              <a:rPr lang="en-US" dirty="0"/>
              <a:t>= 17 yields lowest Out Of Bag error for</a:t>
            </a:r>
          </a:p>
          <a:p>
            <a:pPr marL="285750" indent="-285750">
              <a:buFont typeface="Arial" charset="0"/>
              <a:buChar char="•"/>
            </a:pPr>
            <a:endParaRPr lang="en-US" dirty="0"/>
          </a:p>
        </p:txBody>
      </p:sp>
    </p:spTree>
    <p:extLst>
      <p:ext uri="{BB962C8B-B14F-4D97-AF65-F5344CB8AC3E}">
        <p14:creationId xmlns:p14="http://schemas.microsoft.com/office/powerpoint/2010/main" val="1592647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19" y="111004"/>
            <a:ext cx="10327907" cy="881384"/>
          </a:xfrm>
        </p:spPr>
        <p:txBody>
          <a:bodyPr>
            <a:noAutofit/>
          </a:bodyPr>
          <a:lstStyle/>
          <a:p>
            <a:r>
              <a:rPr lang="en-US" sz="2800" dirty="0"/>
              <a:t>Methodology – </a:t>
            </a:r>
            <a:r>
              <a:rPr lang="en-US" sz="2800" dirty="0" smtClean="0"/>
              <a:t>Random Forest</a:t>
            </a:r>
            <a:br>
              <a:rPr lang="en-US" sz="2800" dirty="0" smtClean="0"/>
            </a:br>
            <a:r>
              <a:rPr lang="en-US" sz="2800" dirty="0" smtClean="0"/>
              <a:t> CONDITIONAL </a:t>
            </a:r>
            <a:r>
              <a:rPr lang="en-US" sz="2800" dirty="0"/>
              <a:t>RANDOM FOREST</a:t>
            </a:r>
          </a:p>
        </p:txBody>
      </p:sp>
      <p:sp>
        <p:nvSpPr>
          <p:cNvPr id="4" name="TextBox 3"/>
          <p:cNvSpPr txBox="1"/>
          <p:nvPr/>
        </p:nvSpPr>
        <p:spPr>
          <a:xfrm>
            <a:off x="2084537" y="5958530"/>
            <a:ext cx="7944611" cy="646331"/>
          </a:xfrm>
          <a:prstGeom prst="rect">
            <a:avLst/>
          </a:prstGeom>
          <a:noFill/>
        </p:spPr>
        <p:txBody>
          <a:bodyPr wrap="square" rtlCol="0">
            <a:spAutoFit/>
          </a:bodyPr>
          <a:lstStyle/>
          <a:p>
            <a:r>
              <a:rPr lang="en-US" dirty="0"/>
              <a:t>Both </a:t>
            </a:r>
            <a:r>
              <a:rPr lang="en-US" dirty="0" smtClean="0"/>
              <a:t>Random </a:t>
            </a:r>
            <a:r>
              <a:rPr lang="en-US" dirty="0"/>
              <a:t>Forest </a:t>
            </a:r>
            <a:r>
              <a:rPr lang="en-US" dirty="0" smtClean="0"/>
              <a:t>and Conditional confirm similar factors that causes attrition</a:t>
            </a:r>
            <a:endParaRPr lang="en-US" dirty="0"/>
          </a:p>
          <a:p>
            <a:endParaRPr lang="en-US" dirty="0"/>
          </a:p>
        </p:txBody>
      </p:sp>
      <p:sp>
        <p:nvSpPr>
          <p:cNvPr id="5" name="TextBox 4"/>
          <p:cNvSpPr txBox="1"/>
          <p:nvPr/>
        </p:nvSpPr>
        <p:spPr>
          <a:xfrm>
            <a:off x="657419" y="992388"/>
            <a:ext cx="5399424" cy="646331"/>
          </a:xfrm>
          <a:prstGeom prst="rect">
            <a:avLst/>
          </a:prstGeom>
          <a:noFill/>
        </p:spPr>
        <p:txBody>
          <a:bodyPr wrap="square" rtlCol="0">
            <a:spAutoFit/>
          </a:bodyPr>
          <a:lstStyle/>
          <a:p>
            <a:r>
              <a:rPr lang="en-US" b="1" dirty="0"/>
              <a:t>Random </a:t>
            </a:r>
            <a:r>
              <a:rPr lang="en-US" b="1" dirty="0" smtClean="0"/>
              <a:t>Forest</a:t>
            </a:r>
            <a:endParaRPr lang="en-US" b="1" dirty="0"/>
          </a:p>
          <a:p>
            <a:r>
              <a:rPr lang="en-US" dirty="0" smtClean="0"/>
              <a:t>Accuracy</a:t>
            </a:r>
            <a:r>
              <a:rPr lang="en-US" dirty="0"/>
              <a:t>: </a:t>
            </a:r>
            <a:r>
              <a:rPr lang="en-US" dirty="0" smtClean="0"/>
              <a:t>86.46%  | Out-Of-Bag </a:t>
            </a:r>
            <a:r>
              <a:rPr lang="en-US" dirty="0"/>
              <a:t>Error Rate: 13.54 %</a:t>
            </a:r>
          </a:p>
        </p:txBody>
      </p:sp>
      <p:sp>
        <p:nvSpPr>
          <p:cNvPr id="11" name="TextBox 10">
            <a:extLst>
              <a:ext uri="{FF2B5EF4-FFF2-40B4-BE49-F238E27FC236}">
                <a16:creationId xmlns:a16="http://schemas.microsoft.com/office/drawing/2014/main" xmlns="" id="{6262041B-609D-4D0C-8D42-CE971BC1182E}"/>
              </a:ext>
            </a:extLst>
          </p:cNvPr>
          <p:cNvSpPr txBox="1"/>
          <p:nvPr/>
        </p:nvSpPr>
        <p:spPr>
          <a:xfrm>
            <a:off x="6259152" y="950440"/>
            <a:ext cx="3166188" cy="923330"/>
          </a:xfrm>
          <a:prstGeom prst="rect">
            <a:avLst/>
          </a:prstGeom>
          <a:noFill/>
        </p:spPr>
        <p:txBody>
          <a:bodyPr wrap="none" rtlCol="0">
            <a:spAutoFit/>
          </a:bodyPr>
          <a:lstStyle/>
          <a:p>
            <a:r>
              <a:rPr lang="en-US" b="1" dirty="0"/>
              <a:t>Conditional Random </a:t>
            </a:r>
            <a:r>
              <a:rPr lang="en-US" b="1" dirty="0" smtClean="0"/>
              <a:t>Forest</a:t>
            </a:r>
          </a:p>
          <a:p>
            <a:r>
              <a:rPr lang="en-US" dirty="0" smtClean="0"/>
              <a:t>Accuracy</a:t>
            </a:r>
            <a:r>
              <a:rPr lang="en-US" dirty="0"/>
              <a:t>: 85.85%</a:t>
            </a:r>
          </a:p>
          <a:p>
            <a:r>
              <a:rPr lang="en-US" b="1"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19" y="1762294"/>
            <a:ext cx="5505749" cy="393267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152" y="1762294"/>
            <a:ext cx="5357037" cy="3959549"/>
          </a:xfrm>
          <a:prstGeom prst="rect">
            <a:avLst/>
          </a:prstGeom>
        </p:spPr>
      </p:pic>
    </p:spTree>
    <p:extLst>
      <p:ext uri="{BB962C8B-B14F-4D97-AF65-F5344CB8AC3E}">
        <p14:creationId xmlns:p14="http://schemas.microsoft.com/office/powerpoint/2010/main" val="625729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296</TotalTime>
  <Words>1037</Words>
  <Application>Microsoft Macintosh PowerPoint</Application>
  <PresentationFormat>Widescreen</PresentationFormat>
  <Paragraphs>256</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Gill Sans MT</vt:lpstr>
      <vt:lpstr>Wingdings 3</vt:lpstr>
      <vt:lpstr>Arial</vt:lpstr>
      <vt:lpstr>Parcel</vt:lpstr>
      <vt:lpstr> Reduce Attrition strategy for DDSAnalytics</vt:lpstr>
      <vt:lpstr>Introduction</vt:lpstr>
      <vt:lpstr>Agenda</vt:lpstr>
      <vt:lpstr>Data Source</vt:lpstr>
      <vt:lpstr>Data Demographics</vt:lpstr>
      <vt:lpstr>Top Three factors Attributed to Company’s Attrition</vt:lpstr>
      <vt:lpstr>Methodology – ALGORITHMS Considered</vt:lpstr>
      <vt:lpstr>Tuning the Random Forest Algorithm</vt:lpstr>
      <vt:lpstr>Methodology – Random Forest  CONDITIONAL RANDOM FOREST</vt:lpstr>
      <vt:lpstr>Examples Factors provided by Employees </vt:lpstr>
      <vt:lpstr>Monthly income and age</vt:lpstr>
      <vt:lpstr>Life Satisfaction</vt:lpstr>
      <vt:lpstr>Other findings- Monthly Income and Job Role</vt:lpstr>
      <vt:lpstr>Job Role and Job Satisfaction</vt:lpstr>
      <vt:lpstr>Other findings:  Job Satisfaction and Age</vt:lpstr>
      <vt:lpstr>How to mitigate attrition</vt:lpstr>
      <vt:lpstr>Ways to Prevent Turnover</vt:lpstr>
      <vt:lpstr>Reference and Conclusion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Reduce Attrition strategy</dc:title>
  <dc:creator>Jodi Pafford</dc:creator>
  <cp:lastModifiedBy>Andy Ho</cp:lastModifiedBy>
  <cp:revision>55</cp:revision>
  <dcterms:created xsi:type="dcterms:W3CDTF">2018-08-07T13:13:16Z</dcterms:created>
  <dcterms:modified xsi:type="dcterms:W3CDTF">2018-08-07T22:01:26Z</dcterms:modified>
</cp:coreProperties>
</file>