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73" r:id="rId5"/>
    <p:sldId id="270" r:id="rId6"/>
    <p:sldId id="276" r:id="rId7"/>
    <p:sldId id="264" r:id="rId8"/>
    <p:sldId id="260" r:id="rId9"/>
    <p:sldId id="275" r:id="rId10"/>
    <p:sldId id="261" r:id="rId11"/>
    <p:sldId id="262" r:id="rId12"/>
    <p:sldId id="269" r:id="rId13"/>
    <p:sldId id="268" r:id="rId14"/>
    <p:sldId id="263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9"/>
    <p:restoredTop sz="9476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Factors provided by Employees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573" y="324321"/>
            <a:ext cx="7077667" cy="133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Life Satisfaction</a:t>
            </a: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C7AA-7A16-4E21-B31E-3BCD8099D604}"/>
              </a:ext>
            </a:extLst>
          </p:cNvPr>
          <p:cNvGrpSpPr/>
          <p:nvPr/>
        </p:nvGrpSpPr>
        <p:grpSpPr>
          <a:xfrm>
            <a:off x="494815" y="2202027"/>
            <a:ext cx="5601185" cy="2712955"/>
            <a:chOff x="494815" y="2202027"/>
            <a:chExt cx="5601185" cy="27129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FF43C2-F3E5-418D-9300-E6887148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15" y="2202027"/>
              <a:ext cx="5601185" cy="271295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C50FB9-CF86-4D14-AB77-DAA6A5C01DD8}"/>
                </a:ext>
              </a:extLst>
            </p:cNvPr>
            <p:cNvSpPr/>
            <p:nvPr/>
          </p:nvSpPr>
          <p:spPr>
            <a:xfrm>
              <a:off x="1060315" y="2480553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F8F68E-A4BD-4748-A5E6-034A25311F39}"/>
              </a:ext>
            </a:extLst>
          </p:cNvPr>
          <p:cNvGrpSpPr/>
          <p:nvPr/>
        </p:nvGrpSpPr>
        <p:grpSpPr>
          <a:xfrm>
            <a:off x="6343407" y="2202026"/>
            <a:ext cx="5601185" cy="2712955"/>
            <a:chOff x="6343407" y="2202026"/>
            <a:chExt cx="5601185" cy="27129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4D56CA-405C-4B9B-991A-C2EE845E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407" y="2202026"/>
              <a:ext cx="5601185" cy="271295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24C425-D4D1-416E-A188-F15D9636EF02}"/>
                </a:ext>
              </a:extLst>
            </p:cNvPr>
            <p:cNvSpPr/>
            <p:nvPr/>
          </p:nvSpPr>
          <p:spPr>
            <a:xfrm>
              <a:off x="6914258" y="2459277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" y="349321"/>
            <a:ext cx="8534401" cy="753890"/>
          </a:xfrm>
        </p:spPr>
        <p:txBody>
          <a:bodyPr/>
          <a:lstStyle/>
          <a:p>
            <a:r>
              <a:rPr lang="en-US" dirty="0"/>
              <a:t>Other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6FF36-79A1-F845-8403-AC887A39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94" y="447417"/>
            <a:ext cx="3162300" cy="346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7B92D-AE6C-AE4F-8759-721D8810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39" y="2992909"/>
            <a:ext cx="4178300" cy="346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028DF-50F7-F44A-BF78-FB498FC9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" y="1103211"/>
            <a:ext cx="4178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65EC2C-5E72-45C4-9792-4143706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27" y="264848"/>
            <a:ext cx="9337753" cy="1437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6454" y="2850309"/>
            <a:ext cx="6421491" cy="13717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0" lvl="1"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Monthly Income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8" name="Graphic 7" descr="Arrow: Clockwise curve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20" y="2123544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073B6DB-4B88-4BCD-97DE-9DD16B88A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6E4CB1-2A79-49F6-8FDD-74161D0D1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F7F103-B34D-460F-A43A-1A0953D5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6EF948-AE5B-4AFD-9071-4553E2EA5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008A68-D48C-4C79-AC7D-65C0D47EA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2F0D54-7F2F-45FC-BA8B-BE63A7DA4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8D2580C-3D22-4F91-9C7C-28D8BD13B21F}"/>
              </a:ext>
            </a:extLst>
          </p:cNvPr>
          <p:cNvSpPr txBox="1">
            <a:spLocks/>
          </p:cNvSpPr>
          <p:nvPr/>
        </p:nvSpPr>
        <p:spPr>
          <a:xfrm>
            <a:off x="6373273" y="5342466"/>
            <a:ext cx="2775224" cy="1051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But not practical…</a:t>
            </a:r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01" y="285237"/>
            <a:ext cx="9850049" cy="1318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963333"/>
            <a:ext cx="7007226" cy="2827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100" dirty="0"/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Less overtime – Workers set own hours</a:t>
            </a:r>
          </a:p>
          <a:p>
            <a:pPr marL="0" lvl="1"/>
            <a:endParaRPr lang="en-US" sz="2800" dirty="0">
              <a:solidFill>
                <a:schemeClr val="tx1"/>
              </a:solidFill>
            </a:endParaRP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Age – Look at your internal practices for younger employees.  What are you doing to keep them engaged?</a:t>
            </a:r>
          </a:p>
          <a:p>
            <a:endParaRPr lang="en-US" sz="2100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FFB619-0B53-E248-BEE3-9D34DFC23046}"/>
              </a:ext>
            </a:extLst>
          </p:cNvPr>
          <p:cNvSpPr txBox="1">
            <a:spLocks/>
          </p:cNvSpPr>
          <p:nvPr/>
        </p:nvSpPr>
        <p:spPr>
          <a:xfrm>
            <a:off x="684211" y="2006600"/>
            <a:ext cx="8534401" cy="228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B58E4D-B34A-214F-8F9B-C7FDAAE3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10348222" cy="4800600"/>
          </a:xfrm>
        </p:spPr>
        <p:txBody>
          <a:bodyPr numCol="2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Males: 882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Females: 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Departments: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 with 63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&amp; Development with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with 446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Job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Healthcare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Laboratory 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Manufacturing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Executive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1470 employees 237 were loss due to attrition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407399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had the highest loss percentage (20.6%)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3D78-25CB-4703-8B1C-CFD6B540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83" y="1775020"/>
            <a:ext cx="7336657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2084A-33F4-4654-BA91-442820CB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029473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35071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–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412960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(and Logistic Regression)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12803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Prediction Score: 85.79%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2241647"/>
            <a:ext cx="5753100" cy="341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7727" y="3206663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ANOTHER CHART </a:t>
            </a:r>
          </a:p>
          <a:p>
            <a:r>
              <a:rPr lang="en-US" dirty="0"/>
              <a:t>OR INFOGRAPHIC OF SORT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536</Words>
  <Application>Microsoft Macintosh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PowerPoint Presentation</vt:lpstr>
      <vt:lpstr>Top Two Factors Attributed to Company’s Attrition</vt:lpstr>
      <vt:lpstr>Methodology – ALGORITHMS Considered</vt:lpstr>
      <vt:lpstr>Methodology – Conditional Random Forest</vt:lpstr>
      <vt:lpstr>Examples Factors provided by Employees </vt:lpstr>
      <vt:lpstr>Monthly income and age</vt:lpstr>
      <vt:lpstr>Life Satisfaction</vt:lpstr>
      <vt:lpstr>Other findings</vt:lpstr>
      <vt:lpstr>How to mitigate attrition</vt:lpstr>
      <vt:lpstr>How to mitigate attrition</vt:lpstr>
      <vt:lpstr>CURIOUS? WANT TO LEARN MORE?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Wheelis, Tori</cp:lastModifiedBy>
  <cp:revision>5</cp:revision>
  <dcterms:created xsi:type="dcterms:W3CDTF">2018-08-07T02:32:34Z</dcterms:created>
  <dcterms:modified xsi:type="dcterms:W3CDTF">2018-08-07T03:32:38Z</dcterms:modified>
</cp:coreProperties>
</file>