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58" r:id="rId4"/>
    <p:sldId id="273" r:id="rId5"/>
    <p:sldId id="270" r:id="rId6"/>
    <p:sldId id="276" r:id="rId7"/>
    <p:sldId id="278" r:id="rId8"/>
    <p:sldId id="260" r:id="rId9"/>
    <p:sldId id="275" r:id="rId10"/>
    <p:sldId id="261" r:id="rId11"/>
    <p:sldId id="262" r:id="rId12"/>
    <p:sldId id="269" r:id="rId13"/>
    <p:sldId id="268" r:id="rId14"/>
    <p:sldId id="263" r:id="rId15"/>
    <p:sldId id="27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9"/>
    <p:restoredTop sz="94764"/>
  </p:normalViewPr>
  <p:slideViewPr>
    <p:cSldViewPr snapToGrid="0" snapToObjects="1">
      <p:cViewPr varScale="1">
        <p:scale>
          <a:sx n="101" d="100"/>
          <a:sy n="101" d="100"/>
        </p:scale>
        <p:origin x="14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F82E0-DA90-F642-BDF9-D28F7CF5A16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16561-AC33-FC42-B75E-5012E07A3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9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Reduce Attrition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TAJAR </a:t>
            </a:r>
            <a:r>
              <a:rPr lang="en-US" dirty="0" err="1"/>
              <a:t>Inc</a:t>
            </a:r>
            <a:r>
              <a:rPr lang="en-US" dirty="0"/>
              <a:t> : Tori, Andy, Jodi, An, </a:t>
            </a:r>
            <a:r>
              <a:rPr lang="en-US" dirty="0" err="1"/>
              <a:t>Rajat</a:t>
            </a:r>
            <a:endParaRPr lang="en-US" dirty="0"/>
          </a:p>
          <a:p>
            <a:r>
              <a:rPr lang="en-US" dirty="0"/>
              <a:t>August 7, 2018</a:t>
            </a:r>
          </a:p>
        </p:txBody>
      </p:sp>
    </p:spTree>
    <p:extLst>
      <p:ext uri="{BB962C8B-B14F-4D97-AF65-F5344CB8AC3E}">
        <p14:creationId xmlns:p14="http://schemas.microsoft.com/office/powerpoint/2010/main" val="1559363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 Factors provided by Employees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534400" cy="48006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03D80E-7F52-4EC4-8019-B211F825C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910518"/>
              </p:ext>
            </p:extLst>
          </p:nvPr>
        </p:nvGraphicFramePr>
        <p:xfrm>
          <a:off x="684213" y="1965960"/>
          <a:ext cx="1012803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9143">
                  <a:extLst>
                    <a:ext uri="{9D8B030D-6E8A-4147-A177-3AD203B41FA5}">
                      <a16:colId xmlns:a16="http://schemas.microsoft.com/office/drawing/2014/main" val="2088784793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44769478"/>
                    </a:ext>
                  </a:extLst>
                </a:gridCol>
                <a:gridCol w="1160963">
                  <a:extLst>
                    <a:ext uri="{9D8B030D-6E8A-4147-A177-3AD203B41FA5}">
                      <a16:colId xmlns:a16="http://schemas.microsoft.com/office/drawing/2014/main" val="2042025665"/>
                    </a:ext>
                  </a:extLst>
                </a:gridCol>
                <a:gridCol w="1153844">
                  <a:extLst>
                    <a:ext uri="{9D8B030D-6E8A-4147-A177-3AD203B41FA5}">
                      <a16:colId xmlns:a16="http://schemas.microsoft.com/office/drawing/2014/main" val="3310055283"/>
                    </a:ext>
                  </a:extLst>
                </a:gridCol>
                <a:gridCol w="1126087">
                  <a:extLst>
                    <a:ext uri="{9D8B030D-6E8A-4147-A177-3AD203B41FA5}">
                      <a16:colId xmlns:a16="http://schemas.microsoft.com/office/drawing/2014/main" val="3606606852"/>
                    </a:ext>
                  </a:extLst>
                </a:gridCol>
                <a:gridCol w="1098329">
                  <a:extLst>
                    <a:ext uri="{9D8B030D-6E8A-4147-A177-3AD203B41FA5}">
                      <a16:colId xmlns:a16="http://schemas.microsoft.com/office/drawing/2014/main" val="801426414"/>
                    </a:ext>
                  </a:extLst>
                </a:gridCol>
                <a:gridCol w="1217785">
                  <a:extLst>
                    <a:ext uri="{9D8B030D-6E8A-4147-A177-3AD203B41FA5}">
                      <a16:colId xmlns:a16="http://schemas.microsoft.com/office/drawing/2014/main" val="2064332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550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Monthly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2911.00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4919.00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6502.93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8379.00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83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53851"/>
                  </a:ext>
                </a:extLst>
              </a:tr>
              <a:tr h="119270">
                <a:tc>
                  <a:txBody>
                    <a:bodyPr/>
                    <a:lstStyle/>
                    <a:p>
                      <a:r>
                        <a:rPr lang="en-US" dirty="0"/>
                        <a:t>Distance From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62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Percent Salary Increase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020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Total Work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20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Years at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85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Number of Prior </a:t>
                      </a:r>
                      <a:r>
                        <a:rPr lang="en-US" dirty="0" err="1"/>
                        <a:t>Comapany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71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10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>
            <a:normAutofit/>
          </a:bodyPr>
          <a:lstStyle/>
          <a:p>
            <a:r>
              <a:rPr lang="en-US" dirty="0"/>
              <a:t>Monthly income and 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999383"/>
            <a:ext cx="6797468" cy="1515717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Employees’ income is very left skewed.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Employees’ age is normally distributed.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Males: For every 1 year increase in age there is a $256.70  increase in the average monthly income( R</a:t>
            </a:r>
            <a:r>
              <a:rPr lang="en-US" sz="1400" b="1" baseline="30000" dirty="0">
                <a:solidFill>
                  <a:schemeClr val="tx1"/>
                </a:solidFill>
              </a:rPr>
              <a:t>2</a:t>
            </a:r>
            <a:r>
              <a:rPr lang="en-US" sz="1400" b="1" dirty="0">
                <a:solidFill>
                  <a:schemeClr val="tx1"/>
                </a:solidFill>
              </a:rPr>
              <a:t> of 0.2424).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Females:  For every 1 year increase in age there is a $255.74 increase in the average monthly income (R</a:t>
            </a:r>
            <a:r>
              <a:rPr lang="en-US" sz="1400" b="1" baseline="30000" dirty="0">
                <a:solidFill>
                  <a:schemeClr val="tx1"/>
                </a:solidFill>
              </a:rPr>
              <a:t>2</a:t>
            </a:r>
            <a:r>
              <a:rPr lang="en-US" sz="1400" b="1" dirty="0">
                <a:solidFill>
                  <a:schemeClr val="tx1"/>
                </a:solidFill>
              </a:rPr>
              <a:t> of 0.2547).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526A8-A255-469E-8E06-53C7CD74A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00" y="1197184"/>
            <a:ext cx="5893875" cy="3802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D66ADA-93F9-4C07-BC0C-98D35D5D5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680" y="1197184"/>
            <a:ext cx="4026107" cy="25972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05E111-F8BB-4FFA-BAED-ABC207E3B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680" y="3917817"/>
            <a:ext cx="4026107" cy="25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05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573" y="324321"/>
            <a:ext cx="7077667" cy="13375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Life Satisfaction</a:t>
            </a:r>
          </a:p>
        </p:txBody>
      </p:sp>
      <p:sp>
        <p:nvSpPr>
          <p:cNvPr id="4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8CC047BC-7FEC-4EB1-BCEA-02FB6A9AD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3478" y="3296478"/>
            <a:ext cx="284922" cy="2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27CC6064-973B-4FF1-9446-C7722D5F57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228600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303DEEFB-7094-4F9F-A65F-D2AFDD19F5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7FC7AA-7A16-4E21-B31E-3BCD8099D604}"/>
              </a:ext>
            </a:extLst>
          </p:cNvPr>
          <p:cNvGrpSpPr/>
          <p:nvPr/>
        </p:nvGrpSpPr>
        <p:grpSpPr>
          <a:xfrm>
            <a:off x="494815" y="2202027"/>
            <a:ext cx="5601185" cy="2712955"/>
            <a:chOff x="494815" y="2202027"/>
            <a:chExt cx="5601185" cy="271295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9FF43C2-F3E5-418D-9300-E68871483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815" y="2202027"/>
              <a:ext cx="5601185" cy="2712955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AC50FB9-CF86-4D14-AB77-DAA6A5C01DD8}"/>
                </a:ext>
              </a:extLst>
            </p:cNvPr>
            <p:cNvSpPr/>
            <p:nvPr/>
          </p:nvSpPr>
          <p:spPr>
            <a:xfrm>
              <a:off x="1060315" y="2480553"/>
              <a:ext cx="1011676" cy="2198451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F8F68E-A4BD-4748-A5E6-034A25311F39}"/>
              </a:ext>
            </a:extLst>
          </p:cNvPr>
          <p:cNvGrpSpPr/>
          <p:nvPr/>
        </p:nvGrpSpPr>
        <p:grpSpPr>
          <a:xfrm>
            <a:off x="6343407" y="2202026"/>
            <a:ext cx="5601185" cy="2712955"/>
            <a:chOff x="6343407" y="2202026"/>
            <a:chExt cx="5601185" cy="271295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4D56CA-405C-4B9B-991A-C2EE845E0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3407" y="2202026"/>
              <a:ext cx="5601185" cy="2712955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324C425-D4D1-416E-A188-F15D9636EF02}"/>
                </a:ext>
              </a:extLst>
            </p:cNvPr>
            <p:cNvSpPr/>
            <p:nvPr/>
          </p:nvSpPr>
          <p:spPr>
            <a:xfrm>
              <a:off x="6914258" y="2459277"/>
              <a:ext cx="1011676" cy="2198451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6280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58F1-4876-454A-B771-BA83701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793" y="349321"/>
            <a:ext cx="8534401" cy="753890"/>
          </a:xfrm>
        </p:spPr>
        <p:txBody>
          <a:bodyPr/>
          <a:lstStyle/>
          <a:p>
            <a:r>
              <a:rPr lang="en-US" dirty="0"/>
              <a:t>Other findings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A6FF36-79A1-F845-8403-AC887A39D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194" y="447417"/>
            <a:ext cx="3162300" cy="3467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B7B92D-AE6C-AE4F-8759-721D88100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939" y="2992909"/>
            <a:ext cx="4178300" cy="3467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1028DF-50F7-F44A-BF78-FB498FC9C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5" y="1103211"/>
            <a:ext cx="41783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49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B65EC2C-5E72-45C4-9792-4143706AA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127" y="264848"/>
            <a:ext cx="9337753" cy="14377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How to mitigate attrition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6454" y="2850309"/>
            <a:ext cx="6421491" cy="13717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en-US" sz="1900" dirty="0">
              <a:solidFill>
                <a:schemeClr val="tx1"/>
              </a:solidFill>
            </a:endParaRPr>
          </a:p>
          <a:p>
            <a:pPr marL="0" lvl="1">
              <a:lnSpc>
                <a:spcPct val="90000"/>
              </a:lnSpc>
            </a:pPr>
            <a:r>
              <a:rPr lang="en-US" sz="6600" dirty="0">
                <a:solidFill>
                  <a:schemeClr val="tx1"/>
                </a:solidFill>
              </a:rPr>
              <a:t>Monthly Income</a:t>
            </a:r>
          </a:p>
          <a:p>
            <a:pPr>
              <a:lnSpc>
                <a:spcPct val="90000"/>
              </a:lnSpc>
            </a:pPr>
            <a:endParaRPr lang="en-US" sz="1900" dirty="0">
              <a:solidFill>
                <a:schemeClr val="tx1"/>
              </a:solidFill>
            </a:endParaRPr>
          </a:p>
        </p:txBody>
      </p:sp>
      <p:pic>
        <p:nvPicPr>
          <p:cNvPr id="8" name="Graphic 7" descr="Arrow: Clockwise curve">
            <a:extLst>
              <a:ext uri="{FF2B5EF4-FFF2-40B4-BE49-F238E27FC236}">
                <a16:creationId xmlns:a16="http://schemas.microsoft.com/office/drawing/2014/main" id="{B7FBC31B-AF0B-42DB-8496-FF4F410A7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220" y="2123544"/>
            <a:ext cx="3152439" cy="3152439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073B6DB-4B88-4BCD-97DE-9DD16B88A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46E4CB1-2A79-49F6-8FDD-74161D0D1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AF7F103-B34D-460F-A43A-1A0953D57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A6EF948-AE5B-4AFD-9071-4553E2EA5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A008A68-D48C-4C79-AC7D-65C0D47EA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2F0D54-7F2F-45FC-BA8B-BE63A7DA4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8CC047BC-7FEC-4EB1-BCEA-02FB6A9AD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3478" y="3296478"/>
            <a:ext cx="284922" cy="2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B8D2580C-3D22-4F91-9C7C-28D8BD13B21F}"/>
              </a:ext>
            </a:extLst>
          </p:cNvPr>
          <p:cNvSpPr txBox="1">
            <a:spLocks/>
          </p:cNvSpPr>
          <p:nvPr/>
        </p:nvSpPr>
        <p:spPr>
          <a:xfrm>
            <a:off x="6373273" y="5342466"/>
            <a:ext cx="2775224" cy="1051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19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/>
                </a:solidFill>
              </a:rPr>
              <a:t>But not practical…</a:t>
            </a:r>
          </a:p>
        </p:txBody>
      </p:sp>
    </p:spTree>
    <p:extLst>
      <p:ext uri="{BB962C8B-B14F-4D97-AF65-F5344CB8AC3E}">
        <p14:creationId xmlns:p14="http://schemas.microsoft.com/office/powerpoint/2010/main" val="28893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37214A4-997B-4C95-951E-08E1B51B5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901" y="285237"/>
            <a:ext cx="9850049" cy="13180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How to mitigate attrition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963333"/>
            <a:ext cx="7007226" cy="282786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en-US" sz="2100" dirty="0"/>
          </a:p>
          <a:p>
            <a:pPr marL="0" lvl="1"/>
            <a:r>
              <a:rPr lang="en-US" sz="2800" dirty="0">
                <a:solidFill>
                  <a:schemeClr val="tx1"/>
                </a:solidFill>
              </a:rPr>
              <a:t>Less overtime – Workers set own hours</a:t>
            </a:r>
          </a:p>
          <a:p>
            <a:pPr marL="0" lvl="1"/>
            <a:endParaRPr lang="en-US" sz="2800" dirty="0">
              <a:solidFill>
                <a:schemeClr val="tx1"/>
              </a:solidFill>
            </a:endParaRPr>
          </a:p>
          <a:p>
            <a:pPr marL="0" lvl="1"/>
            <a:r>
              <a:rPr lang="en-US" sz="2800" dirty="0">
                <a:solidFill>
                  <a:schemeClr val="tx1"/>
                </a:solidFill>
              </a:rPr>
              <a:t>Age – Look at your internal practices for younger employees.  What are you doing to keep them engaged?</a:t>
            </a:r>
          </a:p>
          <a:p>
            <a:endParaRPr lang="en-US" sz="2100" dirty="0"/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B7FBC31B-AF0B-42DB-8496-FF4F410A7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8012" y="1852781"/>
            <a:ext cx="3152439" cy="3152439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307A8868-805D-4C18-8A8B-4817BA9FF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CF59EB9-1EAB-47CE-AC8B-8EFD96929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8786ADE-071C-435B-81E3-54A82DD5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F46AF6B-37AC-410E-9A0A-2F70B937A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AEF4DD0-8A5B-40F1-88BA-ABE5ADE4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BA5EA8C-8F33-4994-A748-233E839E4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8CC047BC-7FEC-4EB1-BCEA-02FB6A9AD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3478" y="3296478"/>
            <a:ext cx="284922" cy="2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37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CURIOUS? WANT TO LEARN MORE?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211" y="1152395"/>
            <a:ext cx="9725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The data, and information on our code, our full report, and our methods can be </a:t>
            </a:r>
            <a:r>
              <a:rPr lang="en-US" sz="2000">
                <a:solidFill>
                  <a:srgbClr val="002060"/>
                </a:solidFill>
              </a:rPr>
              <a:t>found online at:</a:t>
            </a:r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 https://</a:t>
            </a:r>
            <a:r>
              <a:rPr lang="en-US" sz="2000" dirty="0" err="1">
                <a:solidFill>
                  <a:srgbClr val="002060"/>
                </a:solidFill>
              </a:rPr>
              <a:t>github.com</a:t>
            </a:r>
            <a:r>
              <a:rPr lang="en-US" sz="2000" dirty="0">
                <a:solidFill>
                  <a:srgbClr val="002060"/>
                </a:solidFill>
              </a:rPr>
              <a:t>/R-</a:t>
            </a:r>
            <a:r>
              <a:rPr lang="en-US" sz="2000" dirty="0" err="1">
                <a:solidFill>
                  <a:srgbClr val="002060"/>
                </a:solidFill>
              </a:rPr>
              <a:t>Chandna</a:t>
            </a:r>
            <a:r>
              <a:rPr lang="en-US" sz="2000" dirty="0">
                <a:solidFill>
                  <a:srgbClr val="002060"/>
                </a:solidFill>
              </a:rPr>
              <a:t>/MSDS6306_CaseStudy_2.git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FFB619-0B53-E248-BEE3-9D34DFC23046}"/>
              </a:ext>
            </a:extLst>
          </p:cNvPr>
          <p:cNvSpPr txBox="1">
            <a:spLocks/>
          </p:cNvSpPr>
          <p:nvPr/>
        </p:nvSpPr>
        <p:spPr>
          <a:xfrm>
            <a:off x="684211" y="2006600"/>
            <a:ext cx="8534401" cy="2281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Questions?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1B58E4D-B34A-214F-8F9B-C7FDAAE33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/>
          <a:lstStyle/>
          <a:p>
            <a:r>
              <a:rPr lang="en-US" dirty="0"/>
              <a:t>Thank you for your time today!</a:t>
            </a:r>
          </a:p>
        </p:txBody>
      </p:sp>
    </p:spTree>
    <p:extLst>
      <p:ext uri="{BB962C8B-B14F-4D97-AF65-F5344CB8AC3E}">
        <p14:creationId xmlns:p14="http://schemas.microsoft.com/office/powerpoint/2010/main" val="192644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F6F4-C26D-2D4B-8E4C-6A94B3DD3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BCDC8-4300-354A-9B8D-54FED2B48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Introduction/Business Objectives</a:t>
            </a:r>
          </a:p>
          <a:p>
            <a:pPr lvl="1"/>
            <a:r>
              <a:rPr lang="en-US" dirty="0"/>
              <a:t>Data Source/Demographics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Evaluation/Results</a:t>
            </a:r>
          </a:p>
          <a:p>
            <a:pPr lvl="1"/>
            <a:r>
              <a:rPr lang="en-US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4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211" y="1152395"/>
            <a:ext cx="9725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Attrition comes as a high cost to companies.  The cost of interviewing, training, productivity, and negative impacts on morale are just a few.  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This report will focus on the following based on our analysis: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5600" y="2912533"/>
            <a:ext cx="6908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The top 3 factors that contribute to attrition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Methodology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Job role-specific and general trends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Recommendations to mitigate attrition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08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211" y="1970171"/>
            <a:ext cx="3275753" cy="1042441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Data Dimension</a:t>
            </a:r>
          </a:p>
          <a:p>
            <a:r>
              <a:rPr lang="en-US" dirty="0">
                <a:solidFill>
                  <a:srgbClr val="002060"/>
                </a:solidFill>
              </a:rPr>
              <a:t>Total Observations: 1470</a:t>
            </a:r>
          </a:p>
          <a:p>
            <a:r>
              <a:rPr lang="en-US" dirty="0">
                <a:solidFill>
                  <a:srgbClr val="002060"/>
                </a:solidFill>
              </a:rPr>
              <a:t>Total Variables	 :  35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27" y="2015143"/>
            <a:ext cx="4036800" cy="42807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091612" y="4155541"/>
            <a:ext cx="78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1233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12533" y="49062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237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211" y="5372611"/>
            <a:ext cx="3689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Excluded Variables: </a:t>
            </a:r>
          </a:p>
          <a:p>
            <a:r>
              <a:rPr lang="en-US" dirty="0" err="1">
                <a:solidFill>
                  <a:srgbClr val="002060"/>
                </a:solidFill>
              </a:rPr>
              <a:t>HeadCount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EmployeeID</a:t>
            </a:r>
            <a:r>
              <a:rPr lang="en-US" dirty="0">
                <a:solidFill>
                  <a:srgbClr val="002060"/>
                </a:solidFill>
              </a:rPr>
              <a:t>, Over18, </a:t>
            </a:r>
            <a:r>
              <a:rPr lang="en-US" dirty="0" err="1">
                <a:solidFill>
                  <a:srgbClr val="002060"/>
                </a:solidFill>
              </a:rPr>
              <a:t>StdHours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211" y="1130103"/>
            <a:ext cx="1100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Summary: </a:t>
            </a:r>
            <a:r>
              <a:rPr lang="en-US" dirty="0">
                <a:solidFill>
                  <a:srgbClr val="002060"/>
                </a:solidFill>
              </a:rPr>
              <a:t>The dataset provided required minimal tidying.  There was no missing data (i.e. NA).  It </a:t>
            </a:r>
          </a:p>
          <a:p>
            <a:r>
              <a:rPr lang="en-US" dirty="0">
                <a:solidFill>
                  <a:srgbClr val="002060"/>
                </a:solidFill>
              </a:rPr>
              <a:t>included both personal and professional data on employee from various departments.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211" y="3323270"/>
            <a:ext cx="2353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Data Class Type</a:t>
            </a:r>
          </a:p>
          <a:p>
            <a:r>
              <a:rPr lang="en-US" dirty="0">
                <a:solidFill>
                  <a:srgbClr val="002060"/>
                </a:solidFill>
              </a:rPr>
              <a:t>Numeric 	: 25</a:t>
            </a:r>
          </a:p>
          <a:p>
            <a:r>
              <a:rPr lang="en-US" dirty="0">
                <a:solidFill>
                  <a:srgbClr val="002060"/>
                </a:solidFill>
              </a:rPr>
              <a:t>Character	: 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7211" y="4608818"/>
            <a:ext cx="30939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Length &gt; 12 Variables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	23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986" y="2015142"/>
            <a:ext cx="3811383" cy="42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8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025774-F3AC-0B46-BFAD-62F83C5E6558}"/>
              </a:ext>
            </a:extLst>
          </p:cNvPr>
          <p:cNvSpPr txBox="1">
            <a:spLocks/>
          </p:cNvSpPr>
          <p:nvPr/>
        </p:nvSpPr>
        <p:spPr>
          <a:xfrm>
            <a:off x="557211" y="342900"/>
            <a:ext cx="8534401" cy="685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Data Source/DEMOGRAPHICS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958FC6C-D112-8144-B815-67A37B638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10348222" cy="4800600"/>
          </a:xfrm>
        </p:spPr>
        <p:txBody>
          <a:bodyPr numCol="2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Gender: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Males: 882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Females: 588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Departments: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Human Resources with 63 employees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Research &amp; Development with 961 employees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Sales with 446 employees.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Job Roles: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Healthcare Representative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Human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Laboratory Technician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Manager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Manufacturing Director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Research Director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Research Scientist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Sales Executive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Sales Representative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025774-F3AC-0B46-BFAD-62F83C5E6558}"/>
              </a:ext>
            </a:extLst>
          </p:cNvPr>
          <p:cNvSpPr txBox="1">
            <a:spLocks/>
          </p:cNvSpPr>
          <p:nvPr/>
        </p:nvSpPr>
        <p:spPr>
          <a:xfrm>
            <a:off x="557211" y="342900"/>
            <a:ext cx="8534401" cy="685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Out of 1470 employees 237 were loss due to attrition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958FC6C-D112-8144-B815-67A37B638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407399" cy="6858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Sales had the highest loss percentage (20.6%)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123D78-25CB-4703-8B1C-CFD6B540F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583" y="1775020"/>
            <a:ext cx="7336657" cy="45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9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48AD-8D00-4001-8024-DB6C39FB7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738" y="261883"/>
            <a:ext cx="7027588" cy="3000926"/>
          </a:xfrm>
        </p:spPr>
        <p:txBody>
          <a:bodyPr/>
          <a:lstStyle/>
          <a:p>
            <a:r>
              <a:rPr lang="en-US" dirty="0"/>
              <a:t>Top Three factors Attributed to Company’s Attrition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0E690-E502-4CB2-850E-FB090D6F9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62" y="3626623"/>
            <a:ext cx="4157293" cy="29694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F01C75-DC0F-4667-8F7A-0F793A00C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62" y="261883"/>
            <a:ext cx="4201297" cy="3000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BA9978-D1AC-4110-8176-0AE75156B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718" y="3626623"/>
            <a:ext cx="4811680" cy="296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34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477" y="163970"/>
            <a:ext cx="10327907" cy="685800"/>
          </a:xfrm>
        </p:spPr>
        <p:txBody>
          <a:bodyPr>
            <a:normAutofit/>
          </a:bodyPr>
          <a:lstStyle/>
          <a:p>
            <a:r>
              <a:rPr lang="en-US" dirty="0"/>
              <a:t>Methodology – ALGORITHMS Considered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4477" y="1077238"/>
            <a:ext cx="32319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Random Forest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Logistics Regression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Conditional Random Forest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4609" y="3219189"/>
            <a:ext cx="8778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RAJAT TO ADD CONTENT ON THE DIFFERENCES, STRENGTHS, AND WEAKNESSES</a:t>
            </a:r>
          </a:p>
          <a:p>
            <a:r>
              <a:rPr lang="en-US" dirty="0"/>
              <a:t>OF EACH METHOD</a:t>
            </a:r>
          </a:p>
        </p:txBody>
      </p:sp>
    </p:spTree>
    <p:extLst>
      <p:ext uri="{BB962C8B-B14F-4D97-AF65-F5344CB8AC3E}">
        <p14:creationId xmlns:p14="http://schemas.microsoft.com/office/powerpoint/2010/main" val="169482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477" y="306588"/>
            <a:ext cx="10327907" cy="685800"/>
          </a:xfrm>
        </p:spPr>
        <p:txBody>
          <a:bodyPr>
            <a:noAutofit/>
          </a:bodyPr>
          <a:lstStyle/>
          <a:p>
            <a:r>
              <a:rPr lang="en-US" sz="2800" dirty="0"/>
              <a:t>Methodology – Random Forest And CONDITIONAL RANDOM FOREST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4477" y="1737405"/>
            <a:ext cx="6745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Both Conditional Random Forest and Random Forest confirm the following top 3 factors: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477" y="992388"/>
            <a:ext cx="5429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Random Forest:  Accuracy: 86.46%</a:t>
            </a:r>
          </a:p>
          <a:p>
            <a:r>
              <a:rPr lang="en-US" b="1" dirty="0">
                <a:solidFill>
                  <a:srgbClr val="002060"/>
                </a:solidFill>
              </a:rPr>
              <a:t>                             Out-Of-Bag Error Rate: 13.54 %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94AF42-E477-49F7-8FF7-78FBF244C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170" y="2618789"/>
            <a:ext cx="5520980" cy="3947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48BE64-E262-4553-BD2E-3C92DD3EB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50" y="2638425"/>
            <a:ext cx="6248000" cy="39474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62041B-609D-4D0C-8D42-CE971BC1182E}"/>
              </a:ext>
            </a:extLst>
          </p:cNvPr>
          <p:cNvSpPr txBox="1"/>
          <p:nvPr/>
        </p:nvSpPr>
        <p:spPr>
          <a:xfrm>
            <a:off x="6169002" y="847405"/>
            <a:ext cx="5429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Conditional Random Forest:  Accuracy: 85.85%</a:t>
            </a:r>
          </a:p>
          <a:p>
            <a:r>
              <a:rPr lang="en-US" b="1" dirty="0">
                <a:solidFill>
                  <a:srgbClr val="002060"/>
                </a:solidFill>
              </a:rPr>
              <a:t>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2572932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546</Words>
  <Application>Microsoft Office PowerPoint</Application>
  <PresentationFormat>Widescreen</PresentationFormat>
  <Paragraphs>152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Slice</vt:lpstr>
      <vt:lpstr> Reduce Attrition strategy</vt:lpstr>
      <vt:lpstr>Agenda</vt:lpstr>
      <vt:lpstr>Introduction</vt:lpstr>
      <vt:lpstr>Data Source</vt:lpstr>
      <vt:lpstr>PowerPoint Presentation</vt:lpstr>
      <vt:lpstr>PowerPoint Presentation</vt:lpstr>
      <vt:lpstr>Top Three factors Attributed to Company’s Attrition</vt:lpstr>
      <vt:lpstr>Methodology – ALGORITHMS Considered</vt:lpstr>
      <vt:lpstr>Methodology – Random Forest And CONDITIONAL RANDOM FOREST</vt:lpstr>
      <vt:lpstr>Examples Factors provided by Employees </vt:lpstr>
      <vt:lpstr>Monthly income and age</vt:lpstr>
      <vt:lpstr>Life Satisfaction</vt:lpstr>
      <vt:lpstr>Other findings</vt:lpstr>
      <vt:lpstr>How to mitigate attrition</vt:lpstr>
      <vt:lpstr>How to mitigate attrition</vt:lpstr>
      <vt:lpstr>CURIOUS? WANT TO LEARN MORE?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Reduce Attrition strategy</dc:title>
  <dc:creator>Jodi Pafford</dc:creator>
  <cp:lastModifiedBy>Chandna, Rajat</cp:lastModifiedBy>
  <cp:revision>10</cp:revision>
  <dcterms:created xsi:type="dcterms:W3CDTF">2018-08-07T02:32:34Z</dcterms:created>
  <dcterms:modified xsi:type="dcterms:W3CDTF">2018-08-07T07:25:31Z</dcterms:modified>
</cp:coreProperties>
</file>