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5" r:id="rId3"/>
    <p:sldId id="258" r:id="rId4"/>
    <p:sldId id="273" r:id="rId5"/>
    <p:sldId id="270" r:id="rId6"/>
    <p:sldId id="276" r:id="rId7"/>
    <p:sldId id="278" r:id="rId8"/>
    <p:sldId id="260" r:id="rId9"/>
    <p:sldId id="275" r:id="rId10"/>
    <p:sldId id="261" r:id="rId11"/>
    <p:sldId id="262" r:id="rId12"/>
    <p:sldId id="269" r:id="rId13"/>
    <p:sldId id="268" r:id="rId14"/>
    <p:sldId id="280" r:id="rId15"/>
    <p:sldId id="279" r:id="rId16"/>
    <p:sldId id="263" r:id="rId17"/>
    <p:sldId id="277"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2"/>
    <p:restoredTop sz="94740"/>
  </p:normalViewPr>
  <p:slideViewPr>
    <p:cSldViewPr snapToGrid="0" snapToObjects="1">
      <p:cViewPr varScale="1">
        <p:scale>
          <a:sx n="100" d="100"/>
          <a:sy n="100" d="100"/>
        </p:scale>
        <p:origin x="176"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F82E0-DA90-F642-BDF9-D28F7CF5A168}" type="datetimeFigureOut">
              <a:rPr lang="en-US" smtClean="0"/>
              <a:t>8/7/18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16561-AC33-FC42-B75E-5012E07A36FC}" type="slidenum">
              <a:rPr lang="en-US" smtClean="0"/>
              <a:t>‹#›</a:t>
            </a:fld>
            <a:endParaRPr lang="en-US"/>
          </a:p>
        </p:txBody>
      </p:sp>
    </p:spTree>
    <p:extLst>
      <p:ext uri="{BB962C8B-B14F-4D97-AF65-F5344CB8AC3E}">
        <p14:creationId xmlns:p14="http://schemas.microsoft.com/office/powerpoint/2010/main" val="9405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8/7/18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dirty="0"/>
              <a:t>Reduce Attrition strategy</a:t>
            </a:r>
          </a:p>
        </p:txBody>
      </p:sp>
      <p:sp>
        <p:nvSpPr>
          <p:cNvPr id="3" name="Subtitle 2"/>
          <p:cNvSpPr>
            <a:spLocks noGrp="1"/>
          </p:cNvSpPr>
          <p:nvPr>
            <p:ph type="subTitle" idx="1"/>
          </p:nvPr>
        </p:nvSpPr>
        <p:spPr/>
        <p:txBody>
          <a:bodyPr/>
          <a:lstStyle/>
          <a:p>
            <a:r>
              <a:rPr lang="en-US" dirty="0"/>
              <a:t>TAJAR </a:t>
            </a:r>
            <a:r>
              <a:rPr lang="en-US" dirty="0" err="1"/>
              <a:t>Inc</a:t>
            </a:r>
            <a:r>
              <a:rPr lang="en-US" dirty="0"/>
              <a:t> : Tori, Andy, Jodi, An, </a:t>
            </a:r>
            <a:r>
              <a:rPr lang="en-US" dirty="0" err="1"/>
              <a:t>Rajat</a:t>
            </a:r>
            <a:endParaRPr lang="en-US" dirty="0"/>
          </a:p>
          <a:p>
            <a:r>
              <a:rPr lang="en-US" dirty="0"/>
              <a:t>August 7, 2018</a:t>
            </a:r>
          </a:p>
        </p:txBody>
      </p:sp>
    </p:spTree>
    <p:extLst>
      <p:ext uri="{BB962C8B-B14F-4D97-AF65-F5344CB8AC3E}">
        <p14:creationId xmlns:p14="http://schemas.microsoft.com/office/powerpoint/2010/main" val="1559363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1" y="342900"/>
            <a:ext cx="8534401" cy="685800"/>
          </a:xfrm>
        </p:spPr>
        <p:txBody>
          <a:bodyPr>
            <a:normAutofit fontScale="90000"/>
          </a:bodyPr>
          <a:lstStyle/>
          <a:p>
            <a:r>
              <a:rPr lang="en-US" dirty="0"/>
              <a:t>Examples Factors provided by Employees </a:t>
            </a:r>
          </a:p>
        </p:txBody>
      </p:sp>
      <p:sp>
        <p:nvSpPr>
          <p:cNvPr id="3" name="Text Placeholder 2"/>
          <p:cNvSpPr>
            <a:spLocks noGrp="1"/>
          </p:cNvSpPr>
          <p:nvPr>
            <p:ph type="body" idx="1"/>
          </p:nvPr>
        </p:nvSpPr>
        <p:spPr>
          <a:xfrm>
            <a:off x="684213" y="1193800"/>
            <a:ext cx="8534400" cy="4800600"/>
          </a:xfrm>
        </p:spPr>
        <p:txBody>
          <a:bodyPr/>
          <a:lstStyle/>
          <a:p>
            <a:endParaRPr lang="en-US" dirty="0"/>
          </a:p>
        </p:txBody>
      </p:sp>
      <p:graphicFrame>
        <p:nvGraphicFramePr>
          <p:cNvPr id="5" name="Table 4">
            <a:extLst>
              <a:ext uri="{FF2B5EF4-FFF2-40B4-BE49-F238E27FC236}">
                <a16:creationId xmlns:a16="http://schemas.microsoft.com/office/drawing/2014/main" id="{B703D80E-7F52-4EC4-8019-B211F825CC91}"/>
              </a:ext>
            </a:extLst>
          </p:cNvPr>
          <p:cNvGraphicFramePr>
            <a:graphicFrameLocks noGrp="1"/>
          </p:cNvGraphicFramePr>
          <p:nvPr>
            <p:extLst>
              <p:ext uri="{D42A27DB-BD31-4B8C-83A1-F6EECF244321}">
                <p14:modId xmlns:p14="http://schemas.microsoft.com/office/powerpoint/2010/main" val="2618910518"/>
              </p:ext>
            </p:extLst>
          </p:nvPr>
        </p:nvGraphicFramePr>
        <p:xfrm>
          <a:off x="684213" y="1965960"/>
          <a:ext cx="10128031" cy="2926080"/>
        </p:xfrm>
        <a:graphic>
          <a:graphicData uri="http://schemas.openxmlformats.org/drawingml/2006/table">
            <a:tbl>
              <a:tblPr firstRow="1" bandRow="1">
                <a:tableStyleId>{5C22544A-7EE6-4342-B048-85BDC9FD1C3A}</a:tableStyleId>
              </a:tblPr>
              <a:tblGrid>
                <a:gridCol w="3299143">
                  <a:extLst>
                    <a:ext uri="{9D8B030D-6E8A-4147-A177-3AD203B41FA5}">
                      <a16:colId xmlns:a16="http://schemas.microsoft.com/office/drawing/2014/main" val="2088784793"/>
                    </a:ext>
                  </a:extLst>
                </a:gridCol>
                <a:gridCol w="1071880">
                  <a:extLst>
                    <a:ext uri="{9D8B030D-6E8A-4147-A177-3AD203B41FA5}">
                      <a16:colId xmlns:a16="http://schemas.microsoft.com/office/drawing/2014/main" val="44769478"/>
                    </a:ext>
                  </a:extLst>
                </a:gridCol>
                <a:gridCol w="1160963">
                  <a:extLst>
                    <a:ext uri="{9D8B030D-6E8A-4147-A177-3AD203B41FA5}">
                      <a16:colId xmlns:a16="http://schemas.microsoft.com/office/drawing/2014/main" val="2042025665"/>
                    </a:ext>
                  </a:extLst>
                </a:gridCol>
                <a:gridCol w="1153844">
                  <a:extLst>
                    <a:ext uri="{9D8B030D-6E8A-4147-A177-3AD203B41FA5}">
                      <a16:colId xmlns:a16="http://schemas.microsoft.com/office/drawing/2014/main" val="3310055283"/>
                    </a:ext>
                  </a:extLst>
                </a:gridCol>
                <a:gridCol w="1126087">
                  <a:extLst>
                    <a:ext uri="{9D8B030D-6E8A-4147-A177-3AD203B41FA5}">
                      <a16:colId xmlns:a16="http://schemas.microsoft.com/office/drawing/2014/main" val="3606606852"/>
                    </a:ext>
                  </a:extLst>
                </a:gridCol>
                <a:gridCol w="1098329">
                  <a:extLst>
                    <a:ext uri="{9D8B030D-6E8A-4147-A177-3AD203B41FA5}">
                      <a16:colId xmlns:a16="http://schemas.microsoft.com/office/drawing/2014/main" val="801426414"/>
                    </a:ext>
                  </a:extLst>
                </a:gridCol>
                <a:gridCol w="1217785">
                  <a:extLst>
                    <a:ext uri="{9D8B030D-6E8A-4147-A177-3AD203B41FA5}">
                      <a16:colId xmlns:a16="http://schemas.microsoft.com/office/drawing/2014/main" val="2064332225"/>
                    </a:ext>
                  </a:extLst>
                </a:gridCol>
              </a:tblGrid>
              <a:tr h="0">
                <a:tc>
                  <a:txBody>
                    <a:bodyPr/>
                    <a:lstStyle/>
                    <a:p>
                      <a:endParaRPr lang="en-US" dirty="0"/>
                    </a:p>
                  </a:txBody>
                  <a:tcPr/>
                </a:tc>
                <a:tc>
                  <a:txBody>
                    <a:bodyPr/>
                    <a:lstStyle/>
                    <a:p>
                      <a:pPr algn="ctr"/>
                      <a:r>
                        <a:rPr lang="en-US" dirty="0"/>
                        <a:t>Min.</a:t>
                      </a:r>
                    </a:p>
                  </a:txBody>
                  <a:tcPr/>
                </a:tc>
                <a:tc>
                  <a:txBody>
                    <a:bodyPr/>
                    <a:lstStyle/>
                    <a:p>
                      <a:pPr algn="ctr"/>
                      <a:r>
                        <a:rPr lang="en-US" dirty="0"/>
                        <a:t>1</a:t>
                      </a:r>
                      <a:r>
                        <a:rPr lang="en-US" baseline="30000" dirty="0"/>
                        <a:t>st</a:t>
                      </a:r>
                      <a:r>
                        <a:rPr lang="en-US" dirty="0"/>
                        <a:t> Qu.</a:t>
                      </a:r>
                    </a:p>
                  </a:txBody>
                  <a:tcPr/>
                </a:tc>
                <a:tc>
                  <a:txBody>
                    <a:bodyPr/>
                    <a:lstStyle/>
                    <a:p>
                      <a:pPr algn="ctr"/>
                      <a:r>
                        <a:rPr lang="en-US" dirty="0"/>
                        <a:t>Median</a:t>
                      </a:r>
                    </a:p>
                  </a:txBody>
                  <a:tcPr/>
                </a:tc>
                <a:tc>
                  <a:txBody>
                    <a:bodyPr/>
                    <a:lstStyle/>
                    <a:p>
                      <a:pPr algn="ctr"/>
                      <a:r>
                        <a:rPr lang="en-US" dirty="0"/>
                        <a:t>Mean</a:t>
                      </a:r>
                    </a:p>
                  </a:txBody>
                  <a:tcPr/>
                </a:tc>
                <a:tc>
                  <a:txBody>
                    <a:bodyPr/>
                    <a:lstStyle/>
                    <a:p>
                      <a:pPr algn="ctr"/>
                      <a:r>
                        <a:rPr lang="en-US" dirty="0"/>
                        <a:t>3</a:t>
                      </a:r>
                      <a:r>
                        <a:rPr lang="en-US" baseline="30000" dirty="0"/>
                        <a:t>rd</a:t>
                      </a:r>
                      <a:r>
                        <a:rPr lang="en-US" dirty="0"/>
                        <a:t> Qu.</a:t>
                      </a:r>
                    </a:p>
                  </a:txBody>
                  <a:tcPr/>
                </a:tc>
                <a:tc>
                  <a:txBody>
                    <a:bodyPr/>
                    <a:lstStyle/>
                    <a:p>
                      <a:pPr algn="ctr"/>
                      <a:r>
                        <a:rPr lang="en-US" dirty="0"/>
                        <a:t>Max.</a:t>
                      </a:r>
                    </a:p>
                  </a:txBody>
                  <a:tcPr/>
                </a:tc>
                <a:extLst>
                  <a:ext uri="{0D108BD9-81ED-4DB2-BD59-A6C34878D82A}">
                    <a16:rowId xmlns:a16="http://schemas.microsoft.com/office/drawing/2014/main" val="4011550691"/>
                  </a:ext>
                </a:extLst>
              </a:tr>
              <a:tr h="0">
                <a:tc>
                  <a:txBody>
                    <a:bodyPr/>
                    <a:lstStyle/>
                    <a:p>
                      <a:r>
                        <a:rPr lang="en-US" dirty="0"/>
                        <a:t>Monthly Income</a:t>
                      </a:r>
                    </a:p>
                  </a:txBody>
                  <a:tcPr/>
                </a:tc>
                <a:tc>
                  <a:txBody>
                    <a:bodyPr/>
                    <a:lstStyle/>
                    <a:p>
                      <a:pPr algn="ctr"/>
                      <a:r>
                        <a:rPr lang="en-US" dirty="0"/>
                        <a:t>1009.00</a:t>
                      </a:r>
                    </a:p>
                  </a:txBody>
                  <a:tcPr/>
                </a:tc>
                <a:tc>
                  <a:txBody>
                    <a:bodyPr/>
                    <a:lstStyle/>
                    <a:p>
                      <a:pPr algn="ctr"/>
                      <a:r>
                        <a:rPr lang="en-US" dirty="0"/>
                        <a:t>2911.00</a:t>
                      </a:r>
                    </a:p>
                  </a:txBody>
                  <a:tcPr/>
                </a:tc>
                <a:tc>
                  <a:txBody>
                    <a:bodyPr/>
                    <a:lstStyle/>
                    <a:p>
                      <a:pPr algn="ctr"/>
                      <a:r>
                        <a:rPr lang="en-US" dirty="0"/>
                        <a:t>4919.00</a:t>
                      </a:r>
                    </a:p>
                  </a:txBody>
                  <a:tcPr/>
                </a:tc>
                <a:tc>
                  <a:txBody>
                    <a:bodyPr/>
                    <a:lstStyle/>
                    <a:p>
                      <a:pPr algn="ctr"/>
                      <a:r>
                        <a:rPr lang="en-US" dirty="0"/>
                        <a:t>6502.93</a:t>
                      </a:r>
                    </a:p>
                  </a:txBody>
                  <a:tcPr/>
                </a:tc>
                <a:tc>
                  <a:txBody>
                    <a:bodyPr/>
                    <a:lstStyle/>
                    <a:p>
                      <a:pPr algn="ctr"/>
                      <a:r>
                        <a:rPr lang="en-US" dirty="0"/>
                        <a:t>8379.00</a:t>
                      </a:r>
                    </a:p>
                  </a:txBody>
                  <a:tcPr/>
                </a:tc>
                <a:tc>
                  <a:txBody>
                    <a:bodyPr/>
                    <a:lstStyle/>
                    <a:p>
                      <a:pPr algn="ctr"/>
                      <a:r>
                        <a:rPr lang="en-US" dirty="0"/>
                        <a:t>19999.00</a:t>
                      </a:r>
                    </a:p>
                  </a:txBody>
                  <a:tcPr/>
                </a:tc>
                <a:extLst>
                  <a:ext uri="{0D108BD9-81ED-4DB2-BD59-A6C34878D82A}">
                    <a16:rowId xmlns:a16="http://schemas.microsoft.com/office/drawing/2014/main" val="4283831565"/>
                  </a:ext>
                </a:extLst>
              </a:tr>
              <a:tr h="0">
                <a:tc>
                  <a:txBody>
                    <a:bodyPr/>
                    <a:lstStyle/>
                    <a:p>
                      <a:r>
                        <a:rPr lang="en-US" dirty="0"/>
                        <a:t>Age</a:t>
                      </a:r>
                    </a:p>
                  </a:txBody>
                  <a:tcPr/>
                </a:tc>
                <a:tc>
                  <a:txBody>
                    <a:bodyPr/>
                    <a:lstStyle/>
                    <a:p>
                      <a:pPr algn="ctr"/>
                      <a:r>
                        <a:rPr lang="en-US" dirty="0"/>
                        <a:t>18</a:t>
                      </a:r>
                    </a:p>
                  </a:txBody>
                  <a:tcPr/>
                </a:tc>
                <a:tc>
                  <a:txBody>
                    <a:bodyPr/>
                    <a:lstStyle/>
                    <a:p>
                      <a:pPr algn="ctr"/>
                      <a:r>
                        <a:rPr lang="en-US" dirty="0"/>
                        <a:t>30</a:t>
                      </a:r>
                    </a:p>
                  </a:txBody>
                  <a:tcPr/>
                </a:tc>
                <a:tc>
                  <a:txBody>
                    <a:bodyPr/>
                    <a:lstStyle/>
                    <a:p>
                      <a:pPr algn="ctr"/>
                      <a:r>
                        <a:rPr lang="en-US" dirty="0"/>
                        <a:t>36</a:t>
                      </a:r>
                    </a:p>
                  </a:txBody>
                  <a:tcPr/>
                </a:tc>
                <a:tc>
                  <a:txBody>
                    <a:bodyPr/>
                    <a:lstStyle/>
                    <a:p>
                      <a:pPr algn="ctr"/>
                      <a:r>
                        <a:rPr lang="en-US" dirty="0"/>
                        <a:t>36.9</a:t>
                      </a:r>
                    </a:p>
                  </a:txBody>
                  <a:tcPr/>
                </a:tc>
                <a:tc>
                  <a:txBody>
                    <a:bodyPr/>
                    <a:lstStyle/>
                    <a:p>
                      <a:pPr algn="ctr"/>
                      <a:r>
                        <a:rPr lang="en-US" dirty="0"/>
                        <a:t>43</a:t>
                      </a:r>
                    </a:p>
                  </a:txBody>
                  <a:tcPr/>
                </a:tc>
                <a:tc>
                  <a:txBody>
                    <a:bodyPr/>
                    <a:lstStyle/>
                    <a:p>
                      <a:pPr algn="ctr"/>
                      <a:r>
                        <a:rPr lang="en-US" dirty="0"/>
                        <a:t>60</a:t>
                      </a:r>
                    </a:p>
                  </a:txBody>
                  <a:tcPr/>
                </a:tc>
                <a:extLst>
                  <a:ext uri="{0D108BD9-81ED-4DB2-BD59-A6C34878D82A}">
                    <a16:rowId xmlns:a16="http://schemas.microsoft.com/office/drawing/2014/main" val="1934653851"/>
                  </a:ext>
                </a:extLst>
              </a:tr>
              <a:tr h="119270">
                <a:tc>
                  <a:txBody>
                    <a:bodyPr/>
                    <a:lstStyle/>
                    <a:p>
                      <a:r>
                        <a:rPr lang="en-US" dirty="0"/>
                        <a:t>Distance From Home</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7</a:t>
                      </a:r>
                    </a:p>
                  </a:txBody>
                  <a:tcPr/>
                </a:tc>
                <a:tc>
                  <a:txBody>
                    <a:bodyPr/>
                    <a:lstStyle/>
                    <a:p>
                      <a:pPr algn="ctr"/>
                      <a:r>
                        <a:rPr lang="en-US" dirty="0"/>
                        <a:t>9.19</a:t>
                      </a:r>
                    </a:p>
                  </a:txBody>
                  <a:tcPr/>
                </a:tc>
                <a:tc>
                  <a:txBody>
                    <a:bodyPr/>
                    <a:lstStyle/>
                    <a:p>
                      <a:pPr algn="ctr"/>
                      <a:r>
                        <a:rPr lang="en-US" dirty="0"/>
                        <a:t>14</a:t>
                      </a:r>
                    </a:p>
                  </a:txBody>
                  <a:tcPr/>
                </a:tc>
                <a:tc>
                  <a:txBody>
                    <a:bodyPr/>
                    <a:lstStyle/>
                    <a:p>
                      <a:pPr algn="ctr"/>
                      <a:r>
                        <a:rPr lang="en-US" dirty="0"/>
                        <a:t>29</a:t>
                      </a:r>
                    </a:p>
                  </a:txBody>
                  <a:tcPr/>
                </a:tc>
                <a:extLst>
                  <a:ext uri="{0D108BD9-81ED-4DB2-BD59-A6C34878D82A}">
                    <a16:rowId xmlns:a16="http://schemas.microsoft.com/office/drawing/2014/main" val="3996762099"/>
                  </a:ext>
                </a:extLst>
              </a:tr>
              <a:tr h="0">
                <a:tc>
                  <a:txBody>
                    <a:bodyPr/>
                    <a:lstStyle/>
                    <a:p>
                      <a:r>
                        <a:rPr lang="en-US" dirty="0"/>
                        <a:t>Percent Salary Increase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11</a:t>
                      </a:r>
                    </a:p>
                  </a:txBody>
                  <a:tcPr/>
                </a:tc>
                <a:tc>
                  <a:txBody>
                    <a:bodyPr/>
                    <a:lstStyle/>
                    <a:p>
                      <a:pPr algn="ctr"/>
                      <a:r>
                        <a:rPr lang="en-US" dirty="0"/>
                        <a:t>12</a:t>
                      </a:r>
                    </a:p>
                  </a:txBody>
                  <a:tcPr/>
                </a:tc>
                <a:tc>
                  <a:txBody>
                    <a:bodyPr/>
                    <a:lstStyle/>
                    <a:p>
                      <a:pPr algn="ctr"/>
                      <a:r>
                        <a:rPr lang="en-US" dirty="0"/>
                        <a:t>14</a:t>
                      </a:r>
                    </a:p>
                  </a:txBody>
                  <a:tcPr/>
                </a:tc>
                <a:tc>
                  <a:txBody>
                    <a:bodyPr/>
                    <a:lstStyle/>
                    <a:p>
                      <a:pPr algn="ctr"/>
                      <a:r>
                        <a:rPr lang="en-US" dirty="0"/>
                        <a:t>15.2</a:t>
                      </a:r>
                    </a:p>
                  </a:txBody>
                  <a:tcPr/>
                </a:tc>
                <a:tc>
                  <a:txBody>
                    <a:bodyPr/>
                    <a:lstStyle/>
                    <a:p>
                      <a:pPr algn="ctr"/>
                      <a:r>
                        <a:rPr lang="en-US" dirty="0"/>
                        <a:t>18</a:t>
                      </a:r>
                    </a:p>
                  </a:txBody>
                  <a:tcPr/>
                </a:tc>
                <a:tc>
                  <a:txBody>
                    <a:bodyPr/>
                    <a:lstStyle/>
                    <a:p>
                      <a:pPr algn="ctr"/>
                      <a:r>
                        <a:rPr lang="en-US" dirty="0"/>
                        <a:t>25</a:t>
                      </a:r>
                    </a:p>
                  </a:txBody>
                  <a:tcPr/>
                </a:tc>
                <a:extLst>
                  <a:ext uri="{0D108BD9-81ED-4DB2-BD59-A6C34878D82A}">
                    <a16:rowId xmlns:a16="http://schemas.microsoft.com/office/drawing/2014/main" val="3424020629"/>
                  </a:ext>
                </a:extLst>
              </a:tr>
              <a:tr h="0">
                <a:tc>
                  <a:txBody>
                    <a:bodyPr/>
                    <a:lstStyle/>
                    <a:p>
                      <a:r>
                        <a:rPr lang="en-US" dirty="0"/>
                        <a:t>Total Work Experience</a:t>
                      </a:r>
                    </a:p>
                  </a:txBody>
                  <a:tcPr/>
                </a:tc>
                <a:tc>
                  <a:txBody>
                    <a:bodyPr/>
                    <a:lstStyle/>
                    <a:p>
                      <a:pPr algn="ctr"/>
                      <a:r>
                        <a:rPr lang="en-US" dirty="0"/>
                        <a:t>0</a:t>
                      </a:r>
                    </a:p>
                  </a:txBody>
                  <a:tcPr/>
                </a:tc>
                <a:tc>
                  <a:txBody>
                    <a:bodyPr/>
                    <a:lstStyle/>
                    <a:p>
                      <a:pPr algn="ctr"/>
                      <a:r>
                        <a:rPr lang="en-US" dirty="0"/>
                        <a:t>6</a:t>
                      </a:r>
                    </a:p>
                  </a:txBody>
                  <a:tcPr/>
                </a:tc>
                <a:tc>
                  <a:txBody>
                    <a:bodyPr/>
                    <a:lstStyle/>
                    <a:p>
                      <a:pPr algn="ctr"/>
                      <a:r>
                        <a:rPr lang="en-US" dirty="0"/>
                        <a:t>10</a:t>
                      </a:r>
                    </a:p>
                  </a:txBody>
                  <a:tcPr/>
                </a:tc>
                <a:tc>
                  <a:txBody>
                    <a:bodyPr/>
                    <a:lstStyle/>
                    <a:p>
                      <a:pPr algn="ctr"/>
                      <a:r>
                        <a:rPr lang="en-US" dirty="0"/>
                        <a:t>11.3</a:t>
                      </a:r>
                    </a:p>
                  </a:txBody>
                  <a:tcPr/>
                </a:tc>
                <a:tc>
                  <a:txBody>
                    <a:bodyPr/>
                    <a:lstStyle/>
                    <a:p>
                      <a:pPr algn="ctr"/>
                      <a:r>
                        <a:rPr lang="en-US" dirty="0"/>
                        <a:t>15</a:t>
                      </a:r>
                    </a:p>
                  </a:txBody>
                  <a:tcPr/>
                </a:tc>
                <a:tc>
                  <a:txBody>
                    <a:bodyPr/>
                    <a:lstStyle/>
                    <a:p>
                      <a:pPr algn="ctr"/>
                      <a:r>
                        <a:rPr lang="en-US" dirty="0"/>
                        <a:t>40</a:t>
                      </a:r>
                    </a:p>
                  </a:txBody>
                  <a:tcPr/>
                </a:tc>
                <a:extLst>
                  <a:ext uri="{0D108BD9-81ED-4DB2-BD59-A6C34878D82A}">
                    <a16:rowId xmlns:a16="http://schemas.microsoft.com/office/drawing/2014/main" val="2676320322"/>
                  </a:ext>
                </a:extLst>
              </a:tr>
              <a:tr h="0">
                <a:tc>
                  <a:txBody>
                    <a:bodyPr/>
                    <a:lstStyle/>
                    <a:p>
                      <a:r>
                        <a:rPr lang="en-US" dirty="0"/>
                        <a:t>Years at Company</a:t>
                      </a:r>
                    </a:p>
                  </a:txBody>
                  <a:tcPr/>
                </a:tc>
                <a:tc>
                  <a:txBody>
                    <a:bodyPr/>
                    <a:lstStyle/>
                    <a:p>
                      <a:pPr algn="ctr"/>
                      <a:r>
                        <a:rPr lang="en-US" dirty="0"/>
                        <a:t>0</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7.01</a:t>
                      </a:r>
                    </a:p>
                  </a:txBody>
                  <a:tcPr/>
                </a:tc>
                <a:tc>
                  <a:txBody>
                    <a:bodyPr/>
                    <a:lstStyle/>
                    <a:p>
                      <a:pPr algn="ctr"/>
                      <a:r>
                        <a:rPr lang="en-US" dirty="0"/>
                        <a:t>9</a:t>
                      </a:r>
                    </a:p>
                  </a:txBody>
                  <a:tcPr/>
                </a:tc>
                <a:tc>
                  <a:txBody>
                    <a:bodyPr/>
                    <a:lstStyle/>
                    <a:p>
                      <a:pPr algn="ctr"/>
                      <a:r>
                        <a:rPr lang="en-US" dirty="0"/>
                        <a:t>40</a:t>
                      </a:r>
                    </a:p>
                  </a:txBody>
                  <a:tcPr/>
                </a:tc>
                <a:extLst>
                  <a:ext uri="{0D108BD9-81ED-4DB2-BD59-A6C34878D82A}">
                    <a16:rowId xmlns:a16="http://schemas.microsoft.com/office/drawing/2014/main" val="1617085218"/>
                  </a:ext>
                </a:extLst>
              </a:tr>
              <a:tr h="0">
                <a:tc>
                  <a:txBody>
                    <a:bodyPr/>
                    <a:lstStyle/>
                    <a:p>
                      <a:r>
                        <a:rPr lang="en-US" dirty="0"/>
                        <a:t>Number of Prior </a:t>
                      </a:r>
                      <a:r>
                        <a:rPr lang="en-US" dirty="0" err="1"/>
                        <a:t>Comapany</a:t>
                      </a:r>
                      <a:endParaRPr lang="en-US" dirty="0"/>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2.69</a:t>
                      </a:r>
                    </a:p>
                  </a:txBody>
                  <a:tcPr/>
                </a:tc>
                <a:tc>
                  <a:txBody>
                    <a:bodyPr/>
                    <a:lstStyle/>
                    <a:p>
                      <a:pPr algn="ctr"/>
                      <a:r>
                        <a:rPr lang="en-US" dirty="0"/>
                        <a:t>4</a:t>
                      </a:r>
                    </a:p>
                  </a:txBody>
                  <a:tcPr/>
                </a:tc>
                <a:tc>
                  <a:txBody>
                    <a:bodyPr/>
                    <a:lstStyle/>
                    <a:p>
                      <a:pPr algn="ctr"/>
                      <a:r>
                        <a:rPr lang="en-US" dirty="0"/>
                        <a:t>9</a:t>
                      </a:r>
                    </a:p>
                  </a:txBody>
                  <a:tcPr/>
                </a:tc>
                <a:extLst>
                  <a:ext uri="{0D108BD9-81ED-4DB2-BD59-A6C34878D82A}">
                    <a16:rowId xmlns:a16="http://schemas.microsoft.com/office/drawing/2014/main" val="3306714524"/>
                  </a:ext>
                </a:extLst>
              </a:tr>
            </a:tbl>
          </a:graphicData>
        </a:graphic>
      </p:graphicFrame>
    </p:spTree>
    <p:extLst>
      <p:ext uri="{BB962C8B-B14F-4D97-AF65-F5344CB8AC3E}">
        <p14:creationId xmlns:p14="http://schemas.microsoft.com/office/powerpoint/2010/main" val="1571105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1" y="342900"/>
            <a:ext cx="8534401" cy="685800"/>
          </a:xfrm>
        </p:spPr>
        <p:txBody>
          <a:bodyPr>
            <a:normAutofit/>
          </a:bodyPr>
          <a:lstStyle/>
          <a:p>
            <a:r>
              <a:rPr lang="en-US" dirty="0"/>
              <a:t>Monthly income and age</a:t>
            </a:r>
          </a:p>
        </p:txBody>
      </p:sp>
      <p:sp>
        <p:nvSpPr>
          <p:cNvPr id="3" name="Text Placeholder 2"/>
          <p:cNvSpPr>
            <a:spLocks noGrp="1"/>
          </p:cNvSpPr>
          <p:nvPr>
            <p:ph type="body" idx="1"/>
          </p:nvPr>
        </p:nvSpPr>
        <p:spPr>
          <a:xfrm>
            <a:off x="684213" y="4999383"/>
            <a:ext cx="6797468" cy="1515717"/>
          </a:xfrm>
        </p:spPr>
        <p:txBody>
          <a:bodyPr>
            <a:noAutofit/>
          </a:bodyPr>
          <a:lstStyle/>
          <a:p>
            <a:pPr marL="342900" indent="-342900">
              <a:buFont typeface="Arial" panose="020B0604020202020204" pitchFamily="34" charset="0"/>
              <a:buChar char="•"/>
            </a:pPr>
            <a:r>
              <a:rPr lang="en-US" sz="1400" b="1" dirty="0">
                <a:solidFill>
                  <a:schemeClr val="tx1"/>
                </a:solidFill>
              </a:rPr>
              <a:t>Employees’ income is very left skewed.</a:t>
            </a:r>
          </a:p>
          <a:p>
            <a:pPr marL="342900" indent="-342900">
              <a:buFont typeface="Arial" panose="020B0604020202020204" pitchFamily="34" charset="0"/>
              <a:buChar char="•"/>
            </a:pPr>
            <a:r>
              <a:rPr lang="en-US" sz="1400" b="1" dirty="0">
                <a:solidFill>
                  <a:schemeClr val="tx1"/>
                </a:solidFill>
              </a:rPr>
              <a:t>Employees’ age is normally distributed.</a:t>
            </a:r>
          </a:p>
          <a:p>
            <a:pPr marL="800100" lvl="1" indent="-342900">
              <a:buFont typeface="Arial" panose="020B0604020202020204" pitchFamily="34" charset="0"/>
              <a:buChar char="•"/>
            </a:pPr>
            <a:r>
              <a:rPr lang="en-US" sz="1400" b="1" dirty="0">
                <a:solidFill>
                  <a:schemeClr val="tx1"/>
                </a:solidFill>
              </a:rPr>
              <a:t>Males: For every 1 year increase in age there is a $256.70  increase in the average monthly income( R</a:t>
            </a:r>
            <a:r>
              <a:rPr lang="en-US" sz="1400" b="1" baseline="30000" dirty="0">
                <a:solidFill>
                  <a:schemeClr val="tx1"/>
                </a:solidFill>
              </a:rPr>
              <a:t>2</a:t>
            </a:r>
            <a:r>
              <a:rPr lang="en-US" sz="1400" b="1" dirty="0">
                <a:solidFill>
                  <a:schemeClr val="tx1"/>
                </a:solidFill>
              </a:rPr>
              <a:t> of 0.2424).</a:t>
            </a:r>
          </a:p>
          <a:p>
            <a:pPr marL="800100" lvl="1" indent="-342900">
              <a:buFont typeface="Arial" panose="020B0604020202020204" pitchFamily="34" charset="0"/>
              <a:buChar char="•"/>
            </a:pPr>
            <a:r>
              <a:rPr lang="en-US" sz="1400" b="1" dirty="0">
                <a:solidFill>
                  <a:schemeClr val="tx1"/>
                </a:solidFill>
              </a:rPr>
              <a:t>Females:  For every 1 year increase in age there is a $255.74 increase in the average monthly income (R</a:t>
            </a:r>
            <a:r>
              <a:rPr lang="en-US" sz="1400" b="1" baseline="30000" dirty="0">
                <a:solidFill>
                  <a:schemeClr val="tx1"/>
                </a:solidFill>
              </a:rPr>
              <a:t>2</a:t>
            </a:r>
            <a:r>
              <a:rPr lang="en-US" sz="1400" b="1" dirty="0">
                <a:solidFill>
                  <a:schemeClr val="tx1"/>
                </a:solidFill>
              </a:rPr>
              <a:t> of 0.2547).</a:t>
            </a:r>
          </a:p>
        </p:txBody>
      </p:sp>
      <p:pic>
        <p:nvPicPr>
          <p:cNvPr id="4" name="Picture 3">
            <a:extLst>
              <a:ext uri="{FF2B5EF4-FFF2-40B4-BE49-F238E27FC236}">
                <a16:creationId xmlns:a16="http://schemas.microsoft.com/office/drawing/2014/main" id="{83E526A8-A255-469E-8E06-53C7CD74A94E}"/>
              </a:ext>
            </a:extLst>
          </p:cNvPr>
          <p:cNvPicPr>
            <a:picLocks noChangeAspect="1"/>
          </p:cNvPicPr>
          <p:nvPr/>
        </p:nvPicPr>
        <p:blipFill>
          <a:blip r:embed="rId2"/>
          <a:stretch>
            <a:fillRect/>
          </a:stretch>
        </p:blipFill>
        <p:spPr>
          <a:xfrm>
            <a:off x="1061900" y="1197184"/>
            <a:ext cx="5893875" cy="3802199"/>
          </a:xfrm>
          <a:prstGeom prst="rect">
            <a:avLst/>
          </a:prstGeom>
        </p:spPr>
      </p:pic>
      <p:pic>
        <p:nvPicPr>
          <p:cNvPr id="5" name="Picture 4">
            <a:extLst>
              <a:ext uri="{FF2B5EF4-FFF2-40B4-BE49-F238E27FC236}">
                <a16:creationId xmlns:a16="http://schemas.microsoft.com/office/drawing/2014/main" id="{CBD66ADA-93F9-4C07-BC0C-98D35D5D57BB}"/>
              </a:ext>
            </a:extLst>
          </p:cNvPr>
          <p:cNvPicPr>
            <a:picLocks noChangeAspect="1"/>
          </p:cNvPicPr>
          <p:nvPr/>
        </p:nvPicPr>
        <p:blipFill>
          <a:blip r:embed="rId3"/>
          <a:stretch>
            <a:fillRect/>
          </a:stretch>
        </p:blipFill>
        <p:spPr>
          <a:xfrm>
            <a:off x="7481680" y="1197184"/>
            <a:ext cx="4026107" cy="2597283"/>
          </a:xfrm>
          <a:prstGeom prst="rect">
            <a:avLst/>
          </a:prstGeom>
        </p:spPr>
      </p:pic>
      <p:pic>
        <p:nvPicPr>
          <p:cNvPr id="6" name="Picture 5">
            <a:extLst>
              <a:ext uri="{FF2B5EF4-FFF2-40B4-BE49-F238E27FC236}">
                <a16:creationId xmlns:a16="http://schemas.microsoft.com/office/drawing/2014/main" id="{A405E111-F8BB-4FFA-BAED-ABC207E3B77D}"/>
              </a:ext>
            </a:extLst>
          </p:cNvPr>
          <p:cNvPicPr>
            <a:picLocks noChangeAspect="1"/>
          </p:cNvPicPr>
          <p:nvPr/>
        </p:nvPicPr>
        <p:blipFill>
          <a:blip r:embed="rId4"/>
          <a:stretch>
            <a:fillRect/>
          </a:stretch>
        </p:blipFill>
        <p:spPr>
          <a:xfrm>
            <a:off x="7481680" y="3917817"/>
            <a:ext cx="4026107" cy="2597283"/>
          </a:xfrm>
          <a:prstGeom prst="rect">
            <a:avLst/>
          </a:prstGeom>
        </p:spPr>
      </p:pic>
    </p:spTree>
    <p:extLst>
      <p:ext uri="{BB962C8B-B14F-4D97-AF65-F5344CB8AC3E}">
        <p14:creationId xmlns:p14="http://schemas.microsoft.com/office/powerpoint/2010/main" val="1162005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63897" y="137636"/>
            <a:ext cx="6559859" cy="912813"/>
          </a:xfrm>
        </p:spPr>
        <p:txBody>
          <a:bodyPr vert="horz" lIns="91440" tIns="45720" rIns="91440" bIns="45720" rtlCol="0" anchor="b">
            <a:normAutofit/>
          </a:bodyPr>
          <a:lstStyle/>
          <a:p>
            <a:r>
              <a:rPr lang="en-US" sz="4800" dirty="0"/>
              <a:t>Life Satisfaction</a:t>
            </a:r>
          </a:p>
        </p:txBody>
      </p:sp>
      <p:pic>
        <p:nvPicPr>
          <p:cNvPr id="8" name="Picture 7" descr="A screenshot of a cell phone&#10;&#10;Description generated with very high confidence">
            <a:extLst>
              <a:ext uri="{FF2B5EF4-FFF2-40B4-BE49-F238E27FC236}">
                <a16:creationId xmlns:a16="http://schemas.microsoft.com/office/drawing/2014/main" id="{18116775-A47D-473A-A257-71AB1AF707F5}"/>
              </a:ext>
            </a:extLst>
          </p:cNvPr>
          <p:cNvPicPr>
            <a:picLocks noChangeAspect="1"/>
          </p:cNvPicPr>
          <p:nvPr/>
        </p:nvPicPr>
        <p:blipFill>
          <a:blip r:embed="rId2"/>
          <a:stretch>
            <a:fillRect/>
          </a:stretch>
        </p:blipFill>
        <p:spPr>
          <a:xfrm>
            <a:off x="494822" y="840697"/>
            <a:ext cx="3442150" cy="3337842"/>
          </a:xfrm>
          <a:prstGeom prst="rect">
            <a:avLst/>
          </a:prstGeom>
        </p:spPr>
      </p:pic>
      <p:sp>
        <p:nvSpPr>
          <p:cNvPr id="4" name="AutoShape 2" descr="data:image/png;base64,iVBORw0KGgoAAAANSUhEUgAABUAAAAPACAMAAADDuCPrAAABYlBMVEUAAAAAADoAAGYAOjoAOmYAOpAAZrYzMzM6AAA6OgA6Ojo6OmY6ZmY6ZpA6ZrY6kLY6kNtNTU1NTW5NTY5Nbm5Nbo5NbqtNjshmAABmADpmOgBmOjpmZjpmZmZmZpBmkGZmkLZmkNtmtttmtv9uTU1ubk1ubm5ubo5ujqtujshuq8huq+SOTU2Obk2Obm6Oq8iOyOSOyP+QOgCQOjqQZjqQZmaQZpCQkGaQkLaQtraQttuQ2/+rbk2rjk2rjm6rq8iryOSr5Mir5P+2ZgC2Zjq2kDq2kGa2kJC2tpC2tra2ttu229u22/+2///Ijk3Ijm7Iq27Iq6vIyKvI5KvI5OTI5P/I///bkDrbkGbbtmbbtpDbtrbb27bb29vb2//b/7bb///kq27kyI7kyKvk5P/k///r6+v8jVn/tmb/yI7/25D/27b/29v/5Kv/5Mj/5OT//7b//7///8j//9v//+T///+zjZs9AAAACXBIWXMAAB2HAAAdhwGP5fFlAAAgAElEQVR4nO3d/59b5ZnecU0wMDGEILMYh0CWwmwDxaSLN3S7xHW3mGQXkni3aY0TEijO1q2/YMe1rP+/0iNpRnPbM+fMM9e5n3PffN4/xB472Eiv6/mgGUlnJnMAQJVJ638BAIiKgAJAJQIKAJUIKABUIqAAUImAAkAlAgoAlQgoAFQioABQiYACQCUCCgCVCCgAVCKgAFCJgAJAJQIKAJVGENDZl298fzKZ7Lzw8Ten/rNuT570zvzhhcnOLwT/pgCwrXlAZ7/aPWjdS6dNKAEF4Kd1QO+9fih2p+0cAQXgp3FA7y4ffu689dXip9/+6vuCgh78ud/7reRPAoCjtA3o4qHh1ufts1/KCkpAAQyvbUCvLor59tbHy8/An1P8wQQUwPCaBnT5CfzLh37lRvmapeRPJqAABtY0oItcmswtP6d/rvzGwQPRq5vK3vv5Irg7P/jNwT/9zuzT3cnOC09+1n84oJsnka4ufyh/ygsfL3/9yx8vev3Cr/f/f+YvAIBjtQzo7NKTn7Cvmroo3n7/NvWbfWpe7LQM6NUjnro/OqA31n/Iywd/4PpB8BN/AQAcq2VAlw837efrt1c9vHrwO4tfefabVW03VtVdpPBs+fDZJ3t3ZED/fv8Pefvq4ddOPfkXAMCxWgZ0UbknHjyuo3r7IGLrli4fOb709Xz+7aebx4zlseQPv5l/+/VT/+inBnRh+Rn6l4tP1Z+Z7Lz9zeqZ/+fmT/0LAOBYLQN6+ymffS8D+vJ866Xv68/mtx6t3l5/5fTGMaE7OqAvb/6MzV9wdfUQ9il/AQAca6QBXdZxlbr180nbTysdPCY98kWjRwZ0/aubv2a+/yWCp/wFAHCssQZ0UcDypc3lVyaXMdtu2u39xj7lq58rRwb0uYO/5p1D/9en/AUAcKyRfg10Gc7ye+uQbj/Ds3mW58YxT/YcGdCXD//K/v/1aX8BABxrbM/C70f19qFP5W3f7Cfd1qkDeuRjWwDYGOfrQOclcYuIbR6IElAA4zPOdyItlbcNbV7OtPlSqPmntQHliSMAJ9I0oFu5XNt6L3z5HH7/qZ2rTz6vIw3o0/4CADhW26sx2Zdy3t765HnxmPDZ/7X/ls7tp9xv7H95VBjQp/wFAHCstgEtX3k8eOf5jcn2C5tulDderku2deGmzfNM2oA+5S8AgGM1viL9veUVlQ9dkf7gC5Grq9VvSrZ8F9GZX6+/h9LmvZfCgD7lLwCAY435eyJd3X42fPtp8lUbxQF98i8AgGO1Duih78q5c/g6crcn28+Mz36++b+dWV2wUxzQJ/8CADhW84AufPnz5Sfvz7xovy/89lVBl/60vN7x+lrIc31An/gLAOBYYwgoAIREQAGgEgEFgEoEFAAqEVAAqERAAaASAQWASgQUACoRUACoREABoBIBBYBKBBQAKhFQAKhEQAGgEgEFgEoEFAAqEVAAqNQwoP8HEt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UgX0/+I7RL+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KnDeiji6+tf/b4yt50+u71rg8IKDT0+0mMgKqIA3pt+tqmpNOlV744/gMCChH9fhIjoCrSgD6+Nt0E9Nr0/PX5g8vT87eO/YCAQkS/n8QIqIoyoP/2wXQT0Pt75RHmo4vnPjnuAwIKFf1+EiOgKsKA3pxO3/vzOqA39398/7gPCChU9PtJjICqKAP66j/O76zzeG36YfmxfHz0BwQUKvr9JEZAVYQB3cri48vrT9Dv752/dfQHq3/m+ZVT/s1P0fpIw5N+P8BJEVAEpd8PcFL6gL7yxdEfHPpH9Y+uWx9peNLvJzE+hVcZPKDdj0AJKAT0+0mMgKoQUOSg309iBFRlmIDyLDy86feTGAFVGSigm1d5rl/6edQHBBQq+v0kRkBVBgoo70SCM/1+EiOgKgMF9PHl6av773g/+gMCChX9fhIjoCoDBXT+YPuaS0d/QEAhot9PYgRUZaiAzh9cWVTy3VtdHxBQaOj3kxgBVREH9BT0t631kYYn/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7GGAdVrfaThqfXaAB6BIiz9fhLjEa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mYKKCPL083XvliPn908eDni9+8sjedvnudgEJJv5/ECKiKS0Dv720FdF3TVUwJKET0+0mMgKoME9CN+3vnPln8cGf62sGvXZuevz5/cHl6/hYBhY5+P4kRUJVBA7p4IPr+qpnvbzV1/Ti0pJWAQkS/n8QIqMqgAb25epj5+PJWLG+uH43e3IoqAcWp6feTGAFVGTKgjy5OP1z9eP53H0ynP72+/ODa6tcOf1pPQHFa+v0kRkBVhgzo5sHm5jmkZTr3H43e39t8EfT5FeXfvNL6SMOTfj/ASSkDuv9lzjvT6Xu35n+5Ml18TEAxDP1+gJNSBvTO5on2zSPR5XNJWwE1L2TSP7pufaThSb+fxPgUXmW4gD6+vP5q56GiPuURKAGFgH4/iRFQleEC+sRDzPIrBBTD0O8nMQKqMlxAn3iafdVMnoXHIPT7SYyAqgwX0P1Xz+9/Ll+auXn9J68DhZR+P4kRUJXBArr16vlrqwebq5DyTiQMQr+fxAioymABfXRx/0ug9/eWL2N68EF5Vn6R0Vd5Lzzk9PtJjICqDBbQ7SeJbq4vxnR9+cEDrsaEAej3kxgBVRksoHe2H2I++Nl0eu699ccPriz6+e4t+w/ob1vrIw1P+v0kRkBVBgvoielvW+sjDU/6/SRGQFVMxQgogtLvJzECqmIqRkARlH4/iRFQFVMxAoqg9PtJjICqmIoRUASl309iBFTFVKwjoLM/fvY5AcUY6feTGAFV6RvQe//pm/n84euTyeTMLwgoxke/n8QIqErPgN6YfO+38/nVydLyZwQUI6PfT2IEVKVfQG+XbN7dnTz7zb0Lk5cJKEZHv5/ECKhKv4BeXZRzmdGdXyz/d/lzAopx0e8nMQKq0iugs0vLcq4z+vDCMJ/D629b6yMNT/r9JEZAVXoFdNXMhxcmz80JKMZJv5/ECKjKCQJ6d3fyDgHFSOn3kxgBVekV0NWn8DfKl0D5GihGSb+fxAioSq+Azq9Onls+/b4sJ8/CY5T0+0mMgKr0C+jt8gLQxWfws59PVo9DCSjGRb+fxAioSr+ALj59X3iuPJG0884g/SSgOBX9fhIjoCo9Azq/99FPPl788PBHP/jNMP0koDgV/X4SI6AqfQM6PP1ta32k4Um/n8QIqIqp2LEBnX09YD8JKE5Fv5/ECKiKqdjRAf3yx8v3wz/80VuDvIaJgOKU9PtJjICq9Azo7NPVdZgeXpicGeZiTAQUp6LfT2IEVKVnQK9OJmf+evd7v5393WSg19ETUJyKfj+JEVCVfgG9PZm8vX4P5x9Wb+gkoBgX/X4SI6Aq/QJ6dfnuo/Wb4G+US4oQUIyLfj+JEVCVXgFdvRd+HdC7u1xMBOOj309iBFSlV0A3l7Mr5eRqTBgj/X4SI6AqBBQ56PeTGAFV6RXQ2aXlE0frcnI5O4yRfj+JEVCVXgFdPXG0CugipjyJhPHR7ycxAqrSL6B3dycvfVMCeu91LmeHMdLvJzECqtIvoOVydmd3d178/uLHYa6nTEBxKvr9JEZAVXoGdP773cnaQP0koDgV/X4SI6AqfQM6//ZXZxf1fGawy4ESUJyKfj+JEVCV3gEdnP62tT7S8KTfT2IEVMVUjOuBIij9fhIjoCqmYlwPFEHp95MYAVXpGVCuB4qR0+8nMQKq0jOgXA8UI6ffT2IEVKVfQLkeKMZOv5/ECKhKv4ByPVCMnX4/iRFQlV4B5XqgGD39fhIjoCq9Asrl7DB6+v0kRkBVCChy0O8nMQKq0iugXA8Uo6ffT2IEVKVXQLkeKEZPv5/ECKhKv4ByPVCMnX4/iRFQlX4B5XqgGDv9fhIjoCo9A8r1QDFy+v0kRkBV+gaU64Fi3PT7SYyAqvQO6OD0t631kYYn/X4SI6AqpmIEFEHp95MYAVUxFTvihfQ/emnQaykTUJyafj+JEVCVfgG9MJk8M9iVlAkoBPT7SYyAqvQK6OpyypMzHw/ZUP1ta32k4Um/n8QIqEqvgC786celoS98TEAxSvr9JEZAVfoGdL76rkgLQ72QSX/bWh9peNLvJzECqnKCgC4+lf/y9WVCd94a4ikl/W1rfaThSb+fxAioyokCuvDtz8tbkl7QPwzV37bWRxqe9PtJjICqnCigs199f/OGzslLBBRjot9PYgRUpX9AN/VcPhf/7af698Trb1vrIw1P+v0kRkBVegZ0/dXPg1eD6i+rrL9trY80POn3kxgBVekV0NmliX3ySP+NPfS3rfWRhif9fhIjoCq9Arp8J9LO4ZcvPbzAI1CMiX4/iRFQlZ4B/cGvzS/NPle/lEl/21ofaXjS7ycxAqrSK6Au9Let9ZGGJ/1+EiOgKqZiBBRB6feTGAFVMRXruCL9ztlB3oREQHFq+v0kRkBV+gb0xv4r6PmeSBgj/X4SI6AqPQO67OczL775Bt+VEyOl309iBFSlX0Dv7k6eXb2K6d4lvi88xki/n8QIqEq/gF49eN/R7NLkOQKK0dHvJzECqtIroLNLW4867+6qX0JPQHF6+v0kRkBVegX00Ps29W/iJKA4Pf1+EiOgKgQUOej3kxgBVekV0NmlyTv7H+ivw0RAcXr6/SRGQFV6BZQnkTB6+v0kRkBV+gX07u7kzOpyIn96nZcxYYz0+0mMgKr0C+jqjUhnz54d8q1Icq2PNDy1XhtwzFs5/7C7fifnztsD/dX6/zi0PtLwpN9PYjwCVekb0PnsyzcWj0Bf/HiQJ5AIKE5Lv5/ECKhK74AOTn/bWh9peNLvJzECqmIqRkARlH4/iRFQFVMxG9DZR28+6Se8DhSjo99PYgRUpSOgy28n9wTeiYTx0e8nMQKqQkCRg34/iRFQlY6AOtLfttZHGp70+0mMgKqYihFQBKXfT2IEVMVU7PiAfjVcPgkoTke/n8QIqIqp2NEB/fLH5X1IP/gNAcUY6feTGAFV6RnQ2aX9p5BeGui9SPrb1vpIw5N+P4kRUJV+AV32c+fFf/jsn97YnQx0NTsCilPR7ycxAqrSL6A3JpMfrh54zn452bq4MgHFWOj3kxgBVekV0MUD0INr2F3lgsoYIf1+EiOgKr0C+vDCoe/KyQvpMT76/SRGQFV6BpRvKoeR0+8nMQKq0iugfF94jJ5+P4kRUJVeAZ3f2Pq65w2+BooR0u8nMQKq0i+gs0v7L/+8MdC1RAgoTkW/n8QIqEqvgM4+Wr7+88W3Pvvn5Y8vDHNVUP1ta32k4Um/n8QIqEqvgLpc1E5/21ofaXjS7ycxAqpCQJGDfj+JEVCVXgF1ob9trY80POn3kxgBVTEVI6AISr+fxAioiqkYAUVQ+v0kRkBVTMWODugfP9v3OS+kx+jo95MYAVXpGdDf7/JN5TBq+v0kRkBV+gX0Nt+VEyOn309iBFSlV0BnlyY7H3+17+sh+klAcSr6/SRGQFV6BfThhYEuokxAoaLfT2IEVKVnQAd6/zsBhYp+P4kRUJVeAZ1dIqAYOf1+EiOgKr0COr/Bp/AYOf1+EiOgKv0Ceuh7ehBQjJB+P4kRUJV+AZ3fuzA58+aG+kJ2BBSnp99PYgRUpWdAP+V1oBg3/X4SI6Aq/QJ6gxfSY+T0+0mMgKr0Cmh5If0gn7cTUIjo95MYAVXpFVCP55AIKE5Fv5/ECKhKz4DyOlCMnH4/iRFQlV4B5YX0GD39fhIjoCq9Ajq/MXmZgGLU9PtJjICq9Avo7NLO2wQUY6bfT2IEVKVXQGcfvTGZ7LzIC+kxXvr9JEZAVXoF1HxbY14HivHR7ycxAqpCQJGDfj+JEVCVXgF1ob9trY80POn3kxgBVTEVI6AISr+fxAioiqkYAUVQ+v0kRkBVTMVsQGd/tN8F/uGPz77A10AxOvr9JEZAVToC+vDC6imj2UebFy9tfoWAYlT0+0mMgKr0DOhBNgkoRkm/n8QIqAoBRQ76/SRGQFUIKHLQ7ycxAqpCQJGDfj+JEVAVAooc9PtJjICqEFDkoN9PYgRUhYAiB/1+EiOgKgQUOej3kxgBVSGgyEG/n8QIqAoBRQ76/SRGQFUIKHLQ7ycxAqrSHdAnEVCMj34/iRFQFQKKHPT7SYyAqnQEdPbRm0/im8phfPT7SYyAqnQE1JH+trU+0vCk309iBFTFVIyAIij9fhIjoCqmYgQUQen3kxgBVTEVI6AISr+fxAioiqkYAUVQ+v0kRkBVTMUIKILS7ycxAqpiKkZAEZR+P4kRUBVTMQKKoPT7SYyAqpiKEVAEpd9PYgRUxVTsiXciXdr5xeKHb78moBg3/X4SI6AqHQF9eGH5xvfV/xJQjJh+P4kRUJXOgC4fgRJQjJ5+P4kRUJWOgM4uTZ79/Ks/Xfjer786MMzn8/rb1vpIw5N+P4kRUJWOgM5vcDk7hKDfT2IEVKUroLNP6wL66OK0eOWL5UePr+xNp+9eX/3WoQ8IKDT0+0mMgKp0BXSR0K8+++fdnX/47MDnPa4Hen9vK6Drmq5ieugDAgoR/X4SI6Aq3QGdVz2JdGf62sEH16bnr88fXJ6ev2U/IKAQ0e8nMQKq0iugs49OfBH6a9P3939+f2/9OPTcJ+YDAgoV/X4SI6AqvQJ6co8vb/Xx5vrR6M1lVA99QEChot9PYgRUpXdAv/3V2clk5+xb/V7D9Oji+d99MJ3+9Pryg2vTD8svlk/rD31AQKGi309iBFSlb0APXs70cp+Abp5DWtZy/9Ho/b3ztw59sPr/Pr/S5489mdZHGp70+wFO6qiALvv5zItvvvH9ngW9M52+d2v+lyvTRS4JKBzo9wOc1BEBvbs7efY35Wf3Lk3K5UU6bL7SuXwuaauZr3xx6IND/4j+0XXrIw1P+v0kxqfwKv0CenXy7OZp+NmlyXPdAd24MzUPOp/yCJSAQkC/n8QIqEqvgK4vardyd/fZ/q9pMg86CSiGot9PYgRUpVdAD72Q/kSvqi+Z5Fl4DE+/n8QIqMowAX18eTuTm5d8rl8HuvUBAYWKfj+JEVCVXgGdXZq8s//B7UmPT+GvrR5frkLKO5EwPP1+EiOgKr0CevInke7vLV/G9OCD8o73RUZf3X/7+6EPCChU9PtJjICq9Avo3d3JmV+Xn/3p9V4vY1p8hr665tL15QcPti/A9ICrMWEA+v0kRkBV+gV09Uaks2fP9n4r0vzBz6bTc++tH2U+uLJI5rtP+4CAQkO/n8QIqErPgM7/sLt+J+fO2736eXL629b6SMOTfj+JEVCVvgGdz758Y/EI9MWPT3pdOwIKF/r9JEZAVXoHdHD629b6SMOTfj+JEVAVUzECiqD0+0mMgKqYihFQBKXfT2IEVMVUjIAiKP1+EiOgKqZiBBRB6feTGAFVMRUjoAhKv5/ECKiKqRgBRVD6/SRGQFVMxQgogtLvJzECqmIqRkARlH4/iRFQFVOxo67G9IPfEFCMmn4/iRFQlV4BfXhh63qgBBRjpN9PYgRUpWdAT/BdPAgoWtDvJzECqtIroIe+qRwBxRjp95MYAVXpFdD5jc23hSegGCn9fhIjoCr9AvrtLyeTZ158c+0ng1zSTn/bWh9peJuln3QAABwGSURBVNLvJzECqtIroA8vTLYN8wVR/W1rfaThSb+fxAioCgFFDvr9JEZAVXoF1IX+trU+0vCk309iBFTFVIyAIij9fhIjoCqmYscGdPb1gP0koDgV/X4SI6AqpmJHB/TLHy+/+PnwR28N9V3l9Let9ZGGJ/1+EiOgKj0DOvt09ezRwwuTMwO9KUl/21ofaXjS7ycxAqrSM6BXJ5Mzf737vd/O/m4yeXaYx6D629b6SMOTfj+JEVCVfgG9PZm8vX5H/B92B7qwiP62tT7S8KTfT2IEVKVfQK9OXt6/pMiNyXMEFKOj309iBFSlV0BXFxNZB/TuLi+kx/jo95MYAVXpFdBVOtcBHeradvrb1vpIw5N+P4kRUBUCihz0+0mMgKr0Cujs0vKJo3U5bw/0NLz+trU+0vCk309iBFSlV0BXTxytArqIKU8iYXz0+0mMgKr0C+jd3clL35SA3nt9MtDV6fW3rfWRhif9fhIjoCr9Arp4CDqZnN3defH7ix9fHqSfBBSnot9PYgRUpWdA57/f3VwNdKB+ElCcin4/iRFQlb4BnX/7q7OLej4z3DeI19+21kcanvT7SYyAqvQO6OD0t631kYYn/X4SI6AqpmLHXw/0qwH7SUBxKvr9JEZAVUzFjr8e6AKfwmOc9PtJjICq9Azo7NL+t5R7aaArKutvW+sjDU/6/SRGQFX6BXTZz50X//Nn//TGoqDDvI6egOJU9PtJjICq9Avo7f1XL81+OeF6oBgh/X4SI6AqvQK6eAB68OrPq7yVEyOk309iBFSlV0AfXth6+ybXA8UY6feTGAFV6RnQrWZyOTuMkX4/iRFQlV4BXV2Rfu3uLpezw/jo95MYAVXpFdBD3wfpxkDvhtffttZHGp70+0mMgKr0C+jDC5MffrPp5zCfwRNQnIp+P4kRUJWOgM4+erN4Y/U60H9+c3cyefEnfAqP0dHvJzECqtIR0MVDzyfxJBLGR7+fxAioCgFFDpUj+X/4DpH2pegIqCP9bWt9pOGpciStjzQ8SftSmIoRUARVOZLWRxqepH0pTMUIKIKqHEnrIw1P0r4UpmJHB/SPn+37nGfhMTqVI2l9pOFJ2peiZ0APvqccTyJhlCpH0vpIw5O0L0W/gN7mWXiMXOVIWh9peJL2pegV0Nmlyc7HX+37eoh+ElCcSuVIWh9peJL2pegV0IcXBrqIMgGFSuVIWh9peJL2pegZ0IHe/05AoVI5ktZHGp6kfSl6BXR2iYBi5CpH0vpIw5O0L0WvgM5v8Ck8Rq5yJK2PNDxJ+1L0C+ih7+lBQDFClSNpfaThSdqXol9A5/cuTM68ucHl7DA+lSNpfaThSdqXomdAP+V1oBi3ypG0PtLwJO1L0S+gN3ghPUauciStjzQ8SftS9ApoeSH9IJ+3E1CIVI6k9ZGGJ2lfil4B9XgOiYDiVCpH0vpIw5O0L0XPgPI6UIxc5UhaH2l4kval6BVQXkiP0ascSesjDU/SvhS9AjrY94InoFCpHEnrIw1P0r4U/QI6u7TzNgHFmFWOpPWRhidpX4peAZ19VL4vPC+kx3hVjqT1kYYnaV+KXgE139yY14FifCpH0vpIw5O0LwUBRQ6VI2l9pOFJ2peiV0Bd6G9b6yMNT5UjaX2k4Unal8JUjIAiqMqRtD7S8CTtS2EqRkARVOVIWh9peJL2pTAVOyKg3361jW8qh/GpHEnrIw1P0r4UvQLq8iSSXusjDU+VI2l9pOFJ2pen4Vl4BFU5ktZHGp6kfSl6BXT2x8/W/v71yc4/fM4L6TE6lSNpfaThSdqXoldAt93dfXaYK4Pqb1vrIw1PlSNpfaThSdqX4sQBHezCIvrb1vpIw1PlSFofaXiS9qU4eUCHegiqv22tjzQ8VY6k9ZGGJ2lfipMHdKirK+tvW+sjDU+VI2l9pOFJ2pfi5AG9u0tAMT6VI2l9pOFJ2pfixAGdXZ3wKTzGp3IkrY80PEn7UvQK6OyjzaVA33xjd8KTSBihypG0PtLwJO1L0Sugh19Iz8uYMEKVI2l9pOFJ2pfixAF95q2BvkG8/ra1PtLwVDmS1kcanqR9KXoF1IX+trU+0vBUOZLWRxqepH0pTMUIKIKqHEnrIw1P0r4UpmIEFEFVjqT1kYYnaV8KUzECiqAqR9L6SMOTtC+FqZgN6NYLmA7wbY0xPpUjaX2k4Unal6IjoOZKoFwPFGNVOZLWRxqepH0pCChyqBxJ6yMNT9K+FB0Btb7cnfBOJIxR5UhaH2l4kvalOFFAZz9f5PPMbwbpJwHFqVSOpPWRhidpX4qTBPQPi4efO0O9EYmA4lQqR9L6SMOTtC9F/4AO+vCTgOKUKkfS+kjDk7QvRe+Aloef/26wfBJQnE7lSFofaXiS9qXoGdB7Az/8JKA4pcqRtD7S8CTtS9EvoIM//CSgOKXKkbQ+0vAk7UvRJ6D3Li2vAjrow08CilOqHEnrIw1P0r4UPQJaHn6+PXA+CShOp3IkrY80PEn7UnQG1OfhJwHFKVWOpPWRhidpX4qugP7e5+EnAcUpVY6k9ZGGJ2lfio6A8l54BFE5ktZHGp6kfSkIKHKoHEnrIw1P0r4UHQHleqAIonIkrY80PEn7UnQE1JH+trU+0vBU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rpAvpvP5tOz717vfz80cVp8coXy48eX9mbTte/Q0AhUjmS1kcanqR9KYYK6L+sknnuk+UH9/e2Arqu6SqmBBQilSNpfaThSdqXYqCA3pme+9v5/MHlVSfvTF87+K1r0/PXl79z/hYBhU7lSFofaXiS9qUYJqCPL08/XP64eLT5YWnm+/u/dX9v/Th09eCUgEKjciStjzQ8SftSDBPQRxfXn6GXdD6+vBXLm+tHoze3okpAcWqVI2l9pOFJ2pdimIDuKwF9dPH87z6YTn96ffUr5bHp4U/rCShOq3IkrY80PEn7Ugwb0NUn6pvnkJbp3H80en9v80XQ51e0f/NS6yMNT5UjaX2k4Unal6cRB3T1+fqd6fS9W/O/XFk+J09AMYzKkbQ+0vAk7cvTaAN6Z/Uyps2XPZefz28F1LyQSf/ouvWRhqfKkbQ+0vAk7UsxZEDv7J378HBPz996yiNQAgqBypG0PtLwJO1LMWBAb07NK5WWDzoJKIZROZLWRxqepH0phgvov9h+rprJs/AYROVIWh9peJL2pRgqoI+vTV9df41z86r6VTM3r//kdaCQqhxJ6yMNT9K+FEMF9NrWWzWvrR5srkLKO5EwiMqRtD7S8CTtSzFQQG9uv9X9/t7yZUwPPii/tsjoq7wXHnKVI2l9pOFJ2pdimIBurl+38FrJ6eoCTNeXv/eAqzFhAJUjaX2k4Unal2KYgN6ZHgro/MHy4qDvrR9yPriy+OV3b9l/Rn/bWh9peKocSesjDU/SvhTDBLSG/ra1PtLwVD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VrGFC91kcanipH0vpIw5O0L0/DI1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p5BPTxlb3p9N3rBBRKlSNpfaThSdqXwj+gjy5Ol175goBCqHIkrY80PEn7UvgH9Nr0/PX5g8vT87cIKHQqR9L6SMOTtC+Fe0Dv75XHno8unvuEgEKnciStjzQ8SftSuAf05vS19Y/vE1DoVI6k9ZGGJ2lfCveAXpt+WH68sw4pAYVE5UhaH2l4kval8A7o48vrT93v722+CPr8iv7van2k4alyJK2PNDxJ+/I0qQIKAJ48A2peyKR/dP3dxD2JToxEpWFAzeuYWt8TWXBPohMjUSGg2XBPohMjUfEOqOez8N9N3JPoxEhU3AO6ef2nw+tAv5u4J9GJkai4B9TxnUjfTdyT6MRIVNwD+vjy9FWn98J/N3FPohMjUXEP6PyB29WYvpu4J9GJkaj4B3T+4Mqin+/esr/c+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43wOgxkoEQ0PA4G+jESAZCQMPjbKATIxkIAQ2Ps4FOjGQgBDQ8zgY6MZKBENDwOBvoxEgGQkDD42ygEyMZCAEFgEoEFAAqEVAAqERAAaASAQWASgQUACoRUACoREABoBIBDeHRxen7+z995Yum/y4Yk8eXp+dv7f/0w7b/Mt9BBDSERUDPfbL5KQHFgft7m/+23tlPKdwQ0BAWAZ2+tvkpAcWWm9PVIB5d3Pw3Fn4IaAiLw/E368/PCCgO2Xx55+bmP7FwREBDWFTzf+xtHmisfnxwZTqdvnu96b8WxuBO+fLO/fU+FsPYm05/en31858tRvLv/7bhv1x2BDSEZTXXjzDWAb2zOCUL53ja4Dvv8eXlMq6tP0O5vzWM9c95aDocAhrCsprrJ1lXAV0cjXf/9/zxv0z5uhfu75375P7e6hmkxSf0792aP/7X5RdGF4v5D4tf/Lc9RjIYAhpCqebqk7RVQDdf8LrGowssVnD+v6wjuRnGzen7PK3kgICGsKpmqWX56f5L/njpCrZfpPH48rqZy0eki5W8+j9b/nt9BxDQEFYBLY8oyk/3H1vwnDzmy/+OrmewaObG4lduLn989b/yn9jhENAQNs8cLR5vrgO6PjAEFPPV483yk+Vj0YOAzv/8N+Wn75HQoRDQEDadvDZ9n0egeMJWQM2XPR//9+Urmd5/2j8EAQIawqaTi/Px3/gaKKz9gD7t/fCP/5WRDIaAhrD/QPPO9K/2eBYexn5AF8NY/Wz5X9bNa+sPfhdqBDSEg8/Ur62+uLV6HehfrvA6UMy3E/no4vT89fn8z3uLR6LLKzUtfv7gMv+VHQwBDeEgoIty8k4kGFuPMdfDmL43P3gn0qt8nXwoBDSEreeKNhff4b3w2Lf9SfrqvfD/ePDzv/qPfAI/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A71FEGOQyBlxAAAAAElFTkSuQmCC">
            <a:extLst>
              <a:ext uri="{FF2B5EF4-FFF2-40B4-BE49-F238E27FC236}">
                <a16:creationId xmlns:a16="http://schemas.microsoft.com/office/drawing/2014/main" id="{8CC047BC-7FEC-4EB1-BCEA-02FB6A9AD576}"/>
              </a:ext>
            </a:extLst>
          </p:cNvPr>
          <p:cNvSpPr>
            <a:spLocks noChangeAspect="1" noChangeArrowheads="1"/>
          </p:cNvSpPr>
          <p:nvPr/>
        </p:nvSpPr>
        <p:spPr bwMode="auto">
          <a:xfrm>
            <a:off x="5963478" y="3296478"/>
            <a:ext cx="284922" cy="2849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ata:image/png;base64,iVBORw0KGgoAAAANSUhEUgAABUAAAAPACAMAAADDuCPrAAABYlBMVEUAAAAAADoAAGYAOjoAOmYAOpAAZrYzMzM6AAA6OgA6Ojo6OmY6ZmY6ZpA6ZrY6kLY6kNtNTU1NTW5NTY5Nbm5Nbo5NbqtNjshmAABmADpmOgBmOjpmZjpmZmZmZpBmkGZmkLZmkNtmtttmtv9uTU1ubk1ubm5ubo5ujqtujshuq8huq+SOTU2Obk2Obm6Oq8iOyOSOyP+QOgCQOjqQZjqQZmaQZpCQkGaQkLaQtraQttuQ2/+rbk2rjk2rjm6rq8iryOSr5Mir5P+2ZgC2Zjq2kDq2kGa2kJC2tpC2tra2ttu229u22/+2///Ijk3Ijm7Iq27Iq6vIyKvI5KvI5OTI5P/I///bkDrbkGbbtmbbtpDbtrbb27bb29vb2//b/7bb///kq27kyI7kyKvk5P/k///r6+v8jVn/tmb/yI7/25D/27b/29v/5Kv/5Mj/5OT//7b//7///8j//9v//+T///+zjZs9AAAACXBIWXMAAB2HAAAdhwGP5fFlAAAgAElEQVR4nO3d/59b5ZnecU0wMDGEILMYh0CWwmwDxaSLN3S7xHW3mGQXkni3aY0TEijO1q2/YMe1rP+/0iNpRnPbM+fMM9e5n3PffN4/xB472Eiv6/mgGUlnJnMAQJVJ638BAIiKgAJAJQIKAJUIKABUIqAAUImAAkAlAgoAlQgoAFQioABQiYACQCUCCgCVCCgAVCKgAFCJgAJAJQIKAJVGENDZl298fzKZ7Lzw8Ten/rNuT570zvzhhcnOLwT/pgCwrXlAZ7/aPWjdS6dNKAEF4Kd1QO+9fih2p+0cAQXgp3FA7y4ffu689dXip9/+6vuCgh78ud/7reRPAoCjtA3o4qHh1ufts1/KCkpAAQyvbUCvLor59tbHy8/An1P8wQQUwPCaBnT5CfzLh37lRvmapeRPJqAABtY0oItcmswtP6d/rvzGwQPRq5vK3vv5Irg7P/jNwT/9zuzT3cnOC09+1n84oJsnka4ufyh/ygsfL3/9yx8vev3Cr/f/f+YvAIBjtQzo7NKTn7Cvmroo3n7/NvWbfWpe7LQM6NUjnro/OqA31n/Iywd/4PpB8BN/AQAcq2VAlw837efrt1c9vHrwO4tfefabVW03VtVdpPBs+fDZJ3t3ZED/fv8Pefvq4ddOPfkXAMCxWgZ0UbknHjyuo3r7IGLrli4fOb709Xz+7aebx4zlseQPv5l/+/VT/+inBnRh+Rn6l4tP1Z+Z7Lz9zeqZ/+fmT/0LAOBYLQN6+ymffS8D+vJ866Xv68/mtx6t3l5/5fTGMaE7OqAvb/6MzV9wdfUQ9il/AQAca6QBXdZxlbr180nbTysdPCY98kWjRwZ0/aubv2a+/yWCp/wFAHCssQZ0UcDypc3lVyaXMdtu2u39xj7lq58rRwb0uYO/5p1D/9en/AUAcKyRfg10Gc7ye+uQbj/Ds3mW58YxT/YcGdCXD//K/v/1aX8BABxrbM/C70f19qFP5W3f7Cfd1qkDeuRjWwDYGOfrQOclcYuIbR6IElAA4zPOdyItlbcNbV7OtPlSqPmntQHliSMAJ9I0oFu5XNt6L3z5HH7/qZ2rTz6vIw3o0/4CADhW26sx2Zdy3t765HnxmPDZ/7X/ls7tp9xv7H95VBjQp/wFAHCstgEtX3k8eOf5jcn2C5tulDderku2deGmzfNM2oA+5S8AgGM1viL9veUVlQ9dkf7gC5Grq9VvSrZ8F9GZX6+/h9LmvZfCgD7lLwCAY435eyJd3X42fPtp8lUbxQF98i8AgGO1Duih78q5c/g6crcn28+Mz36++b+dWV2wUxzQJ/8CADhW84AufPnz5Sfvz7xovy/89lVBl/60vN7x+lrIc31An/gLAOBYYwgoAIREQAGgEgEFgEoEFAAqEVAAqERAAaASAQWASgQUACoRUACoREABoBIBBYBKBBQAKhFQAKhEQAGgEgEFgEoEFAAqEVAAqNQwoP8HEt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UgX0/+I7RL+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KnDeiji6+tf/b4yt50+u71rg8IKDT0+0mMgKqIA3pt+tqmpNOlV744/gMCChH9fhIjoCrSgD6+Nt0E9Nr0/PX5g8vT87eO/YCAQkS/n8QIqIoyoP/2wXQT0Pt75RHmo4vnPjnuAwIKFf1+EiOgKsKA3pxO3/vzOqA39398/7gPCChU9PtJjICqKAP66j/O76zzeG36YfmxfHz0BwQUKvr9JEZAVYQB3cri48vrT9Dv752/dfQHq3/m+ZVT/s1P0fpIw5N+P8BJEVAEpd8PcFL6gL7yxdEfHPpH9Y+uWx9peNLvJzE+hVcZPKDdj0AJKAT0+0mMgKoQUOSg309iBFRlmIDyLDy86feTGAFVGSigm1d5rl/6edQHBBQq+v0kRkBVBgoo70SCM/1+EiOgKgMF9PHl6av773g/+gMCChX9fhIjoCoDBXT+YPuaS0d/QEAhot9PYgRUZaiAzh9cWVTy3VtdHxBQaOj3kxgBVREH9BT0t631kYYn/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7GGAdVrfaThqfXaAB6BIiz9fhLjEa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mYKKCPL083XvliPn908eDni9+8sjedvnudgEJJv5/ECKiKS0Dv720FdF3TVUwJKET0+0mMgKoME9CN+3vnPln8cGf62sGvXZuevz5/cHl6/hYBhY5+P4kRUJVBA7p4IPr+qpnvbzV1/Ti0pJWAQkS/n8QIqMqgAb25epj5+PJWLG+uH43e3IoqAcWp6feTGAFVGTKgjy5OP1z9eP53H0ynP72+/ODa6tcOf1pPQHFa+v0kRkBVhgzo5sHm5jmkZTr3H43e39t8EfT5FeXfvNL6SMOTfj/ASSkDuv9lzjvT6Xu35n+5Ml18TEAxDP1+gJNSBvTO5on2zSPR5XNJWwE1L2TSP7pufaThSb+fxPgUXmW4gD6+vP5q56GiPuURKAGFgH4/iRFQleEC+sRDzPIrBBTD0O8nMQKqMlxAn3iafdVMnoXHIPT7SYyAqgwX0P1Xz+9/Ll+auXn9J68DhZR+P4kRUJXBArr16vlrqwebq5DyTiQMQr+fxAioymABfXRx/0ug9/eWL2N68EF5Vn6R0Vd5Lzzk9PtJjICqDBbQ7SeJbq4vxnR9+cEDrsaEAej3kxgBVRksoHe2H2I++Nl0eu699ccPriz6+e4t+w/ob1vrIw1P+v0kRkBVBgvoielvW+sjDU/6/SRGQFVMxQgogtLvJzECqmIqRkARlH4/iRFQFVMxAoqg9PtJjICqmIoRUASl309iBFTFVKwjoLM/fvY5AcUY6feTGAFV6RvQe//pm/n84euTyeTMLwgoxke/n8QIqErPgN6YfO+38/nVydLyZwQUI6PfT2IEVKVfQG+XbN7dnTz7zb0Lk5cJKEZHv5/ECKhKv4BeXZRzmdGdXyz/d/lzAopx0e8nMQKq0iugs0vLcq4z+vDCMJ/D629b6yMNT/r9JEZAVXoFdNXMhxcmz80JKMZJv5/ECKjKCQJ6d3fyDgHFSOn3kxgBVekV0NWn8DfKl0D5GihGSb+fxAioSq+Azq9Onls+/b4sJ8/CY5T0+0mMgKr0C+jt8gLQxWfws59PVo9DCSjGRb+fxAioSr+ALj59X3iuPJG0884g/SSgOBX9fhIjoCo9Azq/99FPPl788PBHP/jNMP0koDgV/X4SI6AqfQM6PP1ta32k4Um/n8QIqIqp2LEBnX09YD8JKE5Fv5/ECKiKqdjRAf3yx8v3wz/80VuDvIaJgOKU9PtJjICq9Azo7NPVdZgeXpicGeZiTAQUp6LfT2IEVKVnQK9OJmf+evd7v5393WSg19ETUJyKfj+JEVCVfgG9PZm8vX4P5x9Wb+gkoBgX/X4SI6Aq/QJ6dfnuo/Wb4G+US4oQUIyLfj+JEVCVXgFdvRd+HdC7u1xMBOOj309iBFSlV0A3l7Mr5eRqTBgj/X4SI6AqBBQ56PeTGAFV6RXQ2aXlE0frcnI5O4yRfj+JEVCVXgFdPXG0CugipjyJhPHR7ycxAqrSL6B3dycvfVMCeu91LmeHMdLvJzECqtIvoOVydmd3d178/uLHYa6nTEBxKvr9JEZAVXoGdP773cnaQP0koDgV/X4SI6AqfQM6//ZXZxf1fGawy4ESUJyKfj+JEVCV3gEdnP62tT7S8KTfT2IEVMVUjOuBIij9fhIjoCqmYlwPFEHp95MYAVXpGVCuB4qR0+8nMQKq0jOgXA8UI6ffT2IEVKVfQLkeKMZOv5/ECKhKv4ByPVCMnX4/iRFQlV4B5XqgGD39fhIjoCq9Asrl7DB6+v0kRkBVCChy0O8nMQKq0iugXA8Uo6ffT2IEVKVXQLkeKEZPv5/ECKhKv4ByPVCMnX4/iRFQlX4B5XqgGDv9fhIjoCo9A8r1QDFy+v0kRkBV+gaU64Fi3PT7SYyAqvQO6OD0t631kYYn/X4SI6AqpmIEFEHp95MYAVUxFTvihfQ/emnQaykTUJyafj+JEVCVfgG9MJk8M9iVlAkoBPT7SYyAqvQK6OpyypMzHw/ZUP1ta32k4Um/n8QIqEqvgC786celoS98TEAxSvr9JEZAVfoGdL76rkgLQ72QSX/bWh9peNLvJzECqnKCgC4+lf/y9WVCd94a4ikl/W1rfaThSb+fxAioyokCuvDtz8tbkl7QPwzV37bWRxqe9PtJjICqnCigs199f/OGzslLBBRjot9PYgRUpX9AN/VcPhf/7af698Trb1vrIw1P+v0kRkBVegZ0/dXPg1eD6i+rrL9trY80POn3kxgBVekV0NmliX3ySP+NPfS3rfWRhif9fhIjoCq9Arp8J9LO4ZcvPbzAI1CMiX4/iRFQlZ4B/cGvzS/NPle/lEl/21ofaXjS7ycxAqrSK6Au9Let9ZGGJ/1+EiOgKqZiBBRB6feTGAFVMRXruCL9ztlB3oREQHFq+v0kRkBV+gb0xv4r6PmeSBgj/X4SI6AqPQO67OczL775Bt+VEyOl309iBFSlX0Dv7k6eXb2K6d4lvi88xki/n8QIqEq/gF49eN/R7NLkOQKK0dHvJzECqtIroLNLW4867+6qX0JPQHF6+v0kRkBVegX00Ps29W/iJKA4Pf1+EiOgKgQUOej3kxgBVekV0NmlyTv7H+ivw0RAcXr6/SRGQFV6BZQnkTB6+v0kRkBV+gX07u7kzOpyIn96nZcxYYz0+0mMgKr0C+jqjUhnz54d8q1Icq2PNDy1XhtwzFs5/7C7fifnztsD/dX6/zi0PtLwpN9PYjwCVekb0PnsyzcWj0Bf/HiQJ5AIKE5Lv5/ECKhK74AOTn/bWh9peNLvJzECqmIqRkARlH4/iRFQFVMxG9DZR28+6Se8DhSjo99PYgRUpSOgy28n9wTeiYTx0e8nMQKqQkCRg34/iRFQlY6AOtLfttZHGp70+0mMgKqYihFQBKXfT2IEVMVU7PiAfjVcPgkoTke/n8QIqIqp2NEB/fLH5X1IP/gNAcUY6feTGAFV6RnQ2aX9p5BeGui9SPrb1vpIw5N+P4kRUJV+AV32c+fFf/jsn97YnQx0NTsCilPR7ycxAqrSL6A3JpMfrh54zn452bq4MgHFWOj3kxgBVekV0MUD0INr2F3lgsoYIf1+EiOgKr0C+vDCoe/KyQvpMT76/SRGQFV6BpRvKoeR0+8nMQKq0iugfF94jJ5+P4kRUJVeAZ3f2Pq65w2+BooR0u8nMQKq0i+gs0v7L/+8MdC1RAgoTkW/n8QIqEqvgM4+Wr7+88W3Pvvn5Y8vDHNVUP1ta32k4Um/n8QIqEqvgLpc1E5/21ofaXjS7ycxAqpCQJGDfj+JEVCVXgF1ob9trY80POn3kxgBVTEVI6AISr+fxAioiqkYAUVQ+v0kRkBVTMWODugfP9v3OS+kx+jo95MYAVXpGdDf7/JN5TBq+v0kRkBV+gX0Nt+VEyOn309iBFSlV0BnlyY7H3+17+sh+klAcSr6/SRGQFV6BfThhYEuokxAoaLfT2IEVKVnQAd6/zsBhYp+P4kRUJVeAZ1dIqAYOf1+EiOgKr0COr/Bp/AYOf1+EiOgKv0Ceuh7ehBQjJB+P4kRUJV+AZ3fuzA58+aG+kJ2BBSnp99PYgRUpWdAP+V1oBg3/X4SI6Aq/QJ6gxfSY+T0+0mMgKr0Cmh5If0gn7cTUIjo95MYAVXpFVCP55AIKE5Fv5/ECKhKz4DyOlCMnH4/iRFQlV4B5YX0GD39fhIjoCq9Ajq/MXmZgGLU9PtJjICq9Avo7NLO2wQUY6bfT2IEVKVXQGcfvTGZ7LzIC+kxXvr9JEZAVXoF1HxbY14HivHR7ycxAqpCQJGDfj+JEVCVXgF1ob9trY80POn3kxgBVTEVI6AISr+fxAioiqkYAUVQ+v0kRkBVTMVsQGd/tN8F/uGPz77A10AxOvr9JEZAVToC+vDC6imj2UebFy9tfoWAYlT0+0mMgKr0DOhBNgkoRkm/n8QIqAoBRQ76/SRGQFUIKHLQ7ycxAqpCQJGDfj+JEVAVAooc9PtJjICqEFDkoN9PYgRUhYAiB/1+EiOgKgQUOej3kxgBVSGgyEG/n8QIqAoBRQ76/SRGQFUIKHLQ7ycxAqrSHdAnEVCMj34/iRFQFQKKHPT7SYyAqnQEdPbRm0/im8phfPT7SYyAqnQE1JH+trU+0vCk309iBFTFVIyAIij9fhIjoCqmYgQUQen3kxgBVTEVI6AISr+fxAioiqkYAUVQ+v0kRkBVTMUIKILS7ycxAqpiKkZAEZR+P4kRUBVTMQKKoPT7SYyAqpiKEVAEpd9PYgRUxVTsiXciXdr5xeKHb78moBg3/X4SI6AqHQF9eGH5xvfV/xJQjJh+P4kRUJXOgC4fgRJQjJ5+P4kRUJWOgM4uTZ79/Ks/Xfjer786MMzn8/rb1vpIw5N+P4kRUJWOgM5vcDk7hKDfT2IEVKUroLNP6wL66OK0eOWL5UePr+xNp+9eX/3WoQ8IKDT0+0mMgKp0BXSR0K8+++fdnX/47MDnPa4Hen9vK6Drmq5ieugDAgoR/X4SI6Aq3QGdVz2JdGf62sEH16bnr88fXJ6ev2U/IKAQ0e8nMQKq0iugs49OfBH6a9P3939+f2/9OPTcJ+YDAgoV/X4SI6AqvQJ6co8vb/Xx5vrR6M1lVA99QEChot9PYgRUpXdAv/3V2clk5+xb/V7D9Oji+d99MJ3+9Pryg2vTD8svlk/rD31AQKGi309iBFSlb0APXs70cp+Abp5DWtZy/9Ho/b3ztw59sPr/Pr/S5489mdZHGp70+wFO6qiALvv5zItvvvH9ngW9M52+d2v+lyvTRS4JKBzo9wOc1BEBvbs7efY35Wf3Lk3K5UU6bL7SuXwuaauZr3xx6IND/4j+0XXrIw1P+v0kxqfwKv0CenXy7OZp+NmlyXPdAd24MzUPOp/yCJSAQkC/n8QIqEqvgK4vardyd/fZ/q9pMg86CSiGot9PYgRUpVdAD72Q/kSvqi+Z5Fl4DE+/n8QIqMowAX18eTuTm5d8rl8HuvUBAYWKfj+JEVCVXgGdXZq8s//B7UmPT+GvrR5frkLKO5EwPP1+EiOgKr0CevInke7vLV/G9OCD8o73RUZf3X/7+6EPCChU9PtJjICq9Avo3d3JmV+Xn/3p9V4vY1p8hr665tL15QcPti/A9ICrMWEA+v0kRkBV+gV09Uaks2fP9n4r0vzBz6bTc++tH2U+uLJI5rtP+4CAQkO/n8QIqErPgM7/sLt+J+fO2736eXL629b6SMOTfj+JEVCVvgGdz758Y/EI9MWPT3pdOwIKF/r9JEZAVXoHdHD629b6SMOTfj+JEVAVUzECiqD0+0mMgKqYihFQBKXfT2IEVMVUjIAiKP1+EiOgKqZiBBRB6feTGAFVMRUjoAhKv5/ECKiKqRgBRVD6/SRGQFVMxQgogtLvJzECqmIqRkARlH4/iRFQFVOxo67G9IPfEFCMmn4/iRFQlV4BfXhh63qgBBRjpN9PYgRUpWdAT/BdPAgoWtDvJzECqtIroIe+qRwBxRjp95MYAVXpFdD5jc23hSegGCn9fhIjoCr9AvrtLyeTZ158c+0ng1zSTn/bWh9peJuln3QAABwGSURBVNLvJzECqtIroA8vTLYN8wVR/W1rfaThSb+fxAioCgFFDvr9JEZAVXoF1IX+trU+0vCk309iBFTFVIyAIij9fhIjoCqmYscGdPb1gP0koDgV/X4SI6AqpmJHB/TLHy+/+PnwR28N9V3l9Let9ZGGJ/1+EiOgKj0DOvt09ezRwwuTMwO9KUl/21ofaXjS7ycxAqrSM6BXJ5Mzf737vd/O/m4yeXaYx6D629b6SMOTfj+JEVCVfgG9PZm8vX5H/B92B7qwiP62tT7S8KTfT2IEVKVfQK9OXt6/pMiNyXMEFKOj309iBFSlV0BXFxNZB/TuLi+kx/jo95MYAVXpFdBVOtcBHeradvrb1vpIw5N+P4kRUBUCihz0+0mMgKr0Cujs0vKJo3U5bw/0NLz+trU+0vCk309iBFSlV0BXTxytArqIKU8iYXz0+0mMgKr0C+jd3clL35SA3nt9MtDV6fW3rfWRhif9fhIjoCr9Arp4CDqZnN3defH7ix9fHqSfBBSnot9PYgRUpWdA57/f3VwNdKB+ElCcin4/iRFQlb4BnX/7q7OLej4z3DeI19+21kcanvT7SYyAqvQO6OD0t631kYYn/X4SI6AqpmLHXw/0qwH7SUBxKvr9JEZAVUzFjr8e6AKfwmOc9PtJjICq9Azo7NL+t5R7aaArKutvW+sjDU/6/SRGQFX6BXTZz50X//Nn//TGoqDDvI6egOJU9PtJjICq9Avo7f1XL81+OeF6oBgh/X4SI6AqvQK6eAB68OrPq7yVEyOk309iBFSlV0AfXth6+ybXA8UY6feTGAFV6RnQrWZyOTuMkX4/iRFQlV4BXV2Rfu3uLpezw/jo95MYAVXpFdBD3wfpxkDvhtffttZHGp70+0mMgKr0C+jDC5MffrPp5zCfwRNQnIp+P4kRUJWOgM4+erN4Y/U60H9+c3cyefEnfAqP0dHvJzECqtIR0MVDzyfxJBLGR7+fxAioCgFFDpUj+X/4DpH2pegIqCP9bWt9pOGpciStjzQ8SftSmIoRUARVOZLWRxqepH0pTMUIKIKqHEnrIw1P0r4UpmJHB/SPn+37nGfhMTqVI2l9pOFJ2peiZ0APvqccTyJhlCpH0vpIw5O0L0W/gN7mWXiMXOVIWh9peJL2pegV0Nmlyc7HX+37eoh+ElCcSuVIWh9peJL2pegV0IcXBrqIMgGFSuVIWh9peJL2pegZ0IHe/05AoVI5ktZHGp6kfSl6BXR2iYBi5CpH0vpIw5O0L0WvgM5v8Ck8Rq5yJK2PNDxJ+1L0C+ih7+lBQDFClSNpfaThSdqXol9A5/cuTM68ucHl7DA+lSNpfaThSdqXomdAP+V1oBi3ypG0PtLwJO1L0S+gN3ghPUauciStjzQ8SftS9ApoeSH9IJ+3E1CIVI6k9ZGGJ2lfil4B9XgOiYDiVCpH0vpIw5O0L0XPgPI6UIxc5UhaH2l4kval6BVQXkiP0ascSesjDU/SvhS9AjrY94InoFCpHEnrIw1P0r4U/QI6u7TzNgHFmFWOpPWRhidpX4peAZ19VL4vPC+kx3hVjqT1kYYnaV+KXgE139yY14FifCpH0vpIw5O0LwUBRQ6VI2l9pOFJ2peiV0Bd6G9b6yMNT5UjaX2k4Unal8JUjIAiqMqRtD7S8CTtS2EqRkARVOVIWh9peJL2pTAVOyKg3361jW8qh/GpHEnrIw1P0r4UvQLq8iSSXusjDU+VI2l9pOFJ2pen4Vl4BFU5ktZHGp6kfSl6BXT2x8/W/v71yc4/fM4L6TE6lSNpfaThSdqXoldAt93dfXaYK4Pqb1vrIw1PlSNpfaThSdqX4sQBHezCIvrb1vpIw1PlSFofaXiS9qU4eUCHegiqv22tjzQ8VY6k9ZGGJ2lfipMHdKirK+tvW+sjDU+VI2l9pOFJ2pfi5AG9u0tAMT6VI2l9pOFJ2pfixAGdXZ3wKTzGp3IkrY80PEn7UvQK6OyjzaVA33xjd8KTSBihypG0PtLwJO1L0Sugh19Iz8uYMEKVI2l9pOFJ2pfixAF95q2BvkG8/ra1PtLwVDmS1kcanqR9KXoF1IX+trU+0vBUOZLWRxqepH0pTMUIKIKqHEnrIw1P0r4UpmIEFEFVjqT1kYYnaV8KUzECiqAqR9L6SMOTtC+FqZgN6NYLmA7wbY0xPpUjaX2k4Unal6IjoOZKoFwPFGNVOZLWRxqepH0pCChyqBxJ6yMNT9K+FB0Btb7cnfBOJIxR5UhaH2l4kvalOFFAZz9f5PPMbwbpJwHFqVSOpPWRhidpX4qTBPQPi4efO0O9EYmA4lQqR9L6SMOTtC9F/4AO+vCTgOKUKkfS+kjDk7QvRe+Aloef/26wfBJQnE7lSFofaXiS9qXoGdB7Az/8JKA4pcqRtD7S8CTtS9EvoIM//CSgOKXKkbQ+0vAk7UvRJ6D3Li2vAjrow08CilOqHEnrIw1P0r4UPQJaHn6+PXA+CShOp3IkrY80PEn7UnQG1OfhJwHFKVWOpPWRhidpX4qugP7e5+EnAcUpVY6k9ZGGJ2lfio6A8l54BFE5ktZHGp6kfSkIKHKoHEnrIw1P0r4UHQHleqAIonIkrY80PEn7UnQE1JH+trU+0vBU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rpAvpvP5tOz717vfz80cVp8coXy48eX9mbTte/Q0AhUjmS1kcanqR9KYYK6L+sknnuk+UH9/e2Arqu6SqmBBQilSNpfaThSdqXYqCA3pme+9v5/MHlVSfvTF87+K1r0/PXl79z/hYBhU7lSFofaXiS9qUYJqCPL08/XP64eLT5YWnm+/u/dX9v/Th09eCUgEKjciStjzQ8SftSDBPQRxfXn6GXdD6+vBXLm+tHoze3okpAcWqVI2l9pOFJ2pdimIDuKwF9dPH87z6YTn96ffUr5bHp4U/rCShOq3IkrY80PEn7Ugwb0NUn6pvnkJbp3H80en9v80XQ51e0f/NS6yMNT5UjaX2k4Unal6cRB3T1+fqd6fS9W/O/XFk+J09AMYzKkbQ+0vAk7cvTaAN6Z/Uyps2XPZefz28F1LyQSf/ouvWRhqfKkbQ+0vAk7UsxZEDv7J378HBPz996yiNQAgqBypG0PtLwJO1LMWBAb07NK5WWDzoJKIZROZLWRxqepH0phgvov9h+rprJs/AYROVIWh9peJL2pRgqoI+vTV9df41z86r6VTM3r//kdaCQqhxJ6yMNT9K+FEMF9NrWWzWvrR5srkLKO5EwiMqRtD7S8CTtSzFQQG9uv9X9/t7yZUwPPii/tsjoq7wXHnKVI2l9pOFJ2pdimIBurl+38FrJ6eoCTNeXv/eAqzFhAJUjaX2k4Unal2KYgN6ZHgro/MHy4qDvrR9yPriy+OV3b9l/Rn/bWh9peKocSesjDU/SvhTDBLSG/ra1PtLwVD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VrGFC91kcanipH0vpIw5O0L0/DI1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p5BPTxlb3p9N3rBBRKlSNpfaThSdqXwj+gjy5Ol175goBCqHIkrY80PEn7UvgH9Nr0/PX5g8vT87cIKHQqR9L6SMOTtC+Fe0Dv75XHno8unvuEgEKnciStjzQ8SftSuAf05vS19Y/vE1DoVI6k9ZGGJ2lfCveAXpt+WH68sw4pAYVE5UhaH2l4kval8A7o48vrT93v722+CPr8iv7van2k4alyJK2PNDxJ+/I0qQIKAJ48A2peyKR/dP3dxD2JToxEpWFAzeuYWt8TWXBPohMjUSGg2XBPohMjUfEOqOez8N9N3JPoxEhU3AO6ef2nw+tAv5u4J9GJkai4B9TxnUjfTdyT6MRIVNwD+vjy9FWn98J/N3FPohMjUXEP6PyB29WYvpu4J9GJkaj4B3T+4Mqin+/esr/c+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43wOgxkoEQ0PA4G+jESAZCQMPjbKATIxkIAQ2Ps4FOjGQgBDQ8zgY6MZKBENDwOBvoxEgGQkDD42ygEyMZCAEFgEoEFAAqEVAAqERAAaASAQWASgQUACoRUACoREABoBIBDeHRxen7+z995Yum/y4Yk8eXp+dv7f/0w7b/Mt9BBDSERUDPfbL5KQHFgft7m/+23tlPKdwQ0BAWAZ2+tvkpAcWWm9PVIB5d3Pw3Fn4IaAiLw/E368/PCCgO2Xx55+bmP7FwREBDWFTzf+xtHmisfnxwZTqdvnu96b8WxuBO+fLO/fU+FsPYm05/en31858tRvLv/7bhv1x2BDSEZTXXjzDWAb2zOCUL53ja4Dvv8eXlMq6tP0O5vzWM9c95aDocAhrCsprrJ1lXAV0cjXf/9/zxv0z5uhfu75375P7e6hmkxSf0792aP/7X5RdGF4v5D4tf/Lc9RjIYAhpCqebqk7RVQDdf8LrGowssVnD+v6wjuRnGzen7PK3kgICGsKpmqWX56f5L/njpCrZfpPH48rqZy0eki5W8+j9b/nt9BxDQEFYBLY8oyk/3H1vwnDzmy/+OrmewaObG4lduLn989b/yn9jhENAQNs8cLR5vrgO6PjAEFPPV483yk+Vj0YOAzv/8N+Wn75HQoRDQEDadvDZ9n0egeMJWQM2XPR//9+Urmd5/2j8EAQIawqaTi/Px3/gaKKz9gD7t/fCP/5WRDIaAhrD/QPPO9K/2eBYexn5AF8NY/Wz5X9bNa+sPfhdqBDSEg8/Ur62+uLV6HehfrvA6UMy3E/no4vT89fn8z3uLR6LLKzUtfv7gMv+VHQwBDeEgoIty8k4kGFuPMdfDmL43P3gn0qt8nXwoBDSEreeKNhff4b3w2Lf9SfrqvfD/ePDzv/qPfAI/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A71FEGOQyBlxAAAAAElFTkSuQmCC">
            <a:extLst>
              <a:ext uri="{FF2B5EF4-FFF2-40B4-BE49-F238E27FC236}">
                <a16:creationId xmlns:a16="http://schemas.microsoft.com/office/drawing/2014/main" id="{27CC6064-973B-4FF1-9446-C7722D5F572B}"/>
              </a:ext>
            </a:extLst>
          </p:cNvPr>
          <p:cNvSpPr>
            <a:spLocks noChangeAspect="1" noChangeArrowheads="1"/>
          </p:cNvSpPr>
          <p:nvPr/>
        </p:nvSpPr>
        <p:spPr bwMode="auto">
          <a:xfrm>
            <a:off x="2895600" y="228600"/>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png;base64,iVBORw0KGgoAAAANSUhEUgAABUAAAAPACAMAAADDuCPrAAABYlBMVEUAAAAAADoAAGYAOjoAOmYAOpAAZrYzMzM6AAA6OgA6Ojo6OmY6ZmY6ZpA6ZrY6kLY6kNtNTU1NTW5NTY5Nbm5Nbo5NbqtNjshmAABmADpmOgBmOjpmZjpmZmZmZpBmkGZmkLZmkNtmtttmtv9uTU1ubk1ubm5ubo5ujqtujshuq8huq+SOTU2Obk2Obm6Oq8iOyOSOyP+QOgCQOjqQZjqQZmaQZpCQkGaQkLaQtraQttuQ2/+rbk2rjk2rjm6rq8iryOSr5Mir5P+2ZgC2Zjq2kDq2kGa2kJC2tpC2tra2ttu229u22/+2///Ijk3Ijm7Iq27Iq6vIyKvI5KvI5OTI5P/I///bkDrbkGbbtmbbtpDbtrbb27bb29vb2//b/7bb///kq27kyI7kyKvk5P/k///r6+v8jVn/tmb/yI7/25D/27b/29v/5Kv/5Mj/5OT//7b//7///8j//9v//+T///+zjZs9AAAACXBIWXMAAB2HAAAdhwGP5fFlAAAgAElEQVR4nO3d/59b5ZnecU0wMDGEILMYh0CWwmwDxaSLN3S7xHW3mGQXkni3aY0TEijO1q2/YMe1rP+/0iNpRnPbM+fMM9e5n3PffN4/xB472Eiv6/mgGUlnJnMAQJVJ638BAIiKgAJAJQIKAJUIKABUIqAAUImAAkAlAgoAlQgoAFQioABQiYACQCUCCgCVCCgAVCKgAFCJgAJAJQIKAJVGENDZl298fzKZ7Lzw8Ten/rNuT570zvzhhcnOLwT/pgCwrXlAZ7/aPWjdS6dNKAEF4Kd1QO+9fih2p+0cAQXgp3FA7y4ffu689dXip9/+6vuCgh78ud/7reRPAoCjtA3o4qHh1ufts1/KCkpAAQyvbUCvLor59tbHy8/An1P8wQQUwPCaBnT5CfzLh37lRvmapeRPJqAABtY0oItcmswtP6d/rvzGwQPRq5vK3vv5Irg7P/jNwT/9zuzT3cnOC09+1n84oJsnka4ufyh/ygsfL3/9yx8vev3Cr/f/f+YvAIBjtQzo7NKTn7Cvmroo3n7/NvWbfWpe7LQM6NUjnro/OqA31n/Iywd/4PpB8BN/AQAcq2VAlw837efrt1c9vHrwO4tfefabVW03VtVdpPBs+fDZJ3t3ZED/fv8Pefvq4ddOPfkXAMCxWgZ0UbknHjyuo3r7IGLrli4fOb709Xz+7aebx4zlseQPv5l/+/VT/+inBnRh+Rn6l4tP1Z+Z7Lz9zeqZ/+fmT/0LAOBYLQN6+ymffS8D+vJ866Xv68/mtx6t3l5/5fTGMaE7OqAvb/6MzV9wdfUQ9il/AQAca6QBXdZxlbr180nbTysdPCY98kWjRwZ0/aubv2a+/yWCp/wFAHCssQZ0UcDypc3lVyaXMdtu2u39xj7lq58rRwb0uYO/5p1D/9en/AUAcKyRfg10Gc7ye+uQbj/Ds3mW58YxT/YcGdCXD//K/v/1aX8BABxrbM/C70f19qFP5W3f7Cfd1qkDeuRjWwDYGOfrQOclcYuIbR6IElAA4zPOdyItlbcNbV7OtPlSqPmntQHliSMAJ9I0oFu5XNt6L3z5HH7/qZ2rTz6vIw3o0/4CADhW26sx2Zdy3t765HnxmPDZ/7X/ls7tp9xv7H95VBjQp/wFAHCstgEtX3k8eOf5jcn2C5tulDderku2deGmzfNM2oA+5S8AgGM1viL9veUVlQ9dkf7gC5Grq9VvSrZ8F9GZX6+/h9LmvZfCgD7lLwCAY435eyJd3X42fPtp8lUbxQF98i8AgGO1Duih78q5c/g6crcn28+Mz36++b+dWV2wUxzQJ/8CADhW84AufPnz5Sfvz7xovy/89lVBl/60vN7x+lrIc31An/gLAOBYYwgoAIREQAGgEgEFgEoEFAAqEVAAqERAAaASAQWASgQUACoRUACoREABoBIBBYBKBBQAKhFQAKhEQAGgEgEFgEoEFAAqEVAAqNQwoP8HEt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UgX0/+I7RL+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KnDeiji6+tf/b4yt50+u71rg8IKDT0+0mMgKqIA3pt+tqmpNOlV744/gMCChH9fhIjoCrSgD6+Nt0E9Nr0/PX5g8vT87eO/YCAQkS/n8QIqIoyoP/2wXQT0Pt75RHmo4vnPjnuAwIKFf1+EiOgKsKA3pxO3/vzOqA39398/7gPCChU9PtJjICqKAP66j/O76zzeG36YfmxfHz0BwQUKvr9JEZAVYQB3cri48vrT9Dv752/dfQHq3/m+ZVT/s1P0fpIw5N+P8BJEVAEpd8PcFL6gL7yxdEfHPpH9Y+uWx9peNLvJzE+hVcZPKDdj0AJKAT0+0mMgKoQUOSg309iBFRlmIDyLDy86feTGAFVGSigm1d5rl/6edQHBBQq+v0kRkBVBgoo70SCM/1+EiOgKgMF9PHl6av773g/+gMCChX9fhIjoCoDBXT+YPuaS0d/QEAhot9PYgRUZaiAzh9cWVTy3VtdHxBQaOj3kxgBVREH9BT0t631kYYn/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7GGAdVrfaThqfXaAB6BIiz9fhLjEa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mYKKCPL083XvliPn908eDni9+8sjedvnudgEJJv5/ECKiKS0Dv720FdF3TVUwJKET0+0mMgKoME9CN+3vnPln8cGf62sGvXZuevz5/cHl6/hYBhY5+P4kRUJVBA7p4IPr+qpnvbzV1/Ti0pJWAQkS/n8QIqMqgAb25epj5+PJWLG+uH43e3IoqAcWp6feTGAFVGTKgjy5OP1z9eP53H0ynP72+/ODa6tcOf1pPQHFa+v0kRkBVhgzo5sHm5jmkZTr3H43e39t8EfT5FeXfvNL6SMOTfj/ASSkDuv9lzjvT6Xu35n+5Ml18TEAxDP1+gJNSBvTO5on2zSPR5XNJWwE1L2TSP7pufaThSb+fxPgUXmW4gD6+vP5q56GiPuURKAGFgH4/iRFQleEC+sRDzPIrBBTD0O8nMQKqMlxAn3iafdVMnoXHIPT7SYyAqgwX0P1Xz+9/Ll+auXn9J68DhZR+P4kRUJXBArr16vlrqwebq5DyTiQMQr+fxAioymABfXRx/0ug9/eWL2N68EF5Vn6R0Vd5Lzzk9PtJjICqDBbQ7SeJbq4vxnR9+cEDrsaEAej3kxgBVRksoHe2H2I++Nl0eu699ccPriz6+e4t+w/ob1vrIw1P+v0kRkBVBgvoielvW+sjDU/6/SRGQFVMxQgogtLvJzECqmIqRkARlH4/iRFQFVMxAoqg9PtJjICqmIoRUASl309iBFTFVKwjoLM/fvY5AcUY6feTGAFV6RvQe//pm/n84euTyeTMLwgoxke/n8QIqErPgN6YfO+38/nVydLyZwQUI6PfT2IEVKVfQG+XbN7dnTz7zb0Lk5cJKEZHv5/ECKhKv4BeXZRzmdGdXyz/d/lzAopx0e8nMQKq0iugs0vLcq4z+vDCMJ/D629b6yMNT/r9JEZAVXoFdNXMhxcmz80JKMZJv5/ECKjKCQJ6d3fyDgHFSOn3kxgBVekV0NWn8DfKl0D5GihGSb+fxAioSq+Azq9Onls+/b4sJ8/CY5T0+0mMgKr0C+jt8gLQxWfws59PVo9DCSjGRb+fxAioSr+ALj59X3iuPJG0884g/SSgOBX9fhIjoCo9Azq/99FPPl788PBHP/jNMP0koDgV/X4SI6AqfQM6PP1ta32k4Um/n8QIqIqp2LEBnX09YD8JKE5Fv5/ECKiKqdjRAf3yx8v3wz/80VuDvIaJgOKU9PtJjICq9Azo7NPVdZgeXpicGeZiTAQUp6LfT2IEVKVnQK9OJmf+evd7v5393WSg19ETUJyKfj+JEVCVfgG9PZm8vX4P5x9Wb+gkoBgX/X4SI6Aq/QJ6dfnuo/Wb4G+US4oQUIyLfj+JEVCVXgFdvRd+HdC7u1xMBOOj309iBFSlV0A3l7Mr5eRqTBgj/X4SI6AqBBQ56PeTGAFV6RXQ2aXlE0frcnI5O4yRfj+JEVCVXgFdPXG0CugipjyJhPHR7ycxAqrSL6B3dycvfVMCeu91LmeHMdLvJzECqtIvoOVydmd3d178/uLHYa6nTEBxKvr9JEZAVXoGdP773cnaQP0koDgV/X4SI6AqfQM6//ZXZxf1fGawy4ESUJyKfj+JEVCV3gEdnP62tT7S8KTfT2IEVMVUjOuBIij9fhIjoCqmYlwPFEHp95MYAVXpGVCuB4qR0+8nMQKq0jOgXA8UI6ffT2IEVKVfQLkeKMZOv5/ECKhKv4ByPVCMnX4/iRFQlV4B5XqgGD39fhIjoCq9Asrl7DB6+v0kRkBVCChy0O8nMQKq0iugXA8Uo6ffT2IEVKVXQLkeKEZPv5/ECKhKv4ByPVCMnX4/iRFQlX4B5XqgGDv9fhIjoCo9A8r1QDFy+v0kRkBV+gaU64Fi3PT7SYyAqvQO6OD0t631kYYn/X4SI6AqpmIEFEHp95MYAVUxFTvihfQ/emnQaykTUJyafj+JEVCVfgG9MJk8M9iVlAkoBPT7SYyAqvQK6OpyypMzHw/ZUP1ta32k4Um/n8QIqEqvgC786celoS98TEAxSvr9JEZAVfoGdL76rkgLQ72QSX/bWh9peNLvJzECqnKCgC4+lf/y9WVCd94a4ikl/W1rfaThSb+fxAioyokCuvDtz8tbkl7QPwzV37bWRxqe9PtJjICqnCigs199f/OGzslLBBRjot9PYgRUpX9AN/VcPhf/7af698Trb1vrIw1P+v0kRkBVegZ0/dXPg1eD6i+rrL9trY80POn3kxgBVekV0NmliX3ySP+NPfS3rfWRhif9fhIjoCq9Arp8J9LO4ZcvPbzAI1CMiX4/iRFQlZ4B/cGvzS/NPle/lEl/21ofaXjS7ycxAqrSK6Au9Let9ZGGJ/1+EiOgKqZiBBRB6feTGAFVMRXruCL9ztlB3oREQHFq+v0kRkBV+gb0xv4r6PmeSBgj/X4SI6AqPQO67OczL775Bt+VEyOl309iBFSlX0Dv7k6eXb2K6d4lvi88xki/n8QIqEq/gF49eN/R7NLkOQKK0dHvJzECqtIroLNLW4867+6qX0JPQHF6+v0kRkBVegX00Ps29W/iJKA4Pf1+EiOgKgQUOej3kxgBVekV0NmlyTv7H+ivw0RAcXr6/SRGQFV6BZQnkTB6+v0kRkBV+gX07u7kzOpyIn96nZcxYYz0+0mMgKr0C+jqjUhnz54d8q1Icq2PNDy1XhtwzFs5/7C7fifnztsD/dX6/zi0PtLwpN9PYjwCVekb0PnsyzcWj0Bf/HiQJ5AIKE5Lv5/ECKhK74AOTn/bWh9peNLvJzECqmIqRkARlH4/iRFQFVMxG9DZR28+6Se8DhSjo99PYgRUpSOgy28n9wTeiYTx0e8nMQKqQkCRg34/iRFQlY6AOtLfttZHGp70+0mMgKqYihFQBKXfT2IEVMVU7PiAfjVcPgkoTke/n8QIqIqp2NEB/fLH5X1IP/gNAcUY6feTGAFV6RnQ2aX9p5BeGui9SPrb1vpIw5N+P4kRUJV+AV32c+fFf/jsn97YnQx0NTsCilPR7ycxAqrSL6A3JpMfrh54zn452bq4MgHFWOj3kxgBVekV0MUD0INr2F3lgsoYIf1+EiOgKr0C+vDCoe/KyQvpMT76/SRGQFV6BpRvKoeR0+8nMQKq0iugfF94jJ5+P4kRUJVeAZ3f2Pq65w2+BooR0u8nMQKq0i+gs0v7L/+8MdC1RAgoTkW/n8QIqEqvgM4+Wr7+88W3Pvvn5Y8vDHNVUP1ta32k4Um/n8QIqEqvgLpc1E5/21ofaXjS7ycxAqpCQJGDfj+JEVCVXgF1ob9trY80POn3kxgBVTEVI6AISr+fxAioiqkYAUVQ+v0kRkBVTMWODugfP9v3OS+kx+jo95MYAVXpGdDf7/JN5TBq+v0kRkBV+gX0Nt+VEyOn309iBFSlV0BnlyY7H3+17+sh+klAcSr6/SRGQFV6BfThhYEuokxAoaLfT2IEVKVnQAd6/zsBhYp+P4kRUJVeAZ1dIqAYOf1+EiOgKr0COr/Bp/AYOf1+EiOgKv0Ceuh7ehBQjJB+P4kRUJV+AZ3fuzA58+aG+kJ2BBSnp99PYgRUpWdAP+V1oBg3/X4SI6Aq/QJ6gxfSY+T0+0mMgKr0Cmh5If0gn7cTUIjo95MYAVXpFVCP55AIKE5Fv5/ECKhKz4DyOlCMnH4/iRFQlV4B5YX0GD39fhIjoCq9Ajq/MXmZgGLU9PtJjICq9Avo7NLO2wQUY6bfT2IEVKVXQGcfvTGZ7LzIC+kxXvr9JEZAVXoF1HxbY14HivHR7ycxAqpCQJGDfj+JEVCVXgF1ob9trY80POn3kxgBVTEVI6AISr+fxAioiqkYAUVQ+v0kRkBVTMVsQGd/tN8F/uGPz77A10AxOvr9JEZAVToC+vDC6imj2UebFy9tfoWAYlT0+0mMgKr0DOhBNgkoRkm/n8QIqAoBRQ76/SRGQFUIKHLQ7ycxAqpCQJGDfj+JEVAVAooc9PtJjICqEFDkoN9PYgRUhYAiB/1+EiOgKgQUOej3kxgBVSGgyEG/n8QIqAoBRQ76/SRGQFUIKHLQ7ycxAqrSHdAnEVCMj34/iRFQFQKKHPT7SYyAqnQEdPbRm0/im8phfPT7SYyAqnQE1JH+trU+0vCk309iBFTFVIyAIij9fhIjoCqmYgQUQen3kxgBVTEVI6AISr+fxAioiqkYAUVQ+v0kRkBVTMUIKILS7ycxAqpiKkZAEZR+P4kRUBVTMQKKoPT7SYyAqpiKEVAEpd9PYgRUxVTsiXciXdr5xeKHb78moBg3/X4SI6AqHQF9eGH5xvfV/xJQjJh+P4kRUJXOgC4fgRJQjJ5+P4kRUJWOgM4uTZ79/Ks/Xfjer786MMzn8/rb1vpIw5N+P4kRUJWOgM5vcDk7hKDfT2IEVKUroLNP6wL66OK0eOWL5UePr+xNp+9eX/3WoQ8IKDT0+0mMgKp0BXSR0K8+++fdnX/47MDnPa4Hen9vK6Drmq5ieugDAgoR/X4SI6Aq3QGdVz2JdGf62sEH16bnr88fXJ6ev2U/IKAQ0e8nMQKq0iugs49OfBH6a9P3939+f2/9OPTcJ+YDAgoV/X4SI6AqvQJ6co8vb/Xx5vrR6M1lVA99QEChot9PYgRUpXdAv/3V2clk5+xb/V7D9Oji+d99MJ3+9Pryg2vTD8svlk/rD31AQKGi309iBFSlb0APXs70cp+Abp5DWtZy/9Ho/b3ztw59sPr/Pr/S5489mdZHGp70+wFO6qiALvv5zItvvvH9ngW9M52+d2v+lyvTRS4JKBzo9wOc1BEBvbs7efY35Wf3Lk3K5UU6bL7SuXwuaauZr3xx6IND/4j+0XXrIw1P+v0kxqfwKv0CenXy7OZp+NmlyXPdAd24MzUPOp/yCJSAQkC/n8QIqEqvgK4vardyd/fZ/q9pMg86CSiGot9PYgRUpVdAD72Q/kSvqi+Z5Fl4DE+/n8QIqMowAX18eTuTm5d8rl8HuvUBAYWKfj+JEVCVXgGdXZq8s//B7UmPT+GvrR5frkLKO5EwPP1+EiOgKr0CevInke7vLV/G9OCD8o73RUZf3X/7+6EPCChU9PtJjICq9Avo3d3JmV+Xn/3p9V4vY1p8hr665tL15QcPti/A9ICrMWEA+v0kRkBV+gV09Uaks2fP9n4r0vzBz6bTc++tH2U+uLJI5rtP+4CAQkO/n8QIqErPgM7/sLt+J+fO2736eXL629b6SMOTfj+JEVCVvgGdz758Y/EI9MWPT3pdOwIKF/r9JEZAVXoHdHD629b6SMOTfj+JEVAVUzECiqD0+0mMgKqYihFQBKXfT2IEVMVUjIAiKP1+EiOgKqZiBBRB6feTGAFVMRUjoAhKv5/ECKiKqRgBRVD6/SRGQFVMxQgogtLvJzECqmIqRkARlH4/iRFQFVOxo67G9IPfEFCMmn4/iRFQlV4BfXhh63qgBBRjpN9PYgRUpWdAT/BdPAgoWtDvJzECqtIroIe+qRwBxRjp95MYAVXpFdD5jc23hSegGCn9fhIjoCr9AvrtLyeTZ158c+0ng1zSTn/bWh9peJuln3QAABwGSURBVNLvJzECqtIroA8vTLYN8wVR/W1rfaThSb+fxAioCgFFDvr9JEZAVXoF1IX+trU+0vCk309iBFTFVIyAIij9fhIjoCqmYscGdPb1gP0koDgV/X4SI6AqpmJHB/TLHy+/+PnwR28N9V3l9Let9ZGGJ/1+EiOgKj0DOvt09ezRwwuTMwO9KUl/21ofaXjS7ycxAqrSM6BXJ5Mzf737vd/O/m4yeXaYx6D629b6SMOTfj+JEVCVfgG9PZm8vX5H/B92B7qwiP62tT7S8KTfT2IEVKVfQK9OXt6/pMiNyXMEFKOj309iBFSlV0BXFxNZB/TuLi+kx/jo95MYAVXpFdBVOtcBHeradvrb1vpIw5N+P4kRUBUCihz0+0mMgKr0Cujs0vKJo3U5bw/0NLz+trU+0vCk309iBFSlV0BXTxytArqIKU8iYXz0+0mMgKr0C+jd3clL35SA3nt9MtDV6fW3rfWRhif9fhIjoCr9Arp4CDqZnN3defH7ix9fHqSfBBSnot9PYgRUpWdA57/f3VwNdKB+ElCcin4/iRFQlb4BnX/7q7OLej4z3DeI19+21kcanvT7SYyAqvQO6OD0t631kYYn/X4SI6AqpmLHXw/0qwH7SUBxKvr9JEZAVUzFjr8e6AKfwmOc9PtJjICq9Azo7NL+t5R7aaArKutvW+sjDU/6/SRGQFX6BXTZz50X//Nn//TGoqDDvI6egOJU9PtJjICq9Avo7f1XL81+OeF6oBgh/X4SI6AqvQK6eAB68OrPq7yVEyOk309iBFSlV0AfXth6+ybXA8UY6feTGAFV6RnQrWZyOTuMkX4/iRFQlV4BXV2Rfu3uLpezw/jo95MYAVXpFdBD3wfpxkDvhtffttZHGp70+0mMgKr0C+jDC5MffrPp5zCfwRNQnIp+P4kRUJWOgM4+erN4Y/U60H9+c3cyefEnfAqP0dHvJzECqtIR0MVDzyfxJBLGR7+fxAioCgFFDpUj+X/4DpH2pegIqCP9bWt9pOGpciStjzQ8SftSmIoRUARVOZLWRxqepH0pTMUIKIKqHEnrIw1P0r4UpmJHB/SPn+37nGfhMTqVI2l9pOFJ2peiZ0APvqccTyJhlCpH0vpIw5O0L0W/gN7mWXiMXOVIWh9peJL2pegV0Nmlyc7HX+37eoh+ElCcSuVIWh9peJL2pegV0IcXBrqIMgGFSuVIWh9peJL2pegZ0IHe/05AoVI5ktZHGp6kfSl6BXR2iYBi5CpH0vpIw5O0L0WvgM5v8Ck8Rq5yJK2PNDxJ+1L0C+ih7+lBQDFClSNpfaThSdqXol9A5/cuTM68ucHl7DA+lSNpfaThSdqXomdAP+V1oBi3ypG0PtLwJO1L0S+gN3ghPUauciStjzQ8SftS9ApoeSH9IJ+3E1CIVI6k9ZGGJ2lfil4B9XgOiYDiVCpH0vpIw5O0L0XPgPI6UIxc5UhaH2l4kval6BVQXkiP0ascSesjDU/SvhS9AjrY94InoFCpHEnrIw1P0r4U/QI6u7TzNgHFmFWOpPWRhidpX4peAZ19VL4vPC+kx3hVjqT1kYYnaV+KXgE139yY14FifCpH0vpIw5O0LwUBRQ6VI2l9pOFJ2peiV0Bd6G9b6yMNT5UjaX2k4Unal8JUjIAiqMqRtD7S8CTtS2EqRkARVOVIWh9peJL2pTAVOyKg3361jW8qh/GpHEnrIw1P0r4UvQLq8iSSXusjDU+VI2l9pOFJ2pen4Vl4BFU5ktZHGp6kfSl6BXT2x8/W/v71yc4/fM4L6TE6lSNpfaThSdqXoldAt93dfXaYK4Pqb1vrIw1PlSNpfaThSdqX4sQBHezCIvrb1vpIw1PlSFofaXiS9qU4eUCHegiqv22tjzQ8VY6k9ZGGJ2lfipMHdKirK+tvW+sjDU+VI2l9pOFJ2pfi5AG9u0tAMT6VI2l9pOFJ2pfixAGdXZ3wKTzGp3IkrY80PEn7UvQK6OyjzaVA33xjd8KTSBihypG0PtLwJO1L0Sugh19Iz8uYMEKVI2l9pOFJ2pfixAF95q2BvkG8/ra1PtLwVDmS1kcanqR9KXoF1IX+trU+0vBUOZLWRxqepH0pTMUIKIKqHEnrIw1P0r4UpmIEFEFVjqT1kYYnaV8KUzECiqAqR9L6SMOTtC+FqZgN6NYLmA7wbY0xPpUjaX2k4Unal6IjoOZKoFwPFGNVOZLWRxqepH0pCChyqBxJ6yMNT9K+FB0Btb7cnfBOJIxR5UhaH2l4kvalOFFAZz9f5PPMbwbpJwHFqVSOpPWRhidpX4qTBPQPi4efO0O9EYmA4lQqR9L6SMOTtC9F/4AO+vCTgOKUKkfS+kjDk7QvRe+Aloef/26wfBJQnE7lSFofaXiS9qXoGdB7Az/8JKA4pcqRtD7S8CTtS9EvoIM//CSgOKXKkbQ+0vAk7UvRJ6D3Li2vAjrow08CilOqHEnrIw1P0r4UPQJaHn6+PXA+CShOp3IkrY80PEn7UnQG1OfhJwHFKVWOpPWRhidpX4qugP7e5+EnAcUpVY6k9ZGGJ2lfio6A8l54BFE5ktZHGp6kfSkIKHKoHEnrIw1P0r4UHQHleqAIonIkrY80PEn7UnQE1JH+trU+0vBU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rpAvpvP5tOz717vfz80cVp8coXy48eX9mbTte/Q0AhUjmS1kcanqR9KYYK6L+sknnuk+UH9/e2Arqu6SqmBBQilSNpfaThSdqXYqCA3pme+9v5/MHlVSfvTF87+K1r0/PXl79z/hYBhU7lSFofaXiS9qUYJqCPL08/XP64eLT5YWnm+/u/dX9v/Th09eCUgEKjciStjzQ8SftSDBPQRxfXn6GXdD6+vBXLm+tHoze3okpAcWqVI2l9pOFJ2pdimIDuKwF9dPH87z6YTn96ffUr5bHp4U/rCShOq3IkrY80PEn7Ugwb0NUn6pvnkJbp3H80en9v80XQ51e0f/NS6yMNT5UjaX2k4Unal6cRB3T1+fqd6fS9W/O/XFk+J09AMYzKkbQ+0vAk7cvTaAN6Z/Uyps2XPZefz28F1LyQSf/ouvWRhqfKkbQ+0vAk7UsxZEDv7J378HBPz996yiNQAgqBypG0PtLwJO1LMWBAb07NK5WWDzoJKIZROZLWRxqepH0phgvov9h+rprJs/AYROVIWh9peJL2pRgqoI+vTV9df41z86r6VTM3r//kdaCQqhxJ6yMNT9K+FEMF9NrWWzWvrR5srkLKO5EwiMqRtD7S8CTtSzFQQG9uv9X9/t7yZUwPPii/tsjoq7wXHnKVI2l9pOFJ2pdimIBurl+38FrJ6eoCTNeXv/eAqzFhAJUjaX2k4Unal2KYgN6ZHgro/MHy4qDvrR9yPriy+OV3b9l/Rn/bWh9peKocSesjDU/SvhTDBLSG/ra1PtLwVD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VrGFC91kcanipH0vpIw5O0L0/DI1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p5BPTxlb3p9N3rBBRKlSNpfaThSdqXwj+gjy5Ol175goBCqHIkrY80PEn7UvgH9Nr0/PX5g8vT87cIKHQqR9L6SMOTtC+Fe0Dv75XHno8unvuEgEKnciStjzQ8SftSuAf05vS19Y/vE1DoVI6k9ZGGJ2lfCveAXpt+WH68sw4pAYVE5UhaH2l4kval8A7o48vrT93v722+CPr8iv7van2k4alyJK2PNDxJ+/I0qQIKAJ48A2peyKR/dP3dxD2JToxEpWFAzeuYWt8TWXBPohMjUSGg2XBPohMjUfEOqOez8N9N3JPoxEhU3AO6ef2nw+tAv5u4J9GJkai4B9TxnUjfTdyT6MRIVNwD+vjy9FWn98J/N3FPohMjUXEP6PyB29WYvpu4J9GJkaj4B3T+4Mqin+/esr/c+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43wOgxkoEQ0PA4G+jESAZCQMPjbKATIxkIAQ2Ps4FOjGQgBDQ8zgY6MZKBENDwOBvoxEgGQkDD42ygEyMZCAEFgEoEFAAqEVAAqERAAaASAQWASgQUACoRUACoREABoBIBDeHRxen7+z995Yum/y4Yk8eXp+dv7f/0w7b/Mt9BBDSERUDPfbL5KQHFgft7m/+23tlPKdwQ0BAWAZ2+tvkpAcWWm9PVIB5d3Pw3Fn4IaAiLw/E368/PCCgO2Xx55+bmP7FwREBDWFTzf+xtHmisfnxwZTqdvnu96b8WxuBO+fLO/fU+FsPYm05/en31858tRvLv/7bhv1x2BDSEZTXXjzDWAb2zOCUL53ja4Dvv8eXlMq6tP0O5vzWM9c95aDocAhrCsprrJ1lXAV0cjXf/9/zxv0z5uhfu75375P7e6hmkxSf0792aP/7X5RdGF4v5D4tf/Lc9RjIYAhpCqebqk7RVQDdf8LrGowssVnD+v6wjuRnGzen7PK3kgICGsKpmqWX56f5L/njpCrZfpPH48rqZy0eki5W8+j9b/nt9BxDQEFYBLY8oyk/3H1vwnDzmy/+OrmewaObG4lduLn989b/yn9jhENAQNs8cLR5vrgO6PjAEFPPV483yk+Vj0YOAzv/8N+Wn75HQoRDQEDadvDZ9n0egeMJWQM2XPR//9+Urmd5/2j8EAQIawqaTi/Px3/gaKKz9gD7t/fCP/5WRDIaAhrD/QPPO9K/2eBYexn5AF8NY/Wz5X9bNa+sPfhdqBDSEg8/Ur62+uLV6HehfrvA6UMy3E/no4vT89fn8z3uLR6LLKzUtfv7gMv+VHQwBDeEgoIty8k4kGFuPMdfDmL43P3gn0qt8nXwoBDSEreeKNhff4b3w2Lf9SfrqvfD/ePDzv/qPfAI/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A71FEGOQyBlxAAAAAElFTkSuQmCC">
            <a:extLst>
              <a:ext uri="{FF2B5EF4-FFF2-40B4-BE49-F238E27FC236}">
                <a16:creationId xmlns:a16="http://schemas.microsoft.com/office/drawing/2014/main" id="{303DEEFB-7094-4F9F-A65F-D2AFDD19F5F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2" name="Group 21">
            <a:extLst>
              <a:ext uri="{FF2B5EF4-FFF2-40B4-BE49-F238E27FC236}">
                <a16:creationId xmlns:a16="http://schemas.microsoft.com/office/drawing/2014/main" id="{AB60B159-00AA-4B97-88B7-FCC3E69B511B}"/>
              </a:ext>
            </a:extLst>
          </p:cNvPr>
          <p:cNvGrpSpPr/>
          <p:nvPr/>
        </p:nvGrpSpPr>
        <p:grpSpPr>
          <a:xfrm>
            <a:off x="8395479" y="3280909"/>
            <a:ext cx="3428277" cy="3324390"/>
            <a:chOff x="489448" y="3473374"/>
            <a:chExt cx="3428277" cy="3324390"/>
          </a:xfrm>
        </p:grpSpPr>
        <p:pic>
          <p:nvPicPr>
            <p:cNvPr id="7" name="Picture 6" descr="A screenshot of a cell phone&#10;&#10;Description generated with high confidence">
              <a:extLst>
                <a:ext uri="{FF2B5EF4-FFF2-40B4-BE49-F238E27FC236}">
                  <a16:creationId xmlns:a16="http://schemas.microsoft.com/office/drawing/2014/main" id="{7B2A482F-985C-4724-8738-055D42619260}"/>
                </a:ext>
              </a:extLst>
            </p:cNvPr>
            <p:cNvPicPr>
              <a:picLocks noChangeAspect="1"/>
            </p:cNvPicPr>
            <p:nvPr/>
          </p:nvPicPr>
          <p:blipFill>
            <a:blip r:embed="rId3"/>
            <a:stretch>
              <a:fillRect/>
            </a:stretch>
          </p:blipFill>
          <p:spPr>
            <a:xfrm>
              <a:off x="489448" y="3473374"/>
              <a:ext cx="3428277" cy="3324390"/>
            </a:xfrm>
            <a:prstGeom prst="rect">
              <a:avLst/>
            </a:prstGeom>
          </p:spPr>
        </p:pic>
        <p:sp>
          <p:nvSpPr>
            <p:cNvPr id="9" name="Rectangle: Rounded Corners 8">
              <a:extLst>
                <a:ext uri="{FF2B5EF4-FFF2-40B4-BE49-F238E27FC236}">
                  <a16:creationId xmlns:a16="http://schemas.microsoft.com/office/drawing/2014/main" id="{82801AE0-8798-4D12-BA14-DFDFD068FD77}"/>
                </a:ext>
              </a:extLst>
            </p:cNvPr>
            <p:cNvSpPr/>
            <p:nvPr/>
          </p:nvSpPr>
          <p:spPr>
            <a:xfrm>
              <a:off x="1125393" y="5311043"/>
              <a:ext cx="843366" cy="1294256"/>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CCE8B86A-4442-4744-851D-19CFD2E1F19D}"/>
                </a:ext>
              </a:extLst>
            </p:cNvPr>
            <p:cNvSpPr/>
            <p:nvPr/>
          </p:nvSpPr>
          <p:spPr>
            <a:xfrm>
              <a:off x="2970211" y="5311043"/>
              <a:ext cx="929747" cy="21268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16019E98-9293-4B68-BF23-43C75BB8B212}"/>
              </a:ext>
            </a:extLst>
          </p:cNvPr>
          <p:cNvSpPr txBox="1"/>
          <p:nvPr/>
        </p:nvSpPr>
        <p:spPr>
          <a:xfrm>
            <a:off x="4015884" y="4381509"/>
            <a:ext cx="430068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Even with the a self-reported Job Satisfaction Rating at “Very High”, there is still a great loss due to attrition when they are self-reporting a Work-Life Balance of “Bad” or even “Good”.</a:t>
            </a:r>
          </a:p>
          <a:p>
            <a:pPr marL="285750" indent="-285750">
              <a:buFont typeface="Arial" panose="020B0604020202020204" pitchFamily="34" charset="0"/>
              <a:buChar char="•"/>
            </a:pPr>
            <a:endParaRPr lang="en-US" dirty="0"/>
          </a:p>
        </p:txBody>
      </p:sp>
      <p:sp>
        <p:nvSpPr>
          <p:cNvPr id="34" name="TextBox 33">
            <a:extLst>
              <a:ext uri="{FF2B5EF4-FFF2-40B4-BE49-F238E27FC236}">
                <a16:creationId xmlns:a16="http://schemas.microsoft.com/office/drawing/2014/main" id="{BEBF91F2-6AE2-4070-98E1-43B9EBF80F7F}"/>
              </a:ext>
            </a:extLst>
          </p:cNvPr>
          <p:cNvSpPr txBox="1"/>
          <p:nvPr/>
        </p:nvSpPr>
        <p:spPr>
          <a:xfrm>
            <a:off x="4015884" y="1623932"/>
            <a:ext cx="430068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Most employees who stay at the company feel satisfied with their role, even if they feel they don’t have a great Work-Life Balance.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86280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558F1-4876-454A-B771-BA837016AE1A}"/>
              </a:ext>
            </a:extLst>
          </p:cNvPr>
          <p:cNvSpPr>
            <a:spLocks noGrp="1"/>
          </p:cNvSpPr>
          <p:nvPr>
            <p:ph type="title"/>
          </p:nvPr>
        </p:nvSpPr>
        <p:spPr>
          <a:xfrm>
            <a:off x="293793" y="349321"/>
            <a:ext cx="11034607" cy="753890"/>
          </a:xfrm>
        </p:spPr>
        <p:txBody>
          <a:bodyPr>
            <a:normAutofit/>
          </a:bodyPr>
          <a:lstStyle/>
          <a:p>
            <a:r>
              <a:rPr lang="en-US" dirty="0"/>
              <a:t>Job Role and job satisfaction</a:t>
            </a:r>
          </a:p>
        </p:txBody>
      </p:sp>
      <p:pic>
        <p:nvPicPr>
          <p:cNvPr id="9" name="Picture 8">
            <a:extLst>
              <a:ext uri="{FF2B5EF4-FFF2-40B4-BE49-F238E27FC236}">
                <a16:creationId xmlns:a16="http://schemas.microsoft.com/office/drawing/2014/main" id="{B5A6FF36-79A1-F845-8403-AC887A39DA13}"/>
              </a:ext>
            </a:extLst>
          </p:cNvPr>
          <p:cNvPicPr>
            <a:picLocks noChangeAspect="1"/>
          </p:cNvPicPr>
          <p:nvPr/>
        </p:nvPicPr>
        <p:blipFill>
          <a:blip r:embed="rId2"/>
          <a:stretch>
            <a:fillRect/>
          </a:stretch>
        </p:blipFill>
        <p:spPr>
          <a:xfrm>
            <a:off x="293792" y="2495869"/>
            <a:ext cx="3515895" cy="3854776"/>
          </a:xfrm>
          <a:prstGeom prst="rect">
            <a:avLst/>
          </a:prstGeom>
        </p:spPr>
      </p:pic>
      <p:pic>
        <p:nvPicPr>
          <p:cNvPr id="13" name="Picture 12">
            <a:extLst>
              <a:ext uri="{FF2B5EF4-FFF2-40B4-BE49-F238E27FC236}">
                <a16:creationId xmlns:a16="http://schemas.microsoft.com/office/drawing/2014/main" id="{ECB7B92D-AE6C-AE4F-8759-721D8810047D}"/>
              </a:ext>
            </a:extLst>
          </p:cNvPr>
          <p:cNvPicPr>
            <a:picLocks noChangeAspect="1"/>
          </p:cNvPicPr>
          <p:nvPr/>
        </p:nvPicPr>
        <p:blipFill>
          <a:blip r:embed="rId3"/>
          <a:stretch>
            <a:fillRect/>
          </a:stretch>
        </p:blipFill>
        <p:spPr>
          <a:xfrm>
            <a:off x="5257800" y="2049697"/>
            <a:ext cx="4178300" cy="3467099"/>
          </a:xfrm>
          <a:prstGeom prst="rect">
            <a:avLst/>
          </a:prstGeom>
        </p:spPr>
      </p:pic>
      <p:sp>
        <p:nvSpPr>
          <p:cNvPr id="6" name="TextBox 5">
            <a:extLst>
              <a:ext uri="{FF2B5EF4-FFF2-40B4-BE49-F238E27FC236}">
                <a16:creationId xmlns:a16="http://schemas.microsoft.com/office/drawing/2014/main" id="{0EA7E090-F4CB-4246-A401-50FABD710846}"/>
              </a:ext>
            </a:extLst>
          </p:cNvPr>
          <p:cNvSpPr txBox="1"/>
          <p:nvPr/>
        </p:nvSpPr>
        <p:spPr>
          <a:xfrm>
            <a:off x="293793" y="1031925"/>
            <a:ext cx="10590419" cy="1323439"/>
          </a:xfrm>
          <a:prstGeom prst="rect">
            <a:avLst/>
          </a:prstGeom>
          <a:noFill/>
        </p:spPr>
        <p:txBody>
          <a:bodyPr wrap="square" rtlCol="0">
            <a:spAutoFit/>
          </a:bodyPr>
          <a:lstStyle/>
          <a:p>
            <a:r>
              <a:rPr lang="en-US" sz="2000" dirty="0"/>
              <a:t>Job roles flagged for high attrition were Sales Representatives, Research Scientists, and non-manager Human Resource employees. Sales department lost ~20.6% employees, followed by Human Resources with a loss of ~19.0% and R&amp;D with ~13.8%</a:t>
            </a:r>
          </a:p>
        </p:txBody>
      </p:sp>
      <p:sp>
        <p:nvSpPr>
          <p:cNvPr id="7" name="TextBox 6">
            <a:extLst>
              <a:ext uri="{FF2B5EF4-FFF2-40B4-BE49-F238E27FC236}">
                <a16:creationId xmlns:a16="http://schemas.microsoft.com/office/drawing/2014/main" id="{B58682C2-56EC-7642-9B30-9CA216DD98F2}"/>
              </a:ext>
            </a:extLst>
          </p:cNvPr>
          <p:cNvSpPr txBox="1"/>
          <p:nvPr/>
        </p:nvSpPr>
        <p:spPr>
          <a:xfrm>
            <a:off x="3962400" y="5629310"/>
            <a:ext cx="8331199" cy="1015663"/>
          </a:xfrm>
          <a:prstGeom prst="rect">
            <a:avLst/>
          </a:prstGeom>
          <a:noFill/>
        </p:spPr>
        <p:txBody>
          <a:bodyPr wrap="square" rtlCol="0">
            <a:spAutoFit/>
          </a:bodyPr>
          <a:lstStyle/>
          <a:p>
            <a:r>
              <a:rPr lang="en-US" sz="2000" dirty="0"/>
              <a:t>Apart from HR, the Job Satisfaction per job role remained constant. It would appear that overall, job satisfaction does not have an impact on attrition, except in one notable case.</a:t>
            </a:r>
          </a:p>
        </p:txBody>
      </p:sp>
    </p:spTree>
    <p:extLst>
      <p:ext uri="{BB962C8B-B14F-4D97-AF65-F5344CB8AC3E}">
        <p14:creationId xmlns:p14="http://schemas.microsoft.com/office/powerpoint/2010/main" val="116654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E6BEF90-30F5-D64D-B0ED-C2D5C67C37D9}"/>
              </a:ext>
            </a:extLst>
          </p:cNvPr>
          <p:cNvSpPr>
            <a:spLocks noGrp="1"/>
          </p:cNvSpPr>
          <p:nvPr>
            <p:ph type="title"/>
          </p:nvPr>
        </p:nvSpPr>
        <p:spPr>
          <a:xfrm>
            <a:off x="293793" y="146121"/>
            <a:ext cx="11491807" cy="753890"/>
          </a:xfrm>
        </p:spPr>
        <p:txBody>
          <a:bodyPr>
            <a:normAutofit fontScale="90000"/>
          </a:bodyPr>
          <a:lstStyle/>
          <a:p>
            <a:r>
              <a:rPr lang="en-US" dirty="0"/>
              <a:t>Other findings- Monthly Income and Job Role</a:t>
            </a:r>
          </a:p>
        </p:txBody>
      </p:sp>
      <p:sp>
        <p:nvSpPr>
          <p:cNvPr id="14" name="TextBox 13">
            <a:extLst>
              <a:ext uri="{FF2B5EF4-FFF2-40B4-BE49-F238E27FC236}">
                <a16:creationId xmlns:a16="http://schemas.microsoft.com/office/drawing/2014/main" id="{90B71D23-0CF6-A845-92F5-FFB1934451FF}"/>
              </a:ext>
            </a:extLst>
          </p:cNvPr>
          <p:cNvSpPr txBox="1"/>
          <p:nvPr/>
        </p:nvSpPr>
        <p:spPr>
          <a:xfrm>
            <a:off x="8509000" y="1609369"/>
            <a:ext cx="3276600" cy="3170099"/>
          </a:xfrm>
          <a:prstGeom prst="rect">
            <a:avLst/>
          </a:prstGeom>
          <a:noFill/>
        </p:spPr>
        <p:txBody>
          <a:bodyPr wrap="square" rtlCol="0">
            <a:spAutoFit/>
          </a:bodyPr>
          <a:lstStyle/>
          <a:p>
            <a:r>
              <a:rPr lang="en-US" sz="2000" dirty="0"/>
              <a:t>When separated by Job Role, whether an employee worked overtime did not significantly predict attrition, however, the lower the income, the higher the attrition rate, even when separated by Job Role.</a:t>
            </a:r>
          </a:p>
        </p:txBody>
      </p:sp>
      <p:graphicFrame>
        <p:nvGraphicFramePr>
          <p:cNvPr id="19" name="Table 18">
            <a:extLst>
              <a:ext uri="{FF2B5EF4-FFF2-40B4-BE49-F238E27FC236}">
                <a16:creationId xmlns:a16="http://schemas.microsoft.com/office/drawing/2014/main" id="{AEC3CBD9-0DC7-2546-BB25-5B70478FEA5E}"/>
              </a:ext>
            </a:extLst>
          </p:cNvPr>
          <p:cNvGraphicFramePr>
            <a:graphicFrameLocks noGrp="1"/>
          </p:cNvGraphicFramePr>
          <p:nvPr>
            <p:extLst>
              <p:ext uri="{D42A27DB-BD31-4B8C-83A1-F6EECF244321}">
                <p14:modId xmlns:p14="http://schemas.microsoft.com/office/powerpoint/2010/main" val="2729359583"/>
              </p:ext>
            </p:extLst>
          </p:nvPr>
        </p:nvGraphicFramePr>
        <p:xfrm>
          <a:off x="406400" y="1127695"/>
          <a:ext cx="7759700" cy="5056776"/>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807656250"/>
                    </a:ext>
                  </a:extLst>
                </a:gridCol>
                <a:gridCol w="1079500">
                  <a:extLst>
                    <a:ext uri="{9D8B030D-6E8A-4147-A177-3AD203B41FA5}">
                      <a16:colId xmlns:a16="http://schemas.microsoft.com/office/drawing/2014/main" val="3249887122"/>
                    </a:ext>
                  </a:extLst>
                </a:gridCol>
                <a:gridCol w="1092200">
                  <a:extLst>
                    <a:ext uri="{9D8B030D-6E8A-4147-A177-3AD203B41FA5}">
                      <a16:colId xmlns:a16="http://schemas.microsoft.com/office/drawing/2014/main" val="1861233422"/>
                    </a:ext>
                  </a:extLst>
                </a:gridCol>
                <a:gridCol w="1079500">
                  <a:extLst>
                    <a:ext uri="{9D8B030D-6E8A-4147-A177-3AD203B41FA5}">
                      <a16:colId xmlns:a16="http://schemas.microsoft.com/office/drawing/2014/main" val="2851509669"/>
                    </a:ext>
                  </a:extLst>
                </a:gridCol>
                <a:gridCol w="1143000">
                  <a:extLst>
                    <a:ext uri="{9D8B030D-6E8A-4147-A177-3AD203B41FA5}">
                      <a16:colId xmlns:a16="http://schemas.microsoft.com/office/drawing/2014/main" val="747461761"/>
                    </a:ext>
                  </a:extLst>
                </a:gridCol>
                <a:gridCol w="1308100">
                  <a:extLst>
                    <a:ext uri="{9D8B030D-6E8A-4147-A177-3AD203B41FA5}">
                      <a16:colId xmlns:a16="http://schemas.microsoft.com/office/drawing/2014/main" val="3197422313"/>
                    </a:ext>
                  </a:extLst>
                </a:gridCol>
              </a:tblGrid>
              <a:tr h="582834">
                <a:tc>
                  <a:txBody>
                    <a:bodyPr/>
                    <a:lstStyle/>
                    <a:p>
                      <a:r>
                        <a:rPr lang="en-US" dirty="0"/>
                        <a:t>Job Role</a:t>
                      </a:r>
                    </a:p>
                  </a:txBody>
                  <a:tcPr/>
                </a:tc>
                <a:tc>
                  <a:txBody>
                    <a:bodyPr/>
                    <a:lstStyle/>
                    <a:p>
                      <a:r>
                        <a:rPr lang="en-US" dirty="0"/>
                        <a:t>Total Number</a:t>
                      </a:r>
                    </a:p>
                  </a:txBody>
                  <a:tcPr/>
                </a:tc>
                <a:tc>
                  <a:txBody>
                    <a:bodyPr/>
                    <a:lstStyle/>
                    <a:p>
                      <a:r>
                        <a:rPr lang="en-US" dirty="0"/>
                        <a:t>Number that Left</a:t>
                      </a:r>
                    </a:p>
                  </a:txBody>
                  <a:tcPr/>
                </a:tc>
                <a:tc>
                  <a:txBody>
                    <a:bodyPr/>
                    <a:lstStyle/>
                    <a:p>
                      <a:r>
                        <a:rPr lang="en-US" dirty="0"/>
                        <a:t>Attrition Rate </a:t>
                      </a:r>
                    </a:p>
                  </a:txBody>
                  <a:tcPr/>
                </a:tc>
                <a:tc>
                  <a:txBody>
                    <a:bodyPr/>
                    <a:lstStyle/>
                    <a:p>
                      <a:r>
                        <a:rPr lang="en-US" dirty="0"/>
                        <a:t>Monthly Income</a:t>
                      </a:r>
                    </a:p>
                  </a:txBody>
                  <a:tcPr/>
                </a:tc>
                <a:tc>
                  <a:txBody>
                    <a:bodyPr/>
                    <a:lstStyle/>
                    <a:p>
                      <a:r>
                        <a:rPr lang="en-US" dirty="0"/>
                        <a:t>Average Income</a:t>
                      </a:r>
                    </a:p>
                  </a:txBody>
                  <a:tcPr/>
                </a:tc>
                <a:extLst>
                  <a:ext uri="{0D108BD9-81ED-4DB2-BD59-A6C34878D82A}">
                    <a16:rowId xmlns:a16="http://schemas.microsoft.com/office/drawing/2014/main" val="2376636120"/>
                  </a:ext>
                </a:extLst>
              </a:tr>
              <a:tr h="418884">
                <a:tc>
                  <a:txBody>
                    <a:bodyPr/>
                    <a:lstStyle/>
                    <a:p>
                      <a:r>
                        <a:rPr lang="en-US" sz="1600" dirty="0"/>
                        <a:t>Sales Representative</a:t>
                      </a:r>
                    </a:p>
                  </a:txBody>
                  <a:tcPr/>
                </a:tc>
                <a:tc>
                  <a:txBody>
                    <a:bodyPr/>
                    <a:lstStyle/>
                    <a:p>
                      <a:r>
                        <a:rPr lang="en-US" sz="1600" dirty="0"/>
                        <a:t>83</a:t>
                      </a:r>
                    </a:p>
                  </a:txBody>
                  <a:tcPr/>
                </a:tc>
                <a:tc>
                  <a:txBody>
                    <a:bodyPr/>
                    <a:lstStyle/>
                    <a:p>
                      <a:r>
                        <a:rPr lang="en-US" sz="1600" dirty="0"/>
                        <a:t>33</a:t>
                      </a:r>
                    </a:p>
                  </a:txBody>
                  <a:tcPr/>
                </a:tc>
                <a:tc>
                  <a:txBody>
                    <a:bodyPr/>
                    <a:lstStyle/>
                    <a:p>
                      <a:r>
                        <a:rPr lang="en-US" sz="1600" dirty="0"/>
                        <a:t>40%</a:t>
                      </a:r>
                    </a:p>
                  </a:txBody>
                  <a:tcPr/>
                </a:tc>
                <a:tc>
                  <a:txBody>
                    <a:bodyPr/>
                    <a:lstStyle/>
                    <a:p>
                      <a:r>
                        <a:rPr lang="en-US" sz="1600" dirty="0"/>
                        <a:t>2626</a:t>
                      </a:r>
                    </a:p>
                  </a:txBody>
                  <a:tcPr/>
                </a:tc>
                <a:tc>
                  <a:txBody>
                    <a:bodyPr/>
                    <a:lstStyle/>
                    <a:p>
                      <a:r>
                        <a:rPr lang="en-US" sz="1600" dirty="0"/>
                        <a:t>31,512</a:t>
                      </a:r>
                    </a:p>
                  </a:txBody>
                  <a:tcPr/>
                </a:tc>
                <a:extLst>
                  <a:ext uri="{0D108BD9-81ED-4DB2-BD59-A6C34878D82A}">
                    <a16:rowId xmlns:a16="http://schemas.microsoft.com/office/drawing/2014/main" val="299972242"/>
                  </a:ext>
                </a:extLst>
              </a:tr>
              <a:tr h="486099">
                <a:tc>
                  <a:txBody>
                    <a:bodyPr/>
                    <a:lstStyle/>
                    <a:p>
                      <a:r>
                        <a:rPr lang="en-US" sz="1600" dirty="0"/>
                        <a:t>Lab. Tech.</a:t>
                      </a:r>
                    </a:p>
                  </a:txBody>
                  <a:tcPr/>
                </a:tc>
                <a:tc>
                  <a:txBody>
                    <a:bodyPr/>
                    <a:lstStyle/>
                    <a:p>
                      <a:r>
                        <a:rPr lang="en-US" sz="1600" dirty="0"/>
                        <a:t>259</a:t>
                      </a:r>
                    </a:p>
                  </a:txBody>
                  <a:tcPr/>
                </a:tc>
                <a:tc>
                  <a:txBody>
                    <a:bodyPr/>
                    <a:lstStyle/>
                    <a:p>
                      <a:r>
                        <a:rPr lang="en-US" sz="1600" dirty="0"/>
                        <a:t>62</a:t>
                      </a:r>
                    </a:p>
                  </a:txBody>
                  <a:tcPr/>
                </a:tc>
                <a:tc>
                  <a:txBody>
                    <a:bodyPr/>
                    <a:lstStyle/>
                    <a:p>
                      <a:r>
                        <a:rPr lang="en-US" sz="1600" dirty="0"/>
                        <a:t>24%</a:t>
                      </a:r>
                    </a:p>
                  </a:txBody>
                  <a:tcPr/>
                </a:tc>
                <a:tc>
                  <a:txBody>
                    <a:bodyPr/>
                    <a:lstStyle/>
                    <a:p>
                      <a:r>
                        <a:rPr lang="en-US" sz="1600" dirty="0"/>
                        <a:t>3237</a:t>
                      </a:r>
                    </a:p>
                  </a:txBody>
                  <a:tcPr/>
                </a:tc>
                <a:tc>
                  <a:txBody>
                    <a:bodyPr/>
                    <a:lstStyle/>
                    <a:p>
                      <a:r>
                        <a:rPr lang="en-US" sz="1600" dirty="0"/>
                        <a:t>38,844</a:t>
                      </a:r>
                    </a:p>
                  </a:txBody>
                  <a:tcPr/>
                </a:tc>
                <a:extLst>
                  <a:ext uri="{0D108BD9-81ED-4DB2-BD59-A6C34878D82A}">
                    <a16:rowId xmlns:a16="http://schemas.microsoft.com/office/drawing/2014/main" val="212798502"/>
                  </a:ext>
                </a:extLst>
              </a:tr>
              <a:tr h="305294">
                <a:tc>
                  <a:txBody>
                    <a:bodyPr/>
                    <a:lstStyle/>
                    <a:p>
                      <a:r>
                        <a:rPr lang="en-US" sz="1600" dirty="0"/>
                        <a:t>Human Resources</a:t>
                      </a:r>
                    </a:p>
                  </a:txBody>
                  <a:tcPr/>
                </a:tc>
                <a:tc>
                  <a:txBody>
                    <a:bodyPr/>
                    <a:lstStyle/>
                    <a:p>
                      <a:r>
                        <a:rPr lang="en-US" sz="1600" dirty="0"/>
                        <a:t>52</a:t>
                      </a:r>
                    </a:p>
                  </a:txBody>
                  <a:tcPr/>
                </a:tc>
                <a:tc>
                  <a:txBody>
                    <a:bodyPr/>
                    <a:lstStyle/>
                    <a:p>
                      <a:r>
                        <a:rPr lang="en-US" sz="1600" dirty="0"/>
                        <a:t>12</a:t>
                      </a:r>
                    </a:p>
                  </a:txBody>
                  <a:tcPr/>
                </a:tc>
                <a:tc>
                  <a:txBody>
                    <a:bodyPr/>
                    <a:lstStyle/>
                    <a:p>
                      <a:r>
                        <a:rPr lang="en-US" sz="1600" dirty="0"/>
                        <a:t>23%</a:t>
                      </a:r>
                    </a:p>
                  </a:txBody>
                  <a:tcPr/>
                </a:tc>
                <a:tc>
                  <a:txBody>
                    <a:bodyPr/>
                    <a:lstStyle/>
                    <a:p>
                      <a:r>
                        <a:rPr lang="en-US" sz="1600" dirty="0"/>
                        <a:t>4236</a:t>
                      </a:r>
                    </a:p>
                  </a:txBody>
                  <a:tcPr/>
                </a:tc>
                <a:tc>
                  <a:txBody>
                    <a:bodyPr/>
                    <a:lstStyle/>
                    <a:p>
                      <a:r>
                        <a:rPr lang="en-US" sz="1600" dirty="0"/>
                        <a:t>29,232</a:t>
                      </a:r>
                    </a:p>
                  </a:txBody>
                  <a:tcPr/>
                </a:tc>
                <a:extLst>
                  <a:ext uri="{0D108BD9-81ED-4DB2-BD59-A6C34878D82A}">
                    <a16:rowId xmlns:a16="http://schemas.microsoft.com/office/drawing/2014/main" val="477582494"/>
                  </a:ext>
                </a:extLst>
              </a:tr>
              <a:tr h="305294">
                <a:tc>
                  <a:txBody>
                    <a:bodyPr/>
                    <a:lstStyle/>
                    <a:p>
                      <a:r>
                        <a:rPr lang="en-US" sz="1600" dirty="0"/>
                        <a:t>Sales Executive</a:t>
                      </a:r>
                    </a:p>
                  </a:txBody>
                  <a:tcPr/>
                </a:tc>
                <a:tc>
                  <a:txBody>
                    <a:bodyPr/>
                    <a:lstStyle/>
                    <a:p>
                      <a:r>
                        <a:rPr lang="en-US" sz="1600" dirty="0"/>
                        <a:t>326</a:t>
                      </a:r>
                    </a:p>
                  </a:txBody>
                  <a:tcPr/>
                </a:tc>
                <a:tc>
                  <a:txBody>
                    <a:bodyPr/>
                    <a:lstStyle/>
                    <a:p>
                      <a:r>
                        <a:rPr lang="en-US" sz="1600" dirty="0"/>
                        <a:t>57</a:t>
                      </a:r>
                    </a:p>
                  </a:txBody>
                  <a:tcPr/>
                </a:tc>
                <a:tc>
                  <a:txBody>
                    <a:bodyPr/>
                    <a:lstStyle/>
                    <a:p>
                      <a:r>
                        <a:rPr lang="en-US" sz="1600" dirty="0"/>
                        <a:t>17.5%</a:t>
                      </a:r>
                    </a:p>
                  </a:txBody>
                  <a:tcPr/>
                </a:tc>
                <a:tc>
                  <a:txBody>
                    <a:bodyPr/>
                    <a:lstStyle/>
                    <a:p>
                      <a:r>
                        <a:rPr lang="en-US" sz="1600" dirty="0"/>
                        <a:t>6924</a:t>
                      </a:r>
                    </a:p>
                  </a:txBody>
                  <a:tcPr/>
                </a:tc>
                <a:tc>
                  <a:txBody>
                    <a:bodyPr/>
                    <a:lstStyle/>
                    <a:p>
                      <a:r>
                        <a:rPr lang="en-US" sz="1600" dirty="0"/>
                        <a:t>83,088</a:t>
                      </a:r>
                    </a:p>
                  </a:txBody>
                  <a:tcPr/>
                </a:tc>
                <a:extLst>
                  <a:ext uri="{0D108BD9-81ED-4DB2-BD59-A6C34878D82A}">
                    <a16:rowId xmlns:a16="http://schemas.microsoft.com/office/drawing/2014/main" val="3082990896"/>
                  </a:ext>
                </a:extLst>
              </a:tr>
              <a:tr h="598407">
                <a:tc>
                  <a:txBody>
                    <a:bodyPr/>
                    <a:lstStyle/>
                    <a:p>
                      <a:r>
                        <a:rPr lang="en-US" sz="1600" dirty="0"/>
                        <a:t>Research Scientist</a:t>
                      </a:r>
                    </a:p>
                  </a:txBody>
                  <a:tcPr/>
                </a:tc>
                <a:tc>
                  <a:txBody>
                    <a:bodyPr/>
                    <a:lstStyle/>
                    <a:p>
                      <a:r>
                        <a:rPr lang="en-US" sz="1600" dirty="0"/>
                        <a:t>292</a:t>
                      </a:r>
                    </a:p>
                  </a:txBody>
                  <a:tcPr/>
                </a:tc>
                <a:tc>
                  <a:txBody>
                    <a:bodyPr/>
                    <a:lstStyle/>
                    <a:p>
                      <a:r>
                        <a:rPr lang="en-US" sz="1600" dirty="0"/>
                        <a:t>47</a:t>
                      </a:r>
                    </a:p>
                  </a:txBody>
                  <a:tcPr/>
                </a:tc>
                <a:tc>
                  <a:txBody>
                    <a:bodyPr/>
                    <a:lstStyle/>
                    <a:p>
                      <a:r>
                        <a:rPr lang="en-US" sz="1600" dirty="0"/>
                        <a:t>16%</a:t>
                      </a:r>
                    </a:p>
                  </a:txBody>
                  <a:tcPr/>
                </a:tc>
                <a:tc>
                  <a:txBody>
                    <a:bodyPr/>
                    <a:lstStyle/>
                    <a:p>
                      <a:r>
                        <a:rPr lang="en-US" sz="1600" dirty="0"/>
                        <a:t>3240</a:t>
                      </a:r>
                    </a:p>
                  </a:txBody>
                  <a:tcPr/>
                </a:tc>
                <a:tc>
                  <a:txBody>
                    <a:bodyPr/>
                    <a:lstStyle/>
                    <a:p>
                      <a:r>
                        <a:rPr lang="en-US" sz="1600" dirty="0"/>
                        <a:t>38,880</a:t>
                      </a:r>
                    </a:p>
                  </a:txBody>
                  <a:tcPr/>
                </a:tc>
                <a:extLst>
                  <a:ext uri="{0D108BD9-81ED-4DB2-BD59-A6C34878D82A}">
                    <a16:rowId xmlns:a16="http://schemas.microsoft.com/office/drawing/2014/main" val="1678562702"/>
                  </a:ext>
                </a:extLst>
              </a:tr>
              <a:tr h="486099">
                <a:tc>
                  <a:txBody>
                    <a:bodyPr/>
                    <a:lstStyle/>
                    <a:p>
                      <a:r>
                        <a:rPr lang="en-US" sz="1600" dirty="0"/>
                        <a:t>Manufacturing Director</a:t>
                      </a:r>
                    </a:p>
                  </a:txBody>
                  <a:tcPr/>
                </a:tc>
                <a:tc>
                  <a:txBody>
                    <a:bodyPr/>
                    <a:lstStyle/>
                    <a:p>
                      <a:r>
                        <a:rPr lang="en-US" sz="1600" dirty="0"/>
                        <a:t>145</a:t>
                      </a:r>
                    </a:p>
                  </a:txBody>
                  <a:tcPr/>
                </a:tc>
                <a:tc>
                  <a:txBody>
                    <a:bodyPr/>
                    <a:lstStyle/>
                    <a:p>
                      <a:r>
                        <a:rPr lang="en-US" sz="1600" dirty="0"/>
                        <a:t>10</a:t>
                      </a:r>
                    </a:p>
                  </a:txBody>
                  <a:tcPr/>
                </a:tc>
                <a:tc>
                  <a:txBody>
                    <a:bodyPr/>
                    <a:lstStyle/>
                    <a:p>
                      <a:r>
                        <a:rPr lang="en-US" sz="1600" dirty="0"/>
                        <a:t>7%</a:t>
                      </a:r>
                    </a:p>
                  </a:txBody>
                  <a:tcPr/>
                </a:tc>
                <a:tc>
                  <a:txBody>
                    <a:bodyPr/>
                    <a:lstStyle/>
                    <a:p>
                      <a:r>
                        <a:rPr lang="en-US" sz="1600" dirty="0"/>
                        <a:t>7295</a:t>
                      </a:r>
                    </a:p>
                  </a:txBody>
                  <a:tcPr/>
                </a:tc>
                <a:tc>
                  <a:txBody>
                    <a:bodyPr/>
                    <a:lstStyle/>
                    <a:p>
                      <a:r>
                        <a:rPr lang="en-US" sz="1600" dirty="0"/>
                        <a:t>87,540</a:t>
                      </a:r>
                    </a:p>
                  </a:txBody>
                  <a:tcPr/>
                </a:tc>
                <a:extLst>
                  <a:ext uri="{0D108BD9-81ED-4DB2-BD59-A6C34878D82A}">
                    <a16:rowId xmlns:a16="http://schemas.microsoft.com/office/drawing/2014/main" val="3991601591"/>
                  </a:ext>
                </a:extLst>
              </a:tr>
              <a:tr h="486099">
                <a:tc>
                  <a:txBody>
                    <a:bodyPr/>
                    <a:lstStyle/>
                    <a:p>
                      <a:r>
                        <a:rPr lang="en-US" sz="1600" dirty="0"/>
                        <a:t>Healthcare Rep.</a:t>
                      </a:r>
                    </a:p>
                  </a:txBody>
                  <a:tcPr/>
                </a:tc>
                <a:tc>
                  <a:txBody>
                    <a:bodyPr/>
                    <a:lstStyle/>
                    <a:p>
                      <a:r>
                        <a:rPr lang="en-US" sz="1600" dirty="0"/>
                        <a:t>131</a:t>
                      </a:r>
                    </a:p>
                  </a:txBody>
                  <a:tcPr/>
                </a:tc>
                <a:tc>
                  <a:txBody>
                    <a:bodyPr/>
                    <a:lstStyle/>
                    <a:p>
                      <a:r>
                        <a:rPr lang="en-US" sz="1600" dirty="0"/>
                        <a:t>9</a:t>
                      </a:r>
                    </a:p>
                  </a:txBody>
                  <a:tcPr/>
                </a:tc>
                <a:tc>
                  <a:txBody>
                    <a:bodyPr/>
                    <a:lstStyle/>
                    <a:p>
                      <a:r>
                        <a:rPr lang="en-US" sz="1600" dirty="0"/>
                        <a:t>6.9%</a:t>
                      </a:r>
                    </a:p>
                  </a:txBody>
                  <a:tcPr/>
                </a:tc>
                <a:tc>
                  <a:txBody>
                    <a:bodyPr/>
                    <a:lstStyle/>
                    <a:p>
                      <a:r>
                        <a:rPr lang="en-US" sz="1600" dirty="0"/>
                        <a:t>7529</a:t>
                      </a:r>
                    </a:p>
                  </a:txBody>
                  <a:tcPr/>
                </a:tc>
                <a:tc>
                  <a:txBody>
                    <a:bodyPr/>
                    <a:lstStyle/>
                    <a:p>
                      <a:r>
                        <a:rPr lang="en-US" sz="1600" dirty="0"/>
                        <a:t>90,348</a:t>
                      </a:r>
                    </a:p>
                  </a:txBody>
                  <a:tcPr/>
                </a:tc>
                <a:extLst>
                  <a:ext uri="{0D108BD9-81ED-4DB2-BD59-A6C34878D82A}">
                    <a16:rowId xmlns:a16="http://schemas.microsoft.com/office/drawing/2014/main" val="2002666763"/>
                  </a:ext>
                </a:extLst>
              </a:tr>
              <a:tr h="418884">
                <a:tc>
                  <a:txBody>
                    <a:bodyPr/>
                    <a:lstStyle/>
                    <a:p>
                      <a:r>
                        <a:rPr lang="en-US" sz="1600" dirty="0"/>
                        <a:t>Manager</a:t>
                      </a:r>
                    </a:p>
                  </a:txBody>
                  <a:tcPr/>
                </a:tc>
                <a:tc>
                  <a:txBody>
                    <a:bodyPr/>
                    <a:lstStyle/>
                    <a:p>
                      <a:r>
                        <a:rPr lang="en-US" sz="1600" dirty="0"/>
                        <a:t>102</a:t>
                      </a:r>
                    </a:p>
                  </a:txBody>
                  <a:tcPr/>
                </a:tc>
                <a:tc>
                  <a:txBody>
                    <a:bodyPr/>
                    <a:lstStyle/>
                    <a:p>
                      <a:r>
                        <a:rPr lang="en-US" sz="1600" dirty="0"/>
                        <a:t>5</a:t>
                      </a:r>
                    </a:p>
                  </a:txBody>
                  <a:tcPr/>
                </a:tc>
                <a:tc>
                  <a:txBody>
                    <a:bodyPr/>
                    <a:lstStyle/>
                    <a:p>
                      <a:r>
                        <a:rPr lang="en-US" sz="1600" dirty="0"/>
                        <a:t>5%</a:t>
                      </a:r>
                    </a:p>
                  </a:txBody>
                  <a:tcPr/>
                </a:tc>
                <a:tc>
                  <a:txBody>
                    <a:bodyPr/>
                    <a:lstStyle/>
                    <a:p>
                      <a:r>
                        <a:rPr lang="en-US" sz="1600" dirty="0"/>
                        <a:t>17182</a:t>
                      </a:r>
                    </a:p>
                  </a:txBody>
                  <a:tcPr/>
                </a:tc>
                <a:tc>
                  <a:txBody>
                    <a:bodyPr/>
                    <a:lstStyle/>
                    <a:p>
                      <a:r>
                        <a:rPr lang="en-US" sz="1600" dirty="0"/>
                        <a:t>206,184</a:t>
                      </a:r>
                    </a:p>
                  </a:txBody>
                  <a:tcPr/>
                </a:tc>
                <a:extLst>
                  <a:ext uri="{0D108BD9-81ED-4DB2-BD59-A6C34878D82A}">
                    <a16:rowId xmlns:a16="http://schemas.microsoft.com/office/drawing/2014/main" val="3607817226"/>
                  </a:ext>
                </a:extLst>
              </a:tr>
              <a:tr h="598407">
                <a:tc>
                  <a:txBody>
                    <a:bodyPr/>
                    <a:lstStyle/>
                    <a:p>
                      <a:r>
                        <a:rPr lang="en-US" sz="1600" dirty="0"/>
                        <a:t>Research Director</a:t>
                      </a:r>
                    </a:p>
                  </a:txBody>
                  <a:tcPr/>
                </a:tc>
                <a:tc>
                  <a:txBody>
                    <a:bodyPr/>
                    <a:lstStyle/>
                    <a:p>
                      <a:r>
                        <a:rPr lang="en-US" sz="1600" dirty="0"/>
                        <a:t>80</a:t>
                      </a:r>
                    </a:p>
                  </a:txBody>
                  <a:tcPr/>
                </a:tc>
                <a:tc>
                  <a:txBody>
                    <a:bodyPr/>
                    <a:lstStyle/>
                    <a:p>
                      <a:r>
                        <a:rPr lang="en-US" sz="1600" dirty="0"/>
                        <a:t>2</a:t>
                      </a:r>
                    </a:p>
                  </a:txBody>
                  <a:tcPr/>
                </a:tc>
                <a:tc>
                  <a:txBody>
                    <a:bodyPr/>
                    <a:lstStyle/>
                    <a:p>
                      <a:r>
                        <a:rPr lang="en-US" sz="1600" dirty="0"/>
                        <a:t>2.5%</a:t>
                      </a:r>
                    </a:p>
                  </a:txBody>
                  <a:tcPr/>
                </a:tc>
                <a:tc>
                  <a:txBody>
                    <a:bodyPr/>
                    <a:lstStyle/>
                    <a:p>
                      <a:r>
                        <a:rPr lang="en-US" sz="1600" dirty="0"/>
                        <a:t>16034</a:t>
                      </a:r>
                    </a:p>
                  </a:txBody>
                  <a:tcPr/>
                </a:tc>
                <a:tc>
                  <a:txBody>
                    <a:bodyPr/>
                    <a:lstStyle/>
                    <a:p>
                      <a:r>
                        <a:rPr lang="en-US" sz="1600" dirty="0"/>
                        <a:t>192,408</a:t>
                      </a:r>
                    </a:p>
                  </a:txBody>
                  <a:tcPr/>
                </a:tc>
                <a:extLst>
                  <a:ext uri="{0D108BD9-81ED-4DB2-BD59-A6C34878D82A}">
                    <a16:rowId xmlns:a16="http://schemas.microsoft.com/office/drawing/2014/main" val="3072971373"/>
                  </a:ext>
                </a:extLst>
              </a:tr>
            </a:tbl>
          </a:graphicData>
        </a:graphic>
      </p:graphicFrame>
    </p:spTree>
    <p:extLst>
      <p:ext uri="{BB962C8B-B14F-4D97-AF65-F5344CB8AC3E}">
        <p14:creationId xmlns:p14="http://schemas.microsoft.com/office/powerpoint/2010/main" val="3443634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3276BCE-B01D-3148-AD61-AD1EB86C2440}"/>
              </a:ext>
            </a:extLst>
          </p:cNvPr>
          <p:cNvPicPr>
            <a:picLocks noChangeAspect="1"/>
          </p:cNvPicPr>
          <p:nvPr/>
        </p:nvPicPr>
        <p:blipFill>
          <a:blip r:embed="rId2"/>
          <a:stretch>
            <a:fillRect/>
          </a:stretch>
        </p:blipFill>
        <p:spPr>
          <a:xfrm>
            <a:off x="392112" y="1120703"/>
            <a:ext cx="5018088" cy="4163945"/>
          </a:xfrm>
          <a:prstGeom prst="rect">
            <a:avLst/>
          </a:prstGeom>
        </p:spPr>
      </p:pic>
      <p:pic>
        <p:nvPicPr>
          <p:cNvPr id="13" name="Picture 12">
            <a:extLst>
              <a:ext uri="{FF2B5EF4-FFF2-40B4-BE49-F238E27FC236}">
                <a16:creationId xmlns:a16="http://schemas.microsoft.com/office/drawing/2014/main" id="{0B3DA4F4-47F6-054C-AFA7-772CFF62E93B}"/>
              </a:ext>
            </a:extLst>
          </p:cNvPr>
          <p:cNvPicPr>
            <a:picLocks noChangeAspect="1"/>
          </p:cNvPicPr>
          <p:nvPr/>
        </p:nvPicPr>
        <p:blipFill>
          <a:blip r:embed="rId3"/>
          <a:stretch>
            <a:fillRect/>
          </a:stretch>
        </p:blipFill>
        <p:spPr>
          <a:xfrm>
            <a:off x="5949950" y="1120702"/>
            <a:ext cx="5018088" cy="4163945"/>
          </a:xfrm>
          <a:prstGeom prst="rect">
            <a:avLst/>
          </a:prstGeom>
        </p:spPr>
      </p:pic>
      <p:sp>
        <p:nvSpPr>
          <p:cNvPr id="16" name="Rounded Rectangle 15">
            <a:extLst>
              <a:ext uri="{FF2B5EF4-FFF2-40B4-BE49-F238E27FC236}">
                <a16:creationId xmlns:a16="http://schemas.microsoft.com/office/drawing/2014/main" id="{269CC911-F00A-0C42-B100-5C3448F2249A}"/>
              </a:ext>
            </a:extLst>
          </p:cNvPr>
          <p:cNvSpPr/>
          <p:nvPr/>
        </p:nvSpPr>
        <p:spPr>
          <a:xfrm>
            <a:off x="1016000" y="2514600"/>
            <a:ext cx="330200" cy="233680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95A5BCC5-4B96-7F4D-B33E-60946E5E45F8}"/>
              </a:ext>
            </a:extLst>
          </p:cNvPr>
          <p:cNvSpPr/>
          <p:nvPr/>
        </p:nvSpPr>
        <p:spPr>
          <a:xfrm>
            <a:off x="6565900" y="3035300"/>
            <a:ext cx="330200" cy="181610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3534D9CA-124A-154A-BBAE-11682C572791}"/>
              </a:ext>
            </a:extLst>
          </p:cNvPr>
          <p:cNvSpPr/>
          <p:nvPr/>
        </p:nvSpPr>
        <p:spPr>
          <a:xfrm>
            <a:off x="1079500" y="2489200"/>
            <a:ext cx="3441700" cy="1832129"/>
          </a:xfrm>
          <a:custGeom>
            <a:avLst/>
            <a:gdLst>
              <a:gd name="connsiteX0" fmla="*/ 0 w 3441700"/>
              <a:gd name="connsiteY0" fmla="*/ 0 h 1832129"/>
              <a:gd name="connsiteX1" fmla="*/ 266700 w 3441700"/>
              <a:gd name="connsiteY1" fmla="*/ 711200 h 1832129"/>
              <a:gd name="connsiteX2" fmla="*/ 381000 w 3441700"/>
              <a:gd name="connsiteY2" fmla="*/ 1206500 h 1832129"/>
              <a:gd name="connsiteX3" fmla="*/ 1066800 w 3441700"/>
              <a:gd name="connsiteY3" fmla="*/ 1600200 h 1832129"/>
              <a:gd name="connsiteX4" fmla="*/ 1587500 w 3441700"/>
              <a:gd name="connsiteY4" fmla="*/ 1816100 h 1832129"/>
              <a:gd name="connsiteX5" fmla="*/ 2374900 w 3441700"/>
              <a:gd name="connsiteY5" fmla="*/ 1790700 h 1832129"/>
              <a:gd name="connsiteX6" fmla="*/ 2959100 w 3441700"/>
              <a:gd name="connsiteY6" fmla="*/ 1587500 h 1832129"/>
              <a:gd name="connsiteX7" fmla="*/ 3302000 w 3441700"/>
              <a:gd name="connsiteY7" fmla="*/ 1066800 h 1832129"/>
              <a:gd name="connsiteX8" fmla="*/ 3441700 w 3441700"/>
              <a:gd name="connsiteY8" fmla="*/ 825500 h 183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1700" h="1832129">
                <a:moveTo>
                  <a:pt x="0" y="0"/>
                </a:moveTo>
                <a:cubicBezTo>
                  <a:pt x="101600" y="255058"/>
                  <a:pt x="203200" y="510117"/>
                  <a:pt x="266700" y="711200"/>
                </a:cubicBezTo>
                <a:cubicBezTo>
                  <a:pt x="330200" y="912283"/>
                  <a:pt x="247650" y="1058333"/>
                  <a:pt x="381000" y="1206500"/>
                </a:cubicBezTo>
                <a:cubicBezTo>
                  <a:pt x="514350" y="1354667"/>
                  <a:pt x="865717" y="1498600"/>
                  <a:pt x="1066800" y="1600200"/>
                </a:cubicBezTo>
                <a:cubicBezTo>
                  <a:pt x="1267883" y="1701800"/>
                  <a:pt x="1369483" y="1784350"/>
                  <a:pt x="1587500" y="1816100"/>
                </a:cubicBezTo>
                <a:cubicBezTo>
                  <a:pt x="1805517" y="1847850"/>
                  <a:pt x="2146300" y="1828800"/>
                  <a:pt x="2374900" y="1790700"/>
                </a:cubicBezTo>
                <a:cubicBezTo>
                  <a:pt x="2603500" y="1752600"/>
                  <a:pt x="2804583" y="1708150"/>
                  <a:pt x="2959100" y="1587500"/>
                </a:cubicBezTo>
                <a:cubicBezTo>
                  <a:pt x="3113617" y="1466850"/>
                  <a:pt x="3221567" y="1193800"/>
                  <a:pt x="3302000" y="1066800"/>
                </a:cubicBezTo>
                <a:cubicBezTo>
                  <a:pt x="3382433" y="939800"/>
                  <a:pt x="3412066" y="882650"/>
                  <a:pt x="3441700" y="825500"/>
                </a:cubicBezTo>
              </a:path>
            </a:pathLst>
          </a:cu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CCC1C8EC-8321-FF47-B7E7-54A73342982D}"/>
              </a:ext>
            </a:extLst>
          </p:cNvPr>
          <p:cNvSpPr/>
          <p:nvPr/>
        </p:nvSpPr>
        <p:spPr>
          <a:xfrm>
            <a:off x="6629400" y="3185301"/>
            <a:ext cx="3327400" cy="1056499"/>
          </a:xfrm>
          <a:custGeom>
            <a:avLst/>
            <a:gdLst>
              <a:gd name="connsiteX0" fmla="*/ 0 w 3327400"/>
              <a:gd name="connsiteY0" fmla="*/ 1056499 h 1056499"/>
              <a:gd name="connsiteX1" fmla="*/ 406400 w 3327400"/>
              <a:gd name="connsiteY1" fmla="*/ 472299 h 1056499"/>
              <a:gd name="connsiteX2" fmla="*/ 914400 w 3327400"/>
              <a:gd name="connsiteY2" fmla="*/ 205599 h 1056499"/>
              <a:gd name="connsiteX3" fmla="*/ 1511300 w 3327400"/>
              <a:gd name="connsiteY3" fmla="*/ 15099 h 1056499"/>
              <a:gd name="connsiteX4" fmla="*/ 1993900 w 3327400"/>
              <a:gd name="connsiteY4" fmla="*/ 15099 h 1056499"/>
              <a:gd name="connsiteX5" fmla="*/ 2476500 w 3327400"/>
              <a:gd name="connsiteY5" fmla="*/ 40499 h 1056499"/>
              <a:gd name="connsiteX6" fmla="*/ 2857500 w 3327400"/>
              <a:gd name="connsiteY6" fmla="*/ 91299 h 1056499"/>
              <a:gd name="connsiteX7" fmla="*/ 3149600 w 3327400"/>
              <a:gd name="connsiteY7" fmla="*/ 345299 h 1056499"/>
              <a:gd name="connsiteX8" fmla="*/ 3327400 w 3327400"/>
              <a:gd name="connsiteY8" fmla="*/ 764399 h 105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7400" h="1056499">
                <a:moveTo>
                  <a:pt x="0" y="1056499"/>
                </a:moveTo>
                <a:cubicBezTo>
                  <a:pt x="127000" y="835307"/>
                  <a:pt x="254000" y="614116"/>
                  <a:pt x="406400" y="472299"/>
                </a:cubicBezTo>
                <a:cubicBezTo>
                  <a:pt x="558800" y="330482"/>
                  <a:pt x="730250" y="281799"/>
                  <a:pt x="914400" y="205599"/>
                </a:cubicBezTo>
                <a:cubicBezTo>
                  <a:pt x="1098550" y="129399"/>
                  <a:pt x="1331383" y="46849"/>
                  <a:pt x="1511300" y="15099"/>
                </a:cubicBezTo>
                <a:cubicBezTo>
                  <a:pt x="1691217" y="-16651"/>
                  <a:pt x="1833033" y="10866"/>
                  <a:pt x="1993900" y="15099"/>
                </a:cubicBezTo>
                <a:cubicBezTo>
                  <a:pt x="2154767" y="19332"/>
                  <a:pt x="2332567" y="27799"/>
                  <a:pt x="2476500" y="40499"/>
                </a:cubicBezTo>
                <a:cubicBezTo>
                  <a:pt x="2620433" y="53199"/>
                  <a:pt x="2745317" y="40499"/>
                  <a:pt x="2857500" y="91299"/>
                </a:cubicBezTo>
                <a:cubicBezTo>
                  <a:pt x="2969683" y="142099"/>
                  <a:pt x="3071283" y="233116"/>
                  <a:pt x="3149600" y="345299"/>
                </a:cubicBezTo>
                <a:cubicBezTo>
                  <a:pt x="3227917" y="457482"/>
                  <a:pt x="3277658" y="610940"/>
                  <a:pt x="3327400" y="764399"/>
                </a:cubicBezTo>
              </a:path>
            </a:pathLst>
          </a:cu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277906A-5D69-704D-A8F1-01254B548878}"/>
              </a:ext>
            </a:extLst>
          </p:cNvPr>
          <p:cNvSpPr txBox="1"/>
          <p:nvPr/>
        </p:nvSpPr>
        <p:spPr>
          <a:xfrm>
            <a:off x="547481" y="5637481"/>
            <a:ext cx="9725438" cy="1015663"/>
          </a:xfrm>
          <a:prstGeom prst="rect">
            <a:avLst/>
          </a:prstGeom>
          <a:noFill/>
        </p:spPr>
        <p:txBody>
          <a:bodyPr wrap="square" rtlCol="0">
            <a:spAutoFit/>
          </a:bodyPr>
          <a:lstStyle/>
          <a:p>
            <a:r>
              <a:rPr lang="en-US" sz="2000" dirty="0"/>
              <a:t>Upon closer inspection, while younger employees (18-21 specifically) have a higher attrition, those who left between the ages of 18-21 also have a higher Job Satisfaction Index rating, so they are happier with their jobs.</a:t>
            </a:r>
          </a:p>
        </p:txBody>
      </p:sp>
      <p:sp>
        <p:nvSpPr>
          <p:cNvPr id="28" name="Title 1">
            <a:extLst>
              <a:ext uri="{FF2B5EF4-FFF2-40B4-BE49-F238E27FC236}">
                <a16:creationId xmlns:a16="http://schemas.microsoft.com/office/drawing/2014/main" id="{299FC4B0-F287-F64F-8CB4-28BF08C26B25}"/>
              </a:ext>
            </a:extLst>
          </p:cNvPr>
          <p:cNvSpPr txBox="1">
            <a:spLocks/>
          </p:cNvSpPr>
          <p:nvPr/>
        </p:nvSpPr>
        <p:spPr>
          <a:xfrm>
            <a:off x="293793" y="146121"/>
            <a:ext cx="10107507" cy="753890"/>
          </a:xfrm>
          <a:prstGeom prst="rect">
            <a:avLst/>
          </a:prstGeom>
          <a:effectLst/>
        </p:spPr>
        <p:txBody>
          <a:bodyPr vert="horz" lIns="91440" tIns="45720" rIns="91440" bIns="45720" rtlCol="0" anchor="b">
            <a:normAutofit fontScale="90000"/>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Other findings- job satisfaction and age</a:t>
            </a:r>
            <a:endParaRPr lang="en-US" dirty="0"/>
          </a:p>
        </p:txBody>
      </p:sp>
    </p:spTree>
    <p:extLst>
      <p:ext uri="{BB962C8B-B14F-4D97-AF65-F5344CB8AC3E}">
        <p14:creationId xmlns:p14="http://schemas.microsoft.com/office/powerpoint/2010/main" val="1984004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53127" y="264848"/>
            <a:ext cx="9337753" cy="1437745"/>
          </a:xfrm>
        </p:spPr>
        <p:txBody>
          <a:bodyPr vert="horz" lIns="91440" tIns="45720" rIns="91440" bIns="45720" rtlCol="0" anchor="b">
            <a:normAutofit/>
          </a:bodyPr>
          <a:lstStyle/>
          <a:p>
            <a:r>
              <a:rPr lang="en-US" sz="4800" dirty="0"/>
              <a:t>How to mitigate attrition</a:t>
            </a:r>
          </a:p>
        </p:txBody>
      </p:sp>
      <p:sp>
        <p:nvSpPr>
          <p:cNvPr id="3" name="Text Placeholder 2"/>
          <p:cNvSpPr>
            <a:spLocks noGrp="1"/>
          </p:cNvSpPr>
          <p:nvPr>
            <p:ph type="body" idx="1"/>
          </p:nvPr>
        </p:nvSpPr>
        <p:spPr>
          <a:xfrm>
            <a:off x="4236454" y="2850309"/>
            <a:ext cx="6421491" cy="1371775"/>
          </a:xfrm>
        </p:spPr>
        <p:txBody>
          <a:bodyPr vert="horz" lIns="91440" tIns="45720" rIns="91440" bIns="45720" rtlCol="0" anchor="t">
            <a:normAutofit fontScale="92500" lnSpcReduction="20000"/>
          </a:bodyPr>
          <a:lstStyle/>
          <a:p>
            <a:pPr>
              <a:lnSpc>
                <a:spcPct val="90000"/>
              </a:lnSpc>
            </a:pPr>
            <a:endParaRPr lang="en-US" sz="1900" dirty="0">
              <a:solidFill>
                <a:schemeClr val="tx1"/>
              </a:solidFill>
            </a:endParaRPr>
          </a:p>
          <a:p>
            <a:pPr marL="0" lvl="1">
              <a:lnSpc>
                <a:spcPct val="90000"/>
              </a:lnSpc>
            </a:pPr>
            <a:r>
              <a:rPr lang="en-US" sz="6600" dirty="0">
                <a:solidFill>
                  <a:schemeClr val="tx1"/>
                </a:solidFill>
              </a:rPr>
              <a:t>Monthly Income</a:t>
            </a:r>
          </a:p>
          <a:p>
            <a:pPr>
              <a:lnSpc>
                <a:spcPct val="90000"/>
              </a:lnSpc>
            </a:pPr>
            <a:endParaRPr lang="en-US" sz="1900" dirty="0">
              <a:solidFill>
                <a:schemeClr val="tx1"/>
              </a:solidFill>
            </a:endParaRPr>
          </a:p>
        </p:txBody>
      </p:sp>
      <p:pic>
        <p:nvPicPr>
          <p:cNvPr id="8" name="Graphic 7" descr="Arrow: Clockwise curve">
            <a:extLst>
              <a:ext uri="{FF2B5EF4-FFF2-40B4-BE49-F238E27FC236}">
                <a16:creationId xmlns:a16="http://schemas.microsoft.com/office/drawing/2014/main" id="{B7FBC31B-AF0B-42DB-8496-FF4F410A77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7220" y="2123544"/>
            <a:ext cx="3152439" cy="3152439"/>
          </a:xfrm>
          <a:prstGeom prst="rect">
            <a:avLst/>
          </a:prstGeom>
          <a:ln w="15875">
            <a:solidFill>
              <a:srgbClr val="FFFFFF">
                <a:alpha val="40000"/>
              </a:srgbClr>
            </a:solidFill>
          </a:ln>
          <a:effectLst>
            <a:innerShdw blurRad="57150" dist="38100" dir="14460000">
              <a:prstClr val="black">
                <a:alpha val="70000"/>
              </a:prstClr>
            </a:innerShdw>
          </a:effectLst>
        </p:spPr>
      </p:pic>
      <p:sp>
        <p:nvSpPr>
          <p:cNvPr id="4" name="AutoShape 2" descr="data:image/png;base64,iVBORw0KGgoAAAANSUhEUgAABUAAAAPACAMAAADDuCPrAAABYlBMVEUAAAAAADoAAGYAOjoAOmYAOpAAZrYzMzM6AAA6OgA6Ojo6OmY6ZmY6ZpA6ZrY6kLY6kNtNTU1NTW5NTY5Nbm5Nbo5NbqtNjshmAABmADpmOgBmOjpmZjpmZmZmZpBmkGZmkLZmkNtmtttmtv9uTU1ubk1ubm5ubo5ujqtujshuq8huq+SOTU2Obk2Obm6Oq8iOyOSOyP+QOgCQOjqQZjqQZmaQZpCQkGaQkLaQtraQttuQ2/+rbk2rjk2rjm6rq8iryOSr5Mir5P+2ZgC2Zjq2kDq2kGa2kJC2tpC2tra2ttu229u22/+2///Ijk3Ijm7Iq27Iq6vIyKvI5KvI5OTI5P/I///bkDrbkGbbtmbbtpDbtrbb27bb29vb2//b/7bb///kq27kyI7kyKvk5P/k///r6+v8jVn/tmb/yI7/25D/27b/29v/5Kv/5Mj/5OT//7b//7///8j//9v//+T///+zjZs9AAAACXBIWXMAAB2HAAAdhwGP5fFlAAAgAElEQVR4nO3d/59b5ZnecU0wMDGEILMYh0CWwmwDxaSLN3S7xHW3mGQXkni3aY0TEijO1q2/YMe1rP+/0iNpRnPbM+fMM9e5n3PffN4/xB472Eiv6/mgGUlnJnMAQJVJ638BAIiKgAJAJQIKAJUIKABUIqAAUImAAkAlAgoAlQgoAFQioABQiYACQCUCCgCVCCgAVCKgAFCJgAJAJQIKAJVGENDZl298fzKZ7Lzw8Ten/rNuT570zvzhhcnOLwT/pgCwrXlAZ7/aPWjdS6dNKAEF4Kd1QO+9fih2p+0cAQXgp3FA7y4ffu689dXip9/+6vuCgh78ud/7reRPAoCjtA3o4qHh1ufts1/KCkpAAQyvbUCvLor59tbHy8/An1P8wQQUwPCaBnT5CfzLh37lRvmapeRPJqAABtY0oItcmswtP6d/rvzGwQPRq5vK3vv5Irg7P/jNwT/9zuzT3cnOC09+1n84oJsnka4ufyh/ygsfL3/9yx8vev3Cr/f/f+YvAIBjtQzo7NKTn7Cvmroo3n7/NvWbfWpe7LQM6NUjnro/OqA31n/Iywd/4PpB8BN/AQAcq2VAlw837efrt1c9vHrwO4tfefabVW03VtVdpPBs+fDZJ3t3ZED/fv8Pefvq4ddOPfkXAMCxWgZ0UbknHjyuo3r7IGLrli4fOb709Xz+7aebx4zlseQPv5l/+/VT/+inBnRh+Rn6l4tP1Z+Z7Lz9zeqZ/+fmT/0LAOBYLQN6+ymffS8D+vJ866Xv68/mtx6t3l5/5fTGMaE7OqAvb/6MzV9wdfUQ9il/AQAca6QBXdZxlbr180nbTysdPCY98kWjRwZ0/aubv2a+/yWCp/wFAHCssQZ0UcDypc3lVyaXMdtu2u39xj7lq58rRwb0uYO/5p1D/9en/AUAcKyRfg10Gc7ye+uQbj/Ds3mW58YxT/YcGdCXD//K/v/1aX8BABxrbM/C70f19qFP5W3f7Cfd1qkDeuRjWwDYGOfrQOclcYuIbR6IElAA4zPOdyItlbcNbV7OtPlSqPmntQHliSMAJ9I0oFu5XNt6L3z5HH7/qZ2rTz6vIw3o0/4CADhW26sx2Zdy3t765HnxmPDZ/7X/ls7tp9xv7H95VBjQp/wFAHCstgEtX3k8eOf5jcn2C5tulDderku2deGmzfNM2oA+5S8AgGM1viL9veUVlQ9dkf7gC5Grq9VvSrZ8F9GZX6+/h9LmvZfCgD7lLwCAY435eyJd3X42fPtp8lUbxQF98i8AgGO1Duih78q5c/g6crcn28+Mz36++b+dWV2wUxzQJ/8CADhW84AufPnz5Sfvz7xovy/89lVBl/60vN7x+lrIc31An/gLAOBYYwgoAIREQAGgEgEFgEoEFAAqEVAAqERAAaASAQWASgQUACoRUACoREABoBIBBYBKBBQAKhFQAKhEQAGgEgEFgEoEFAAqEVAAqNQwoP8HEt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UgX0/+I7RL+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KnDeiji6+tf/b4yt50+u71rg8IKDT0+0mMgKqIA3pt+tqmpNOlV744/gMCChH9fhIjoCrSgD6+Nt0E9Nr0/PX5g8vT87eO/YCAQkS/n8QIqIoyoP/2wXQT0Pt75RHmo4vnPjnuAwIKFf1+EiOgKsKA3pxO3/vzOqA39398/7gPCChU9PtJjICqKAP66j/O76zzeG36YfmxfHz0BwQUKvr9JEZAVYQB3cri48vrT9Dv752/dfQHq3/m+ZVT/s1P0fpIw5N+P8BJEVAEpd8PcFL6gL7yxdEfHPpH9Y+uWx9peNLvJzE+hVcZPKDdj0AJKAT0+0mMgKoQUOSg309iBFRlmIDyLDy86feTGAFVGSigm1d5rl/6edQHBBQq+v0kRkBVBgoo70SCM/1+EiOgKgMF9PHl6av773g/+gMCChX9fhIjoCoDBXT+YPuaS0d/QEAhot9PYgRUZaiAzh9cWVTy3VtdHxBQaOj3kxgBVREH9BT0t631kYYn/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7GGAdVrfaThqfXaAB6BIiz9fhLjEa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mYKKCPL083XvliPn908eDni9+8sjedvnudgEJJv5/ECKiKS0Dv720FdF3TVUwJKET0+0mMgKoME9CN+3vnPln8cGf62sGvXZuevz5/cHl6/hYBhY5+P4kRUJVBA7p4IPr+qpnvbzV1/Ti0pJWAQkS/n8QIqMqgAb25epj5+PJWLG+uH43e3IoqAcWp6feTGAFVGTKgjy5OP1z9eP53H0ynP72+/ODa6tcOf1pPQHFa+v0kRkBVhgzo5sHm5jmkZTr3H43e39t8EfT5FeXfvNL6SMOTfj/ASSkDuv9lzjvT6Xu35n+5Ml18TEAxDP1+gJNSBvTO5on2zSPR5XNJWwE1L2TSP7pufaThSb+fxPgUXmW4gD6+vP5q56GiPuURKAGFgH4/iRFQleEC+sRDzPIrBBTD0O8nMQKqMlxAn3iafdVMnoXHIPT7SYyAqgwX0P1Xz+9/Ll+auXn9J68DhZR+P4kRUJXBArr16vlrqwebq5DyTiQMQr+fxAioymABfXRx/0ug9/eWL2N68EF5Vn6R0Vd5Lzzk9PtJjICqDBbQ7SeJbq4vxnR9+cEDrsaEAej3kxgBVRksoHe2H2I++Nl0eu699ccPriz6+e4t+w/ob1vrIw1P+v0kRkBVBgvoielvW+sjDU/6/SRGQFVMxQgogtLvJzECqmIqRkARlH4/iRFQFVMxAoqg9PtJjICqmIoRUASl309iBFTFVKwjoLM/fvY5AcUY6feTGAFV6RvQe//pm/n84euTyeTMLwgoxke/n8QIqErPgN6YfO+38/nVydLyZwQUI6PfT2IEVKVfQG+XbN7dnTz7zb0Lk5cJKEZHv5/ECKhKv4BeXZRzmdGdXyz/d/lzAopx0e8nMQKq0iugs0vLcq4z+vDCMJ/D629b6yMNT/r9JEZAVXoFdNXMhxcmz80JKMZJv5/ECKjKCQJ6d3fyDgHFSOn3kxgBVekV0NWn8DfKl0D5GihGSb+fxAioSq+Azq9Onls+/b4sJ8/CY5T0+0mMgKr0C+jt8gLQxWfws59PVo9DCSjGRb+fxAioSr+ALj59X3iuPJG0884g/SSgOBX9fhIjoCo9Azq/99FPPl788PBHP/jNMP0koDgV/X4SI6AqfQM6PP1ta32k4Um/n8QIqIqp2LEBnX09YD8JKE5Fv5/ECKiKqdjRAf3yx8v3wz/80VuDvIaJgOKU9PtJjICq9Azo7NPVdZgeXpicGeZiTAQUp6LfT2IEVKVnQK9OJmf+evd7v5393WSg19ETUJyKfj+JEVCVfgG9PZm8vX4P5x9Wb+gkoBgX/X4SI6Aq/QJ6dfnuo/Wb4G+US4oQUIyLfj+JEVCVXgFdvRd+HdC7u1xMBOOj309iBFSlV0A3l7Mr5eRqTBgj/X4SI6AqBBQ56PeTGAFV6RXQ2aXlE0frcnI5O4yRfj+JEVCVXgFdPXG0CugipjyJhPHR7ycxAqrSL6B3dycvfVMCeu91LmeHMdLvJzECqtIvoOVydmd3d178/uLHYa6nTEBxKvr9JEZAVXoGdP773cnaQP0koDgV/X4SI6AqfQM6//ZXZxf1fGawy4ESUJyKfj+JEVCV3gEdnP62tT7S8KTfT2IEVMVUjOuBIij9fhIjoCqmYlwPFEHp95MYAVXpGVCuB4qR0+8nMQKq0jOgXA8UI6ffT2IEVKVfQLkeKMZOv5/ECKhKv4ByPVCMnX4/iRFQlV4B5XqgGD39fhIjoCq9Asrl7DB6+v0kRkBVCChy0O8nMQKq0iugXA8Uo6ffT2IEVKVXQLkeKEZPv5/ECKhKv4ByPVCMnX4/iRFQlX4B5XqgGDv9fhIjoCo9A8r1QDFy+v0kRkBV+gaU64Fi3PT7SYyAqvQO6OD0t631kYYn/X4SI6AqpmIEFEHp95MYAVUxFTvihfQ/emnQaykTUJyafj+JEVCVfgG9MJk8M9iVlAkoBPT7SYyAqvQK6OpyypMzHw/ZUP1ta32k4Um/n8QIqEqvgC786celoS98TEAxSvr9JEZAVfoGdL76rkgLQ72QSX/bWh9peNLvJzECqnKCgC4+lf/y9WVCd94a4ikl/W1rfaThSb+fxAioyokCuvDtz8tbkl7QPwzV37bWRxqe9PtJjICqnCigs199f/OGzslLBBRjot9PYgRUpX9AN/VcPhf/7af698Trb1vrIw1P+v0kRkBVegZ0/dXPg1eD6i+rrL9trY80POn3kxgBVekV0NmliX3ySP+NPfS3rfWRhif9fhIjoCq9Arp8J9LO4ZcvPbzAI1CMiX4/iRFQlZ4B/cGvzS/NPle/lEl/21ofaXjS7ycxAqrSK6Au9Let9ZGGJ/1+EiOgKqZiBBRB6feTGAFVMRXruCL9ztlB3oREQHFq+v0kRkBV+gb0xv4r6PmeSBgj/X4SI6AqPQO67OczL775Bt+VEyOl309iBFSlX0Dv7k6eXb2K6d4lvi88xki/n8QIqEq/gF49eN/R7NLkOQKK0dHvJzECqtIroLNLW4867+6qX0JPQHF6+v0kRkBVegX00Ps29W/iJKA4Pf1+EiOgKgQUOej3kxgBVekV0NmlyTv7H+ivw0RAcXr6/SRGQFV6BZQnkTB6+v0kRkBV+gX07u7kzOpyIn96nZcxYYz0+0mMgKr0C+jqjUhnz54d8q1Icq2PNDy1XhtwzFs5/7C7fifnztsD/dX6/zi0PtLwpN9PYjwCVekb0PnsyzcWj0Bf/HiQJ5AIKE5Lv5/ECKhK74AOTn/bWh9peNLvJzECqmIqRkARlH4/iRFQFVMxG9DZR28+6Se8DhSjo99PYgRUpSOgy28n9wTeiYTx0e8nMQKqQkCRg34/iRFQlY6AOtLfttZHGp70+0mMgKqYihFQBKXfT2IEVMVU7PiAfjVcPgkoTke/n8QIqIqp2NEB/fLH5X1IP/gNAcUY6feTGAFV6RnQ2aX9p5BeGui9SPrb1vpIw5N+P4kRUJV+AV32c+fFf/jsn97YnQx0NTsCilPR7ycxAqrSL6A3JpMfrh54zn452bq4MgHFWOj3kxgBVekV0MUD0INr2F3lgsoYIf1+EiOgKr0C+vDCoe/KyQvpMT76/SRGQFV6BpRvKoeR0+8nMQKq0iugfF94jJ5+P4kRUJVeAZ3f2Pq65w2+BooR0u8nMQKq0i+gs0v7L/+8MdC1RAgoTkW/n8QIqEqvgM4+Wr7+88W3Pvvn5Y8vDHNVUP1ta32k4Um/n8QIqEqvgLpc1E5/21ofaXjS7ycxAqpCQJGDfj+JEVCVXgF1ob9trY80POn3kxgBVTEVI6AISr+fxAioiqkYAUVQ+v0kRkBVTMWODugfP9v3OS+kx+jo95MYAVXpGdDf7/JN5TBq+v0kRkBV+gX0Nt+VEyOn309iBFSlV0BnlyY7H3+17+sh+klAcSr6/SRGQFV6BfThhYEuokxAoaLfT2IEVKVnQAd6/zsBhYp+P4kRUJVeAZ1dIqAYOf1+EiOgKr0COr/Bp/AYOf1+EiOgKv0Ceuh7ehBQjJB+P4kRUJV+AZ3fuzA58+aG+kJ2BBSnp99PYgRUpWdAP+V1oBg3/X4SI6Aq/QJ6gxfSY+T0+0mMgKr0Cmh5If0gn7cTUIjo95MYAVXpFVCP55AIKE5Fv5/ECKhKz4DyOlCMnH4/iRFQlV4B5YX0GD39fhIjoCq9Ajq/MXmZgGLU9PtJjICq9Avo7NLO2wQUY6bfT2IEVKVXQGcfvTGZ7LzIC+kxXvr9JEZAVXoF1HxbY14HivHR7ycxAqpCQJGDfj+JEVCVXgF1ob9trY80POn3kxgBVTEVI6AISr+fxAioiqkYAUVQ+v0kRkBVTMVsQGd/tN8F/uGPz77A10AxOvr9JEZAVToC+vDC6imj2UebFy9tfoWAYlT0+0mMgKr0DOhBNgkoRkm/n8QIqAoBRQ76/SRGQFUIKHLQ7ycxAqpCQJGDfj+JEVAVAooc9PtJjICqEFDkoN9PYgRUhYAiB/1+EiOgKgQUOej3kxgBVSGgyEG/n8QIqAoBRQ76/SRGQFUIKHLQ7ycxAqrSHdAnEVCMj34/iRFQFQKKHPT7SYyAqnQEdPbRm0/im8phfPT7SYyAqnQE1JH+trU+0vCk309iBFTFVIyAIij9fhIjoCqmYgQUQen3kxgBVTEVI6AISr+fxAioiqkYAUVQ+v0kRkBVTMUIKILS7ycxAqpiKkZAEZR+P4kRUBVTMQKKoPT7SYyAqpiKEVAEpd9PYgRUxVTsiXciXdr5xeKHb78moBg3/X4SI6AqHQF9eGH5xvfV/xJQjJh+P4kRUJXOgC4fgRJQjJ5+P4kRUJWOgM4uTZ79/Ks/Xfjer786MMzn8/rb1vpIw5N+P4kRUJWOgM5vcDk7hKDfT2IEVKUroLNP6wL66OK0eOWL5UePr+xNp+9eX/3WoQ8IKDT0+0mMgKp0BXSR0K8+++fdnX/47MDnPa4Hen9vK6Drmq5ieugDAgoR/X4SI6Aq3QGdVz2JdGf62sEH16bnr88fXJ6ev2U/IKAQ0e8nMQKq0iugs49OfBH6a9P3939+f2/9OPTcJ+YDAgoV/X4SI6AqvQJ6co8vb/Xx5vrR6M1lVA99QEChot9PYgRUpXdAv/3V2clk5+xb/V7D9Oji+d99MJ3+9Pryg2vTD8svlk/rD31AQKGi309iBFSlb0APXs70cp+Abp5DWtZy/9Ho/b3ztw59sPr/Pr/S5489mdZHGp70+wFO6qiALvv5zItvvvH9ngW9M52+d2v+lyvTRS4JKBzo9wOc1BEBvbs7efY35Wf3Lk3K5UU6bL7SuXwuaauZr3xx6IND/4j+0XXrIw1P+v0kxqfwKv0CenXy7OZp+NmlyXPdAd24MzUPOp/yCJSAQkC/n8QIqEqvgK4vardyd/fZ/q9pMg86CSiGot9PYgRUpVdAD72Q/kSvqi+Z5Fl4DE+/n8QIqMowAX18eTuTm5d8rl8HuvUBAYWKfj+JEVCVXgGdXZq8s//B7UmPT+GvrR5frkLKO5EwPP1+EiOgKr0CevInke7vLV/G9OCD8o73RUZf3X/7+6EPCChU9PtJjICq9Avo3d3JmV+Xn/3p9V4vY1p8hr665tL15QcPti/A9ICrMWEA+v0kRkBV+gV09Uaks2fP9n4r0vzBz6bTc++tH2U+uLJI5rtP+4CAQkO/n8QIqErPgM7/sLt+J+fO2736eXL629b6SMOTfj+JEVCVvgGdz758Y/EI9MWPT3pdOwIKF/r9JEZAVXoHdHD629b6SMOTfj+JEVAVUzECiqD0+0mMgKqYihFQBKXfT2IEVMVUjIAiKP1+EiOgKqZiBBRB6feTGAFVMRUjoAhKv5/ECKiKqRgBRVD6/SRGQFVMxQgogtLvJzECqmIqRkARlH4/iRFQFVOxo67G9IPfEFCMmn4/iRFQlV4BfXhh63qgBBRjpN9PYgRUpWdAT/BdPAgoWtDvJzECqtIroIe+qRwBxRjp95MYAVXpFdD5jc23hSegGCn9fhIjoCr9AvrtLyeTZ158c+0ng1zSTn/bWh9peJuln3QAABwGSURBVNLvJzECqtIroA8vTLYN8wVR/W1rfaThSb+fxAioCgFFDvr9JEZAVXoF1IX+trU+0vCk309iBFTFVIyAIij9fhIjoCqmYscGdPb1gP0koDgV/X4SI6AqpmJHB/TLHy+/+PnwR28N9V3l9Let9ZGGJ/1+EiOgKj0DOvt09ezRwwuTMwO9KUl/21ofaXjS7ycxAqrSM6BXJ5Mzf737vd/O/m4yeXaYx6D629b6SMOTfj+JEVCVfgG9PZm8vX5H/B92B7qwiP62tT7S8KTfT2IEVKVfQK9OXt6/pMiNyXMEFKOj309iBFSlV0BXFxNZB/TuLi+kx/jo95MYAVXpFdBVOtcBHeradvrb1vpIw5N+P4kRUBUCihz0+0mMgKr0Cujs0vKJo3U5bw/0NLz+trU+0vCk309iBFSlV0BXTxytArqIKU8iYXz0+0mMgKr0C+jd3clL35SA3nt9MtDV6fW3rfWRhif9fhIjoCr9Arp4CDqZnN3defH7ix9fHqSfBBSnot9PYgRUpWdA57/f3VwNdKB+ElCcin4/iRFQlb4BnX/7q7OLej4z3DeI19+21kcanvT7SYyAqvQO6OD0t631kYYn/X4SI6AqpmLHXw/0qwH7SUBxKvr9JEZAVUzFjr8e6AKfwmOc9PtJjICq9Azo7NL+t5R7aaArKutvW+sjDU/6/SRGQFX6BXTZz50X//Nn//TGoqDDvI6egOJU9PtJjICq9Avo7f1XL81+OeF6oBgh/X4SI6AqvQK6eAB68OrPq7yVEyOk309iBFSlV0AfXth6+ybXA8UY6feTGAFV6RnQrWZyOTuMkX4/iRFQlV4BXV2Rfu3uLpezw/jo95MYAVXpFdBD3wfpxkDvhtffttZHGp70+0mMgKr0C+jDC5MffrPp5zCfwRNQnIp+P4kRUJWOgM4+erN4Y/U60H9+c3cyefEnfAqP0dHvJzECqtIR0MVDzyfxJBLGR7+fxAioCgFFDpUj+X/4DpH2pegIqCP9bWt9pOGpciStjzQ8SftSmIoRUARVOZLWRxqepH0pTMUIKIKqHEnrIw1P0r4UpmJHB/SPn+37nGfhMTqVI2l9pOFJ2peiZ0APvqccTyJhlCpH0vpIw5O0L0W/gN7mWXiMXOVIWh9peJL2pegV0Nmlyc7HX+37eoh+ElCcSuVIWh9peJL2pegV0IcXBrqIMgGFSuVIWh9peJL2pegZ0IHe/05AoVI5ktZHGp6kfSl6BXR2iYBi5CpH0vpIw5O0L0WvgM5v8Ck8Rq5yJK2PNDxJ+1L0C+ih7+lBQDFClSNpfaThSdqXol9A5/cuTM68ucHl7DA+lSNpfaThSdqXomdAP+V1oBi3ypG0PtLwJO1L0S+gN3ghPUauciStjzQ8SftS9ApoeSH9IJ+3E1CIVI6k9ZGGJ2lfil4B9XgOiYDiVCpH0vpIw5O0L0XPgPI6UIxc5UhaH2l4kval6BVQXkiP0ascSesjDU/SvhS9AjrY94InoFCpHEnrIw1P0r4U/QI6u7TzNgHFmFWOpPWRhidpX4peAZ19VL4vPC+kx3hVjqT1kYYnaV+KXgE139yY14FifCpH0vpIw5O0LwUBRQ6VI2l9pOFJ2peiV0Bd6G9b6yMNT5UjaX2k4Unal8JUjIAiqMqRtD7S8CTtS2EqRkARVOVIWh9peJL2pTAVOyKg3361jW8qh/GpHEnrIw1P0r4UvQLq8iSSXusjDU+VI2l9pOFJ2pen4Vl4BFU5ktZHGp6kfSl6BXT2x8/W/v71yc4/fM4L6TE6lSNpfaThSdqXoldAt93dfXaYK4Pqb1vrIw1PlSNpfaThSdqX4sQBHezCIvrb1vpIw1PlSFofaXiS9qU4eUCHegiqv22tjzQ8VY6k9ZGGJ2lfipMHdKirK+tvW+sjDU+VI2l9pOFJ2pfi5AG9u0tAMT6VI2l9pOFJ2pfixAGdXZ3wKTzGp3IkrY80PEn7UvQK6OyjzaVA33xjd8KTSBihypG0PtLwJO1L0Sugh19Iz8uYMEKVI2l9pOFJ2pfixAF95q2BvkG8/ra1PtLwVDmS1kcanqR9KXoF1IX+trU+0vBUOZLWRxqepH0pTMUIKIKqHEnrIw1P0r4UpmIEFEFVjqT1kYYnaV8KUzECiqAqR9L6SMOTtC+FqZgN6NYLmA7wbY0xPpUjaX2k4Unal6IjoOZKoFwPFGNVOZLWRxqepH0pCChyqBxJ6yMNT9K+FB0Btb7cnfBOJIxR5UhaH2l4kvalOFFAZz9f5PPMbwbpJwHFqVSOpPWRhidpX4qTBPQPi4efO0O9EYmA4lQqR9L6SMOTtC9F/4AO+vCTgOKUKkfS+kjDk7QvRe+Aloef/26wfBJQnE7lSFofaXiS9qXoGdB7Az/8JKA4pcqRtD7S8CTtS9EvoIM//CSgOKXKkbQ+0vAk7UvRJ6D3Li2vAjrow08CilOqHEnrIw1P0r4UPQJaHn6+PXA+CShOp3IkrY80PEn7UnQG1OfhJwHFKVWOpPWRhidpX4qugP7e5+EnAcUpVY6k9ZGGJ2lfio6A8l54BFE5ktZHGp6kfSkIKHKoHEnrIw1P0r4UHQHleqAIonIkrY80PEn7UnQE1JH+trU+0vBU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rpAvpvP5tOz717vfz80cVp8coXy48eX9mbTte/Q0AhUjmS1kcanqR9KYYK6L+sknnuk+UH9/e2Arqu6SqmBBQilSNpfaThSdqXYqCA3pme+9v5/MHlVSfvTF87+K1r0/PXl79z/hYBhU7lSFofaXiS9qUYJqCPL08/XP64eLT5YWnm+/u/dX9v/Th09eCUgEKjciStjzQ8SftSDBPQRxfXn6GXdD6+vBXLm+tHoze3okpAcWqVI2l9pOFJ2pdimIDuKwF9dPH87z6YTn96ffUr5bHp4U/rCShOq3IkrY80PEn7Ugwb0NUn6pvnkJbp3H80en9v80XQ51e0f/NS6yMNT5UjaX2k4Unal6cRB3T1+fqd6fS9W/O/XFk+J09AMYzKkbQ+0vAk7cvTaAN6Z/Uyps2XPZefz28F1LyQSf/ouvWRhqfKkbQ+0vAk7UsxZEDv7J378HBPz996yiNQAgqBypG0PtLwJO1LMWBAb07NK5WWDzoJKIZROZLWRxqepH0phgvov9h+rprJs/AYROVIWh9peJL2pRgqoI+vTV9df41z86r6VTM3r//kdaCQqhxJ6yMNT9K+FEMF9NrWWzWvrR5srkLKO5EwiMqRtD7S8CTtSzFQQG9uv9X9/t7yZUwPPii/tsjoq7wXHnKVI2l9pOFJ2pdimIBurl+38FrJ6eoCTNeXv/eAqzFhAJUjaX2k4Unal2KYgN6ZHgro/MHy4qDvrR9yPriy+OV3b9l/Rn/bWh9peKocSesjDU/SvhTDBLSG/ra1PtLwVD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VrGFC91kcanipH0vpIw5O0L0/DI1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p5BPTxlb3p9N3rBBRKlSNpfaThSdqXwj+gjy5Ol175goBCqHIkrY80PEn7UvgH9Nr0/PX5g8vT87cIKHQqR9L6SMOTtC+Fe0Dv75XHno8unvuEgEKnciStjzQ8SftSuAf05vS19Y/vE1DoVI6k9ZGGJ2lfCveAXpt+WH68sw4pAYVE5UhaH2l4kval8A7o48vrT93v722+CPr8iv7van2k4alyJK2PNDxJ+/I0qQIKAJ48A2peyKR/dP3dxD2JToxEpWFAzeuYWt8TWXBPohMjUSGg2XBPohMjUfEOqOez8N9N3JPoxEhU3AO6ef2nw+tAv5u4J9GJkai4B9TxnUjfTdyT6MRIVNwD+vjy9FWn98J/N3FPohMjUXEP6PyB29WYvpu4J9GJkaj4B3T+4Mqin+/esr/c+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43wOgxkoEQ0PA4G+jESAZCQMPjbKATIxkIAQ2Ps4FOjGQgBDQ8zgY6MZKBENDwOBvoxEgGQkDD42ygEyMZCAEFgEoEFAAqEVAAqERAAaASAQWASgQUACoRUACoREABoBIBDeHRxen7+z995Yum/y4Yk8eXp+dv7f/0w7b/Mt9BBDSERUDPfbL5KQHFgft7m/+23tlPKdwQ0BAWAZ2+tvkpAcWWm9PVIB5d3Pw3Fn4IaAiLw/E368/PCCgO2Xx55+bmP7FwREBDWFTzf+xtHmisfnxwZTqdvnu96b8WxuBO+fLO/fU+FsPYm05/en31858tRvLv/7bhv1x2BDSEZTXXjzDWAb2zOCUL53ja4Dvv8eXlMq6tP0O5vzWM9c95aDocAhrCsprrJ1lXAV0cjXf/9/zxv0z5uhfu75375P7e6hmkxSf0792aP/7X5RdGF4v5D4tf/Lc9RjIYAhpCqebqk7RVQDdf8LrGowssVnD+v6wjuRnGzen7PK3kgICGsKpmqWX56f5L/njpCrZfpPH48rqZy0eki5W8+j9b/nt9BxDQEFYBLY8oyk/3H1vwnDzmy/+OrmewaObG4lduLn989b/yn9jhENAQNs8cLR5vrgO6PjAEFPPV483yk+Vj0YOAzv/8N+Wn75HQoRDQEDadvDZ9n0egeMJWQM2XPR//9+Urmd5/2j8EAQIawqaTi/Px3/gaKKz9gD7t/fCP/5WRDIaAhrD/QPPO9K/2eBYexn5AF8NY/Wz5X9bNa+sPfhdqBDSEg8/Ur62+uLV6HehfrvA6UMy3E/no4vT89fn8z3uLR6LLKzUtfv7gMv+VHQwBDeEgoIty8k4kGFuPMdfDmL43P3gn0qt8nXwoBDSEreeKNhff4b3w2Lf9SfrqvfD/ePDzv/qPfAI/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A71FEGOQyBlxAAAAAElFTkSuQmCC">
            <a:extLst>
              <a:ext uri="{FF2B5EF4-FFF2-40B4-BE49-F238E27FC236}">
                <a16:creationId xmlns:a16="http://schemas.microsoft.com/office/drawing/2014/main" id="{8CC047BC-7FEC-4EB1-BCEA-02FB6A9AD576}"/>
              </a:ext>
            </a:extLst>
          </p:cNvPr>
          <p:cNvSpPr>
            <a:spLocks noChangeAspect="1" noChangeArrowheads="1"/>
          </p:cNvSpPr>
          <p:nvPr/>
        </p:nvSpPr>
        <p:spPr bwMode="auto">
          <a:xfrm>
            <a:off x="5963478" y="3296478"/>
            <a:ext cx="284922" cy="2849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Placeholder 2">
            <a:extLst>
              <a:ext uri="{FF2B5EF4-FFF2-40B4-BE49-F238E27FC236}">
                <a16:creationId xmlns:a16="http://schemas.microsoft.com/office/drawing/2014/main" id="{B8D2580C-3D22-4F91-9C7C-28D8BD13B21F}"/>
              </a:ext>
            </a:extLst>
          </p:cNvPr>
          <p:cNvSpPr txBox="1">
            <a:spLocks/>
          </p:cNvSpPr>
          <p:nvPr/>
        </p:nvSpPr>
        <p:spPr>
          <a:xfrm>
            <a:off x="6373273" y="5342466"/>
            <a:ext cx="2775224" cy="105168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nSpc>
                <a:spcPct val="90000"/>
              </a:lnSpc>
            </a:pPr>
            <a:endParaRPr lang="en-US" sz="1900" dirty="0">
              <a:solidFill>
                <a:schemeClr val="tx1"/>
              </a:solidFill>
            </a:endParaRPr>
          </a:p>
          <a:p>
            <a:pPr>
              <a:lnSpc>
                <a:spcPct val="90000"/>
              </a:lnSpc>
            </a:pPr>
            <a:r>
              <a:rPr lang="en-US" sz="1900" dirty="0">
                <a:solidFill>
                  <a:schemeClr val="tx1"/>
                </a:solidFill>
              </a:rPr>
              <a:t>But not practical…</a:t>
            </a:r>
          </a:p>
        </p:txBody>
      </p:sp>
    </p:spTree>
    <p:extLst>
      <p:ext uri="{BB962C8B-B14F-4D97-AF65-F5344CB8AC3E}">
        <p14:creationId xmlns:p14="http://schemas.microsoft.com/office/powerpoint/2010/main" val="288936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4901" y="285237"/>
            <a:ext cx="9850049" cy="1318099"/>
          </a:xfrm>
        </p:spPr>
        <p:txBody>
          <a:bodyPr vert="horz" lIns="91440" tIns="45720" rIns="91440" bIns="45720" rtlCol="0" anchor="b">
            <a:normAutofit/>
          </a:bodyPr>
          <a:lstStyle/>
          <a:p>
            <a:r>
              <a:rPr lang="en-US" sz="4800" dirty="0"/>
              <a:t>How to mitigate attrition</a:t>
            </a:r>
          </a:p>
        </p:txBody>
      </p:sp>
      <p:sp>
        <p:nvSpPr>
          <p:cNvPr id="3" name="Text Placeholder 2"/>
          <p:cNvSpPr>
            <a:spLocks noGrp="1"/>
          </p:cNvSpPr>
          <p:nvPr>
            <p:ph type="body" idx="1"/>
          </p:nvPr>
        </p:nvSpPr>
        <p:spPr>
          <a:xfrm>
            <a:off x="366712" y="1852781"/>
            <a:ext cx="7007226" cy="4421019"/>
          </a:xfrm>
        </p:spPr>
        <p:txBody>
          <a:bodyPr vert="horz" lIns="91440" tIns="45720" rIns="91440" bIns="45720" rtlCol="0" anchor="t">
            <a:normAutofit lnSpcReduction="10000"/>
          </a:bodyPr>
          <a:lstStyle/>
          <a:p>
            <a:r>
              <a:rPr lang="en-US" sz="1900" dirty="0">
                <a:solidFill>
                  <a:schemeClr val="tx1"/>
                </a:solidFill>
              </a:rPr>
              <a:t>Compensation – Can the company add other incentives, compensation, etc. other than additional income to make employees feel more valued and more stable financially?</a:t>
            </a:r>
          </a:p>
          <a:p>
            <a:endParaRPr lang="en-US" sz="1900" dirty="0"/>
          </a:p>
          <a:p>
            <a:pPr marL="0" lvl="1"/>
            <a:r>
              <a:rPr lang="en-US" sz="1900" dirty="0">
                <a:solidFill>
                  <a:schemeClr val="tx1"/>
                </a:solidFill>
              </a:rPr>
              <a:t>Less overtime – Workers set own hours</a:t>
            </a:r>
          </a:p>
          <a:p>
            <a:pPr marL="0" lvl="1"/>
            <a:endParaRPr lang="en-US" sz="1900" dirty="0">
              <a:solidFill>
                <a:schemeClr val="tx1"/>
              </a:solidFill>
            </a:endParaRPr>
          </a:p>
          <a:p>
            <a:pPr marL="0" lvl="1"/>
            <a:r>
              <a:rPr lang="en-US" sz="1900" dirty="0">
                <a:solidFill>
                  <a:schemeClr val="tx1"/>
                </a:solidFill>
              </a:rPr>
              <a:t>Age – Look at your internal practices for younger employees.  What are you doing to make them feel valued and keeping them engaged?</a:t>
            </a:r>
          </a:p>
          <a:p>
            <a:pPr marL="0" lvl="1"/>
            <a:endParaRPr lang="en-US" sz="1900" dirty="0">
              <a:solidFill>
                <a:schemeClr val="tx1"/>
              </a:solidFill>
            </a:endParaRPr>
          </a:p>
          <a:p>
            <a:pPr marL="0" lvl="1"/>
            <a:r>
              <a:rPr lang="en-US" dirty="0">
                <a:solidFill>
                  <a:schemeClr val="tx1"/>
                </a:solidFill>
              </a:rPr>
              <a:t>Exceptions –  In the specific case, identify causes of dissatisfaction within HR and help alleviate burnout.</a:t>
            </a:r>
          </a:p>
          <a:p>
            <a:pPr marL="0" lvl="1"/>
            <a:endParaRPr lang="en-US" sz="2800" dirty="0">
              <a:solidFill>
                <a:schemeClr val="tx1"/>
              </a:solidFill>
            </a:endParaRPr>
          </a:p>
          <a:p>
            <a:pPr marL="0" lvl="1"/>
            <a:endParaRPr lang="en-US" sz="2800" dirty="0">
              <a:solidFill>
                <a:schemeClr val="tx1"/>
              </a:solidFill>
            </a:endParaRPr>
          </a:p>
          <a:p>
            <a:pPr marL="0" lvl="1"/>
            <a:endParaRPr lang="en-US" sz="2800" dirty="0">
              <a:solidFill>
                <a:schemeClr val="tx1"/>
              </a:solidFill>
            </a:endParaRPr>
          </a:p>
          <a:p>
            <a:endParaRPr lang="en-US" sz="2100" dirty="0"/>
          </a:p>
        </p:txBody>
      </p:sp>
      <p:pic>
        <p:nvPicPr>
          <p:cNvPr id="8" name="Graphic 7" descr="Checkmark">
            <a:extLst>
              <a:ext uri="{FF2B5EF4-FFF2-40B4-BE49-F238E27FC236}">
                <a16:creationId xmlns:a16="http://schemas.microsoft.com/office/drawing/2014/main" id="{B7FBC31B-AF0B-42DB-8496-FF4F410A77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8012" y="1852781"/>
            <a:ext cx="3152439" cy="3152439"/>
          </a:xfrm>
          <a:prstGeom prst="rect">
            <a:avLst/>
          </a:prstGeom>
          <a:ln w="15875">
            <a:solidFill>
              <a:srgbClr val="FFFFFF">
                <a:alpha val="40000"/>
              </a:srgbClr>
            </a:solidFill>
          </a:ln>
          <a:effectLst>
            <a:innerShdw blurRad="57150" dist="38100" dir="14460000">
              <a:prstClr val="black">
                <a:alpha val="70000"/>
              </a:prstClr>
            </a:innerShdw>
          </a:effectLst>
        </p:spPr>
      </p:pic>
      <p:sp>
        <p:nvSpPr>
          <p:cNvPr id="4" name="AutoShape 2" descr="data:image/png;base64,iVBORw0KGgoAAAANSUhEUgAABUAAAAPACAMAAADDuCPrAAABYlBMVEUAAAAAADoAAGYAOjoAOmYAOpAAZrYzMzM6AAA6OgA6Ojo6OmY6ZmY6ZpA6ZrY6kLY6kNtNTU1NTW5NTY5Nbm5Nbo5NbqtNjshmAABmADpmOgBmOjpmZjpmZmZmZpBmkGZmkLZmkNtmtttmtv9uTU1ubk1ubm5ubo5ujqtujshuq8huq+SOTU2Obk2Obm6Oq8iOyOSOyP+QOgCQOjqQZjqQZmaQZpCQkGaQkLaQtraQttuQ2/+rbk2rjk2rjm6rq8iryOSr5Mir5P+2ZgC2Zjq2kDq2kGa2kJC2tpC2tra2ttu229u22/+2///Ijk3Ijm7Iq27Iq6vIyKvI5KvI5OTI5P/I///bkDrbkGbbtmbbtpDbtrbb27bb29vb2//b/7bb///kq27kyI7kyKvk5P/k///r6+v8jVn/tmb/yI7/25D/27b/29v/5Kv/5Mj/5OT//7b//7///8j//9v//+T///+zjZs9AAAACXBIWXMAAB2HAAAdhwGP5fFlAAAgAElEQVR4nO3d/59b5ZnecU0wMDGEILMYh0CWwmwDxaSLN3S7xHW3mGQXkni3aY0TEijO1q2/YMe1rP+/0iNpRnPbM+fMM9e5n3PffN4/xB472Eiv6/mgGUlnJnMAQJVJ638BAIiKgAJAJQIKAJUIKABUIqAAUImAAkAlAgoAlQgoAFQioABQiYACQCUCCgCVCCgAVCKgAFCJgAJAJQIKAJVGENDZl298fzKZ7Lzw8Ten/rNuT570zvzhhcnOLwT/pgCwrXlAZ7/aPWjdS6dNKAEF4Kd1QO+9fih2p+0cAQXgp3FA7y4ffu689dXip9/+6vuCgh78ud/7reRPAoCjtA3o4qHh1ufts1/KCkpAAQyvbUCvLor59tbHy8/An1P8wQQUwPCaBnT5CfzLh37lRvmapeRPJqAABtY0oItcmswtP6d/rvzGwQPRq5vK3vv5Irg7P/jNwT/9zuzT3cnOC09+1n84oJsnka4ufyh/ygsfL3/9yx8vev3Cr/f/f+YvAIBjtQzo7NKTn7Cvmroo3n7/NvWbfWpe7LQM6NUjnro/OqA31n/Iywd/4PpB8BN/AQAcq2VAlw837efrt1c9vHrwO4tfefabVW03VtVdpPBs+fDZJ3t3ZED/fv8Pefvq4ddOPfkXAMCxWgZ0UbknHjyuo3r7IGLrli4fOb709Xz+7aebx4zlseQPv5l/+/VT/+inBnRh+Rn6l4tP1Z+Z7Lz9zeqZ/+fmT/0LAOBYLQN6+ymffS8D+vJ866Xv68/mtx6t3l5/5fTGMaE7OqAvb/6MzV9wdfUQ9il/AQAca6QBXdZxlbr180nbTysdPCY98kWjRwZ0/aubv2a+/yWCp/wFAHCssQZ0UcDypc3lVyaXMdtu2u39xj7lq58rRwb0uYO/5p1D/9en/AUAcKyRfg10Gc7ye+uQbj/Ds3mW58YxT/YcGdCXD//K/v/1aX8BABxrbM/C70f19qFP5W3f7Cfd1qkDeuRjWwDYGOfrQOclcYuIbR6IElAA4zPOdyItlbcNbV7OtPlSqPmntQHliSMAJ9I0oFu5XNt6L3z5HH7/qZ2rTz6vIw3o0/4CADhW26sx2Zdy3t765HnxmPDZ/7X/ls7tp9xv7H95VBjQp/wFAHCstgEtX3k8eOf5jcn2C5tulDderku2deGmzfNM2oA+5S8AgGM1viL9veUVlQ9dkf7gC5Grq9VvSrZ8F9GZX6+/h9LmvZfCgD7lLwCAY435eyJd3X42fPtp8lUbxQF98i8AgGO1Duih78q5c/g6crcn28+Mz36++b+dWV2wUxzQJ/8CADhW84AufPnz5Sfvz7xovy/89lVBl/60vN7x+lrIc31An/gLAOBYYwgoAIREQAGgEgEFgEoEFAAqEVAAqERAAaASAQWASgQUACoRUACoREABoBIBBYBKBBQAKhFQAKhEQAGgEgEFgEoEFAAqEVAAqNQwoP8HEt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CGh43JPoxEhUTMUIaHjck+jESFRMxQhoeNyT6MRIVEzFUgX0/+I7RL+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KnDeiji6+tf/b4yt50+u71rg8IKDT0+0mMgKqIA3pt+tqmpNOlV744/gMCChH9fhIjoCrSgD6+Nt0E9Nr0/PX5g8vT87eO/YCAQkS/n8QIqIoyoP/2wXQT0Pt75RHmo4vnPjnuAwIKFf1+EiOgKsKA3pxO3/vzOqA39398/7gPCChU9PtJjICqKAP66j/O76zzeG36YfmxfHz0BwQUKvr9JEZAVYQB3cri48vrT9Dv752/dfQHq3/m+ZVT/s1P0fpIw5N+P8BJEVAEpd8PcFL6gL7yxdEfHPpH9Y+uWx9peNLvJzE+hVcZPKDdj0AJKAT0+0mMgKoQUOSg309iBFRlmIDyLDy86feTGAFVGSigm1d5rl/6edQHBBQq+v0kRkBVBgoo70SCM/1+EiOgKgMF9PHl6av773g/+gMCChX9fhIjoCoDBXT+YPuaS0d/QEAhot9PYgRUZaiAzh9cWVTy3VtdHxBQaOj3kxgBVREH9BT0t631kYYn/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7GGAdVrfaThqfXaAB6BIiz9fhLjEa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kYAUVQ+v0kRkBVTMUIKILS7ycxAqpiKkZAEZR+P4kRUBVTMQKKoPT7SYyAqpiKEVAEpd9PYgRUxVSMgCIo/X4SI6AqpmIEFEHp95MYAVUxFSOgCEq/n8QIqIqpGAFFUPr9JEZAVUzFCCiC0u8nMQKqYipGQBGUfj+JEVAVUzECiqD0+0mMgKqYihFQBKXfT2IEVMVUjIAiKP1+EiOgKqZiBBRB6feTGAFVMRUjoAhKv5/ECKiKqRgBRVD6/SRGQFVMxQgogtLvJzECqmIqRkARlH4/iRFQFVMxAoqg9PtJjICqmIoRUASl309iBFTFVIyAIij9fhIjoCqmYgQUQen3kxgBVTEVI6AISr+fxAioiqmYKKCPL083XvliPn908eDni9+8sjedvnudgEJJv5/ECKiKS0Dv720FdF3TVUwJKET0+0mMgKoME9CN+3vnPln8cGf62sGvXZuevz5/cHl6/hYBhY5+P4kRUJVBA7p4IPr+qpnvbzV1/Ti0pJWAQkS/n8QIqMqgAb25epj5+PJWLG+uH43e3IoqAcWp6feTGAFVGTKgjy5OP1z9eP53H0ynP72+/ODa6tcOf1pPQHFa+v0kRkBVhgzo5sHm5jmkZTr3H43e39t8EfT5FeXfvNL6SMOTfj/ASSkDuv9lzjvT6Xu35n+5Ml18TEAxDP1+gJNSBvTO5on2zSPR5XNJWwE1L2TSP7pufaThSb+fxPgUXmW4gD6+vP5q56GiPuURKAGFgH4/iRFQleEC+sRDzPIrBBTD0O8nMQKqMlxAn3iafdVMnoXHIPT7SYyAqgwX0P1Xz+9/Ll+auXn9J68DhZR+P4kRUJXBArr16vlrqwebq5DyTiQMQr+fxAioymABfXRx/0ug9/eWL2N68EF5Vn6R0Vd5Lzzk9PtJjICqDBbQ7SeJbq4vxnR9+cEDrsaEAej3kxgBVRksoHe2H2I++Nl0eu699ccPriz6+e4t+w/ob1vrIw1P+v0kRkBVBgvoielvW+sjDU/6/SRGQFVMxQgogtLvJzECqmIqRkARlH4/iRFQFVMxAoqg9PtJjICqmIoRUASl309iBFTFVKwjoLM/fvY5AcUY6feTGAFV6RvQe//pm/n84euTyeTMLwgoxke/n8QIqErPgN6YfO+38/nVydLyZwQUI6PfT2IEVKVfQG+XbN7dnTz7zb0Lk5cJKEZHv5/ECKhKv4BeXZRzmdGdXyz/d/lzAopx0e8nMQKq0iugs0vLcq4z+vDCMJ/D629b6yMNT/r9JEZAVXoFdNXMhxcmz80JKMZJv5/ECKjKCQJ6d3fyDgHFSOn3kxgBVekV0NWn8DfKl0D5GihGSb+fxAioSq+Azq9Onls+/b4sJ8/CY5T0+0mMgKr0C+jt8gLQxWfws59PVo9DCSjGRb+fxAioSr+ALj59X3iuPJG0884g/SSgOBX9fhIjoCo9Azq/99FPPl788PBHP/jNMP0koDgV/X4SI6AqfQM6PP1ta32k4Um/n8QIqIqp2LEBnX09YD8JKE5Fv5/ECKiKqdjRAf3yx8v3wz/80VuDvIaJgOKU9PtJjICq9Azo7NPVdZgeXpicGeZiTAQUp6LfT2IEVKVnQK9OJmf+evd7v5393WSg19ETUJyKfj+JEVCVfgG9PZm8vX4P5x9Wb+gkoBgX/X4SI6Aq/QJ6dfnuo/Wb4G+US4oQUIyLfj+JEVCVXgFdvRd+HdC7u1xMBOOj309iBFSlV0A3l7Mr5eRqTBgj/X4SI6AqBBQ56PeTGAFV6RXQ2aXlE0frcnI5O4yRfj+JEVCVXgFdPXG0CugipjyJhPHR7ycxAqrSL6B3dycvfVMCeu91LmeHMdLvJzECqtIvoOVydmd3d178/uLHYa6nTEBxKvr9JEZAVXoGdP773cnaQP0koDgV/X4SI6AqfQM6//ZXZxf1fGawy4ESUJyKfj+JEVCV3gEdnP62tT7S8KTfT2IEVMVUjOuBIij9fhIjoCqmYlwPFEHp95MYAVXpGVCuB4qR0+8nMQKq0jOgXA8UI6ffT2IEVKVfQLkeKMZOv5/ECKhKv4ByPVCMnX4/iRFQlV4B5XqgGD39fhIjoCq9Asrl7DB6+v0kRkBVCChy0O8nMQKq0iugXA8Uo6ffT2IEVKVXQLkeKEZPv5/ECKhKv4ByPVCMnX4/iRFQlX4B5XqgGDv9fhIjoCo9A8r1QDFy+v0kRkBV+gaU64Fi3PT7SYyAqvQO6OD0t631kYYn/X4SI6AqpmIEFEHp95MYAVUxFTvihfQ/emnQaykTUJyafj+JEVCVfgG9MJk8M9iVlAkoBPT7SYyAqvQK6OpyypMzHw/ZUP1ta32k4Um/n8QIqEqvgC786celoS98TEAxSvr9JEZAVfoGdL76rkgLQ72QSX/bWh9peNLvJzECqnKCgC4+lf/y9WVCd94a4ikl/W1rfaThSb+fxAioyokCuvDtz8tbkl7QPwzV37bWRxqe9PtJjICqnCigs199f/OGzslLBBRjot9PYgRUpX9AN/VcPhf/7af698Trb1vrIw1P+v0kRkBVegZ0/dXPg1eD6i+rrL9trY80POn3kxgBVekV0NmliX3ySP+NPfS3rfWRhif9fhIjoCq9Arp8J9LO4ZcvPbzAI1CMiX4/iRFQlZ4B/cGvzS/NPle/lEl/21ofaXjS7ycxAqrSK6Au9Let9ZGGJ/1+EiOgKqZiBBRB6feTGAFVMRXruCL9ztlB3oREQHFq+v0kRkBV+gb0xv4r6PmeSBgj/X4SI6AqPQO67OczL775Bt+VEyOl309iBFSlX0Dv7k6eXb2K6d4lvi88xki/n8QIqEq/gF49eN/R7NLkOQKK0dHvJzECqtIroLNLW4867+6qX0JPQHF6+v0kRkBVegX00Ps29W/iJKA4Pf1+EiOgKgQUOej3kxgBVekV0NmlyTv7H+ivw0RAcXr6/SRGQFV6BZQnkTB6+v0kRkBV+gX07u7kzOpyIn96nZcxYYz0+0mMgKr0C+jqjUhnz54d8q1Icq2PNDy1XhtwzFs5/7C7fifnztsD/dX6/zi0PtLwpN9PYjwCVekb0PnsyzcWj0Bf/HiQJ5AIKE5Lv5/ECKhK74AOTn/bWh9peNLvJzECqmIqRkARlH4/iRFQFVMxG9DZR28+6Se8DhSjo99PYgRUpSOgy28n9wTeiYTx0e8nMQKqQkCRg34/iRFQlY6AOtLfttZHGp70+0mMgKqYihFQBKXfT2IEVMVU7PiAfjVcPgkoTke/n8QIqIqp2NEB/fLH5X1IP/gNAcUY6feTGAFV6RnQ2aX9p5BeGui9SPrb1vpIw5N+P4kRUJV+AV32c+fFf/jsn97YnQx0NTsCilPR7ycxAqrSL6A3JpMfrh54zn452bq4MgHFWOj3kxgBVekV0MUD0INr2F3lgsoYIf1+EiOgKr0C+vDCoe/KyQvpMT76/SRGQFV6BpRvKoeR0+8nMQKq0iugfF94jJ5+P4kRUJVeAZ3f2Pq65w2+BooR0u8nMQKq0i+gs0v7L/+8MdC1RAgoTkW/n8QIqEqvgM4+Wr7+88W3Pvvn5Y8vDHNVUP1ta32k4Um/n8QIqEqvgLpc1E5/21ofaXjS7ycxAqpCQJGDfj+JEVCVXgF1ob9trY80POn3kxgBVTEVI6AISr+fxAioiqkYAUVQ+v0kRkBVTMWODugfP9v3OS+kx+jo95MYAVXpGdDf7/JN5TBq+v0kRkBV+gX0Nt+VEyOn309iBFSlV0BnlyY7H3+17+sh+klAcSr6/SRGQFV6BfThhYEuokxAoaLfT2IEVKVnQAd6/zsBhYp+P4kRUJVeAZ1dIqAYOf1+EiOgKr0COr/Bp/AYOf1+EiOgKv0Ceuh7ehBQjJB+P4kRUJV+AZ3fuzA58+aG+kJ2BBSnp99PYgRUpWdAP+V1oBg3/X4SI6Aq/QJ6gxfSY+T0+0mMgKr0Cmh5If0gn7cTUIjo95MYAVXpFVCP55AIKE5Fv5/ECKhKz4DyOlCMnH4/iRFQlV4B5YX0GD39fhIjoCq9Ajq/MXmZgGLU9PtJjICq9Avo7NLO2wQUY6bfT2IEVKVXQGcfvTGZ7LzIC+kxXvr9JEZAVXoF1HxbY14HivHR7ycxAqpCQJGDfj+JEVCVXgF1ob9trY80POn3kxgBVTEVI6AISr+fxAioiqkYAUVQ+v0kRkBVTMVsQGd/tN8F/uGPz77A10AxOvr9JEZAVToC+vDC6imj2UebFy9tfoWAYlT0+0mMgKr0DOhBNgkoRkm/n8QIqAoBRQ76/SRGQFUIKHLQ7ycxAqpCQJGDfj+JEVAVAooc9PtJjICqEFDkoN9PYgRUhYAiB/1+EiOgKgQUOej3kxgBVSGgyEG/n8QIqAoBRQ76/SRGQFUIKHLQ7ycxAqrSHdAnEVCMj34/iRFQFQKKHPT7SYyAqnQEdPbRm0/im8phfPT7SYyAqnQE1JH+trU+0vCk309iBFTFVIyAIij9fhIjoCqmYgQUQen3kxgBVTEVI6AISr+fxAioiqkYAUVQ+v0kRkBVTMUIKILS7ycxAqpiKkZAEZR+P4kRUBVTMQKKoPT7SYyAqpiKEVAEpd9PYgRUxVTsiXciXdr5xeKHb78moBg3/X4SI6AqHQF9eGH5xvfV/xJQjJh+P4kRUJXOgC4fgRJQjJ5+P4kRUJWOgM4uTZ79/Ks/Xfjer786MMzn8/rb1vpIw5N+P4kRUJWOgM5vcDk7hKDfT2IEVKUroLNP6wL66OK0eOWL5UePr+xNp+9eX/3WoQ8IKDT0+0mMgKp0BXSR0K8+++fdnX/47MDnPa4Hen9vK6Drmq5ieugDAgoR/X4SI6Aq3QGdVz2JdGf62sEH16bnr88fXJ6ev2U/IKAQ0e8nMQKq0iugs49OfBH6a9P3939+f2/9OPTcJ+YDAgoV/X4SI6AqvQJ6co8vb/Xx5vrR6M1lVA99QEChot9PYgRUpXdAv/3V2clk5+xb/V7D9Oji+d99MJ3+9Pryg2vTD8svlk/rD31AQKGi309iBFSlb0APXs70cp+Abp5DWtZy/9Ho/b3ztw59sPr/Pr/S5489mdZHGp70+wFO6qiALvv5zItvvvH9ngW9M52+d2v+lyvTRS4JKBzo9wOc1BEBvbs7efY35Wf3Lk3K5UU6bL7SuXwuaauZr3xx6IND/4j+0XXrIw1P+v0kxqfwKv0CenXy7OZp+NmlyXPdAd24MzUPOp/yCJSAQkC/n8QIqEqvgK4vardyd/fZ/q9pMg86CSiGot9PYgRUpVdAD72Q/kSvqi+Z5Fl4DE+/n8QIqMowAX18eTuTm5d8rl8HuvUBAYWKfj+JEVCVXgGdXZq8s//B7UmPT+GvrR5frkLKO5EwPP1+EiOgKr0CevInke7vLV/G9OCD8o73RUZf3X/7+6EPCChU9PtJjICq9Avo3d3JmV+Xn/3p9V4vY1p8hr665tL15QcPti/A9ICrMWEA+v0kRkBV+gV09Uaks2fP9n4r0vzBz6bTc++tH2U+uLJI5rtP+4CAQkO/n8QIqErPgM7/sLt+J+fO2736eXL629b6SMOTfj+JEVCVvgGdz758Y/EI9MWPT3pdOwIKF/r9JEZAVXoHdHD629b6SMOTfj+JEVAVUzECiqD0+0mMgKqYihFQBKXfT2IEVMVUjIAiKP1+EiOgKqZiBBRB6feTGAFVMRUjoAhKv5/ECKiKqRgBRVD6/SRGQFVMxQgogtLvJzECqmIqRkARlH4/iRFQFVOxo67G9IPfEFCMmn4/iRFQlV4BfXhh63qgBBRjpN9PYgRUpWdAT/BdPAgoWtDvJzECqtIroIe+qRwBxRjp95MYAVXpFdD5jc23hSegGCn9fhIjoCr9AvrtLyeTZ158c+0ng1zSTn/bWh9peJuln3QAABwGSURBVNLvJzECqtIroA8vTLYN8wVR/W1rfaThSb+fxAioCgFFDvr9JEZAVXoF1IX+trU+0vCk309iBFTFVIyAIij9fhIjoCqmYscGdPb1gP0koDgV/X4SI6AqpmJHB/TLHy+/+PnwR28N9V3l9Let9ZGGJ/1+EiOgKj0DOvt09ezRwwuTMwO9KUl/21ofaXjS7ycxAqrSM6BXJ5Mzf737vd/O/m4yeXaYx6D629b6SMOTfj+JEVCVfgG9PZm8vX5H/B92B7qwiP62tT7S8KTfT2IEVKVfQK9OXt6/pMiNyXMEFKOj309iBFSlV0BXFxNZB/TuLi+kx/jo95MYAVXpFdBVOtcBHeradvrb1vpIw5N+P4kRUBUCihz0+0mMgKr0Cujs0vKJo3U5bw/0NLz+trU+0vCk309iBFSlV0BXTxytArqIKU8iYXz0+0mMgKr0C+jd3clL35SA3nt9MtDV6fW3rfWRhif9fhIjoCr9Arp4CDqZnN3defH7ix9fHqSfBBSnot9PYgRUpWdA57/f3VwNdKB+ElCcin4/iRFQlb4BnX/7q7OLej4z3DeI19+21kcanvT7SYyAqvQO6OD0t631kYYn/X4SI6AqpmLHXw/0qwH7SUBxKvr9JEZAVUzFjr8e6AKfwmOc9PtJjICq9Azo7NL+t5R7aaArKutvW+sjDU/6/SRGQFX6BXTZz50X//Nn//TGoqDDvI6egOJU9PtJjICq9Avo7f1XL81+OeF6oBgh/X4SI6AqvQK6eAB68OrPq7yVEyOk309iBFSlV0AfXth6+ybXA8UY6feTGAFV6RnQrWZyOTuMkX4/iRFQlV4BXV2Rfu3uLpezw/jo95MYAVXpFdBD3wfpxkDvhtffttZHGp70+0mMgKr0C+jDC5MffrPp5zCfwRNQnIp+P4kRUJWOgM4+erN4Y/U60H9+c3cyefEnfAqP0dHvJzECqtIR0MVDzyfxJBLGR7+fxAioCgFFDpUj+X/4DpH2pegIqCP9bWt9pOGpciStjzQ8SftSmIoRUARVOZLWRxqepH0pTMUIKIKqHEnrIw1P0r4UpmJHB/SPn+37nGfhMTqVI2l9pOFJ2peiZ0APvqccTyJhlCpH0vpIw5O0L0W/gN7mWXiMXOVIWh9peJL2pegV0Nmlyc7HX+37eoh+ElCcSuVIWh9peJL2pegV0IcXBrqIMgGFSuVIWh9peJL2pegZ0IHe/05AoVI5ktZHGp6kfSl6BXR2iYBi5CpH0vpIw5O0L0WvgM5v8Ck8Rq5yJK2PNDxJ+1L0C+ih7+lBQDFClSNpfaThSdqXol9A5/cuTM68ucHl7DA+lSNpfaThSdqXomdAP+V1oBi3ypG0PtLwJO1L0S+gN3ghPUauciStjzQ8SftS9ApoeSH9IJ+3E1CIVI6k9ZGGJ2lfil4B9XgOiYDiVCpH0vpIw5O0L0XPgPI6UIxc5UhaH2l4kval6BVQXkiP0ascSesjDU/SvhS9AjrY94InoFCpHEnrIw1P0r4U/QI6u7TzNgHFmFWOpPWRhidpX4peAZ19VL4vPC+kx3hVjqT1kYYnaV+KXgE139yY14FifCpH0vpIw5O0LwUBRQ6VI2l9pOFJ2peiV0Bd6G9b6yMNT5UjaX2k4Unal8JUjIAiqMqRtD7S8CTtS2EqRkARVOVIWh9peJL2pTAVOyKg3361jW8qh/GpHEnrIw1P0r4UvQLq8iSSXusjDU+VI2l9pOFJ2pen4Vl4BFU5ktZHGp6kfSl6BXT2x8/W/v71yc4/fM4L6TE6lSNpfaThSdqXoldAt93dfXaYK4Pqb1vrIw1PlSNpfaThSdqX4sQBHezCIvrb1vpIw1PlSFofaXiS9qU4eUCHegiqv22tjzQ8VY6k9ZGGJ2lfipMHdKirK+tvW+sjDU+VI2l9pOFJ2pfi5AG9u0tAMT6VI2l9pOFJ2pfixAGdXZ3wKTzGp3IkrY80PEn7UvQK6OyjzaVA33xjd8KTSBihypG0PtLwJO1L0Sugh19Iz8uYMEKVI2l9pOFJ2pfixAF95q2BvkG8/ra1PtLwVDmS1kcanqR9KXoF1IX+trU+0vBUOZLWRxqepH0pTMUIKIKqHEnrIw1P0r4UpmIEFEFVjqT1kYYnaV8KUzECiqAqR9L6SMOTtC+FqZgN6NYLmA7wbY0xPpUjaX2k4Unal6IjoOZKoFwPFGNVOZLWRxqepH0pCChyqBxJ6yMNT9K+FB0Btb7cnfBOJIxR5UhaH2l4kvalOFFAZz9f5PPMbwbpJwHFqVSOpPWRhidpX4qTBPQPi4efO0O9EYmA4lQqR9L6SMOTtC9F/4AO+vCTgOKUKkfS+kjDk7QvRe+Aloef/26wfBJQnE7lSFofaXiS9qXoGdB7Az/8JKA4pcqRtD7S8CTtS9EvoIM//CSgOKXKkbQ+0vAk7UvRJ6D3Li2vAjrow08CilOqHEnrIw1P0r4UPQJaHn6+PXA+CShOp3IkrY80PEn7UnQG1OfhJwHFKVWOpPWRhidpX4qugP7e5+EnAcUpVY6k9ZGGJ2lfio6A8l54BFE5ktZHGp6kfSkIKHKoHEnrIw1P0r4UHQHleqAIonIkrY80PEn7UnQE1JH+trU+0vBU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rpAvpvP5tOz717vfz80cVp8coXy48eX9mbTte/Q0AhUjmS1kcanqR9KYYK6L+sknnuk+UH9/e2Arqu6SqmBBQilSNpfaThSdqXYqCA3pme+9v5/MHlVSfvTF87+K1r0/PXl79z/hYBhU7lSFofaXiS9qUYJqCPL08/XP64eLT5YWnm+/u/dX9v/Th09eCUgEKjciStjzQ8SftSDBPQRxfXn6GXdD6+vBXLm+tHoze3okpAcWqVI2l9pOFJ2pdimIDuKwF9dPH87z6YTn96ffUr5bHp4U/rCShOq3IkrY80PEn7Ugwb0NUn6pvnkJbp3H80en9v80XQ51e0f/NS6yMNT5UjaX2k4Unal6cRB3T1+fqd6fS9W/O/XFk+J09AMYzKkbQ+0vAk7cvTaAN6Z/Uyps2XPZefz28F1LyQSf/ouvWRhqfKkbQ+0vAk7UsxZEDv7J378HBPz996yiNQAgqBypG0PtLwJO1LMWBAb07NK5WWDzoJKIZROZLWRxqepH0phgvov9h+rprJs/AYROVIWh9peJL2pRgqoI+vTV9df41z86r6VTM3r//kdaCQqhxJ6yMNT9K+FEMF9NrWWzWvrR5srkLKO5EwiMqRtD7S8CTtSzFQQG9uv9X9/t7yZUwPPii/tsjoq7wXHnKVI2l9pOFJ2pdimIBurl+38FrJ6eoCTNeXv/eAqzFhAJUjaX2k4Unal2KYgN6ZHgro/MHy4qDvrR9yPriy+OV3b9l/Rn/bWh9peKocSesjDU/SvhTDBLSG/ra1PtLwVD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VrGFC91kcanipH0vpIw5O0L0/DI1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oRUARVOZLWRxqepH0pTMUIKIKqHEnrIw1P0r4UpmIEFEFVjqT1kYYnaV8KUzECiqAqR9L6SMOTtC+FqRgBRVCVI2l9pOFJ2pfCVIyAIqjKkbQ+0vAk7UthKkZAEVTlSFofaXiS9qUwFSOgCKpyJK2PNDxJ+1KYihFQBFU5ktZHGp6kfSlMxQgogqocSesjDU/SvhSmYgQUQVWOpPWRhidpXwpTMQKKoCpH0vpIw5O0L4WpGAFFUJUjaX2k4Unal8JUjIAiqMqRtD7S8CTtS2EqRkARVOVIWh9peJL2pTAVI6AIqnIkrY80PEn7UpiKEVAEVTmS1kcanqR9KUzFCCiCqhxJ6yMNT9K+FKZiBBRBVY6k9ZGGJ2lfClMxAoqgKkfS+kjDk7QvhakYAUVQlSNpfaThSdqXwlSMgCKoypG0PtLwJO1LYSpGQBFU5UhaH2l4kvalMBUjoAiqciStjzQ8SftSmIp5BPTxlb3p9N3rBBRKlSNpfaThSdqXwj+gjy5Ol175goBCqHIkrY80PEn7UvgH9Nr0/PX5g8vT87cIKHQqR9L6SMOTtC+Fe0Dv75XHno8unvuEgEKnciStjzQ8SftSuAf05vS19Y/vE1DoVI6k9ZGGJ2lfCveAXpt+WH68sw4pAYVE5UhaH2l4kval8A7o48vrT93v722+CPr8iv7van2k4alyJK2PNDxJ+/I0qQIKAJ48A2peyKR/dP3dxD2JToxEpWFAzeuYWt8TWXBPohMjUSGg2XBPohMjUfEOqOez8N9N3JPoxEhU3AO6ef2nw+tAv5u4J9GJkai4B9TxnUjfTdyT6MRIVNwD+vjy9FWn98J/N3FPohMjUXEP6PyB29WYvpu4J9GJkaj4B3T+4Mqin+/esr/c+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43wOgxkoEQ0PA4G+jESAZCQMPjbKATIxkIAQ2Ps4FOjGQgBDQ8zgY6MZKBENDwOBvoxEgGQkDD42ygEyMZCAEFgEoEFAAqEVAAqERAAaASAQWASgQUACoRUACoREABoBIBDeHRxen7+z995Yum/y4Yk8eXp+dv7f/0w7b/Mt9BBDSERUDPfbL5KQHFgft7m/+23tlPKdwQ0BAWAZ2+tvkpAcWWm9PVIB5d3Pw3Fn4IaAiLw/E368/PCCgO2Xx55+bmP7FwREBDWFTzf+xtHmisfnxwZTqdvnu96b8WxuBO+fLO/fU+FsPYm05/en31858tRvLv/7bhv1x2BDSEZTXXjzDWAb2zOCUL53ja4Dvv8eXlMq6tP0O5vzWM9c95aDocAhrCsprrJ1lXAV0cjXf/9/zxv0z5uhfu75375P7e6hmkxSf0792aP/7X5RdGF4v5D4tf/Lc9RjIYAhpCqebqk7RVQDdf8LrGowssVnD+v6wjuRnGzen7PK3kgICGsKpmqWX56f5L/njpCrZfpPH48rqZy0eki5W8+j9b/nt9BxDQEFYBLY8oyk/3H1vwnDzmy/+OrmewaObG4lduLn989b/yn9jhENAQNs8cLR5vrgO6PjAEFPPV483yk+Vj0YOAzv/8N+Wn75HQoRDQEDadvDZ9n0egeMJWQM2XPR//9+Urmd5/2j8EAQIawqaTi/Px3/gaKKz9gD7t/fCP/5WRDIaAhrD/QPPO9K/2eBYexn5AF8NY/Wz5X9bNa+sPfhdqBDSEg8/Ur62+uLV6HehfrvA6UMy3E/no4vT89fn8z3uLR6LLKzUtfv7gMv+VHQwBDeEgoIty8k4kGFuPMdfDmL43P3gn0qt8nXwoBDSEreeKNhff4b3w2Lf9SfrqvfD/ePDzv/qPfAI/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A71FEGOQyBlxAAAAAElFTkSuQmCC">
            <a:extLst>
              <a:ext uri="{FF2B5EF4-FFF2-40B4-BE49-F238E27FC236}">
                <a16:creationId xmlns:a16="http://schemas.microsoft.com/office/drawing/2014/main" id="{8CC047BC-7FEC-4EB1-BCEA-02FB6A9AD576}"/>
              </a:ext>
            </a:extLst>
          </p:cNvPr>
          <p:cNvSpPr>
            <a:spLocks noChangeAspect="1" noChangeArrowheads="1"/>
          </p:cNvSpPr>
          <p:nvPr/>
        </p:nvSpPr>
        <p:spPr bwMode="auto">
          <a:xfrm>
            <a:off x="5963478" y="3296478"/>
            <a:ext cx="284922" cy="2849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6037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1" y="342900"/>
            <a:ext cx="8534401" cy="685800"/>
          </a:xfrm>
        </p:spPr>
        <p:txBody>
          <a:bodyPr/>
          <a:lstStyle/>
          <a:p>
            <a:r>
              <a:rPr lang="en-US" dirty="0"/>
              <a:t>CURIOUS? WANT TO LEARN MORE?</a:t>
            </a:r>
          </a:p>
        </p:txBody>
      </p:sp>
      <p:sp>
        <p:nvSpPr>
          <p:cNvPr id="6" name="Text Placeholder 2">
            <a:extLst>
              <a:ext uri="{FF2B5EF4-FFF2-40B4-BE49-F238E27FC236}">
                <a16:creationId xmlns:a16="http://schemas.microsoft.com/office/drawing/2014/main" id="{B1B58E4D-B34A-214F-8F9B-C7FDAAE33622}"/>
              </a:ext>
            </a:extLst>
          </p:cNvPr>
          <p:cNvSpPr>
            <a:spLocks noGrp="1"/>
          </p:cNvSpPr>
          <p:nvPr>
            <p:ph type="body" idx="1"/>
          </p:nvPr>
        </p:nvSpPr>
        <p:spPr/>
        <p:txBody>
          <a:bodyPr/>
          <a:lstStyle/>
          <a:p>
            <a:r>
              <a:rPr lang="en-US" dirty="0">
                <a:solidFill>
                  <a:schemeClr val="tx1"/>
                </a:solidFill>
              </a:rPr>
              <a:t>Thank you for your time today!</a:t>
            </a:r>
          </a:p>
        </p:txBody>
      </p:sp>
      <p:sp>
        <p:nvSpPr>
          <p:cNvPr id="4" name="TextBox 3"/>
          <p:cNvSpPr txBox="1"/>
          <p:nvPr/>
        </p:nvSpPr>
        <p:spPr>
          <a:xfrm>
            <a:off x="557211" y="1152395"/>
            <a:ext cx="9725438" cy="1323439"/>
          </a:xfrm>
          <a:prstGeom prst="rect">
            <a:avLst/>
          </a:prstGeom>
          <a:noFill/>
        </p:spPr>
        <p:txBody>
          <a:bodyPr wrap="square" rtlCol="0">
            <a:spAutoFit/>
          </a:bodyPr>
          <a:lstStyle/>
          <a:p>
            <a:r>
              <a:rPr lang="en-US" sz="2000" dirty="0"/>
              <a:t>The data, and information on our code, our full report, and our methods can be found online at:</a:t>
            </a:r>
          </a:p>
          <a:p>
            <a:endParaRPr lang="en-US" sz="2000" dirty="0"/>
          </a:p>
          <a:p>
            <a:r>
              <a:rPr lang="en-US" sz="2000" dirty="0"/>
              <a:t> 	https://</a:t>
            </a:r>
            <a:r>
              <a:rPr lang="en-US" sz="2000" dirty="0" err="1"/>
              <a:t>github.com</a:t>
            </a:r>
            <a:r>
              <a:rPr lang="en-US" sz="2000" dirty="0"/>
              <a:t>/R-</a:t>
            </a:r>
            <a:r>
              <a:rPr lang="en-US" sz="2000" dirty="0" err="1"/>
              <a:t>Chandna</a:t>
            </a:r>
            <a:r>
              <a:rPr lang="en-US" sz="2000" dirty="0"/>
              <a:t>/MSDS6306_CaseStudy_2.git</a:t>
            </a:r>
          </a:p>
        </p:txBody>
      </p:sp>
      <p:sp>
        <p:nvSpPr>
          <p:cNvPr id="5" name="Title 1">
            <a:extLst>
              <a:ext uri="{FF2B5EF4-FFF2-40B4-BE49-F238E27FC236}">
                <a16:creationId xmlns:a16="http://schemas.microsoft.com/office/drawing/2014/main" id="{14FFB619-0B53-E248-BEE3-9D34DFC23046}"/>
              </a:ext>
            </a:extLst>
          </p:cNvPr>
          <p:cNvSpPr txBox="1">
            <a:spLocks/>
          </p:cNvSpPr>
          <p:nvPr/>
        </p:nvSpPr>
        <p:spPr>
          <a:xfrm>
            <a:off x="684211" y="2006600"/>
            <a:ext cx="8534401" cy="22816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Questions?</a:t>
            </a:r>
            <a:endParaRPr lang="en-US" dirty="0"/>
          </a:p>
        </p:txBody>
      </p:sp>
    </p:spTree>
    <p:extLst>
      <p:ext uri="{BB962C8B-B14F-4D97-AF65-F5344CB8AC3E}">
        <p14:creationId xmlns:p14="http://schemas.microsoft.com/office/powerpoint/2010/main" val="192644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F6F4-C26D-2D4B-8E4C-6A94B3DD3867}"/>
              </a:ext>
            </a:extLst>
          </p:cNvPr>
          <p:cNvSpPr>
            <a:spLocks noGrp="1"/>
          </p:cNvSpPr>
          <p:nvPr>
            <p:ph type="title"/>
          </p:nvPr>
        </p:nvSpPr>
        <p:spPr>
          <a:xfrm>
            <a:off x="684212" y="0"/>
            <a:ext cx="8534400" cy="1507067"/>
          </a:xfrm>
        </p:spPr>
        <p:txBody>
          <a:bodyPr/>
          <a:lstStyle/>
          <a:p>
            <a:r>
              <a:rPr lang="en-US" dirty="0"/>
              <a:t>Agenda</a:t>
            </a:r>
          </a:p>
        </p:txBody>
      </p:sp>
      <p:sp>
        <p:nvSpPr>
          <p:cNvPr id="3" name="Content Placeholder 2">
            <a:extLst>
              <a:ext uri="{FF2B5EF4-FFF2-40B4-BE49-F238E27FC236}">
                <a16:creationId xmlns:a16="http://schemas.microsoft.com/office/drawing/2014/main" id="{951BCDC8-4300-354A-9B8D-54FED2B48CE2}"/>
              </a:ext>
            </a:extLst>
          </p:cNvPr>
          <p:cNvSpPr>
            <a:spLocks noGrp="1"/>
          </p:cNvSpPr>
          <p:nvPr>
            <p:ph idx="1"/>
          </p:nvPr>
        </p:nvSpPr>
        <p:spPr/>
        <p:txBody>
          <a:bodyPr/>
          <a:lstStyle/>
          <a:p>
            <a:pPr lvl="1"/>
            <a:r>
              <a:rPr lang="en-US" dirty="0"/>
              <a:t>Introduction/Business Objectives</a:t>
            </a:r>
          </a:p>
          <a:p>
            <a:pPr lvl="1"/>
            <a:r>
              <a:rPr lang="en-US" dirty="0"/>
              <a:t>Data Source/Demographics</a:t>
            </a:r>
          </a:p>
          <a:p>
            <a:pPr lvl="1"/>
            <a:r>
              <a:rPr lang="en-US" dirty="0"/>
              <a:t>Methodology</a:t>
            </a:r>
          </a:p>
          <a:p>
            <a:pPr lvl="1"/>
            <a:r>
              <a:rPr lang="en-US" dirty="0"/>
              <a:t>Evaluation/Results</a:t>
            </a:r>
          </a:p>
          <a:p>
            <a:pPr lvl="1"/>
            <a:r>
              <a:rPr lang="en-US" dirty="0"/>
              <a:t>Summary</a:t>
            </a:r>
          </a:p>
          <a:p>
            <a:endParaRPr lang="en-US" dirty="0"/>
          </a:p>
        </p:txBody>
      </p:sp>
    </p:spTree>
    <p:extLst>
      <p:ext uri="{BB962C8B-B14F-4D97-AF65-F5344CB8AC3E}">
        <p14:creationId xmlns:p14="http://schemas.microsoft.com/office/powerpoint/2010/main" val="291684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1" y="342900"/>
            <a:ext cx="8534401" cy="685800"/>
          </a:xfrm>
        </p:spPr>
        <p:txBody>
          <a:bodyPr/>
          <a:lstStyle/>
          <a:p>
            <a:r>
              <a:rPr lang="en-US" dirty="0"/>
              <a:t>Introduction</a:t>
            </a:r>
          </a:p>
        </p:txBody>
      </p:sp>
      <p:sp>
        <p:nvSpPr>
          <p:cNvPr id="4" name="TextBox 3"/>
          <p:cNvSpPr txBox="1"/>
          <p:nvPr/>
        </p:nvSpPr>
        <p:spPr>
          <a:xfrm>
            <a:off x="557211" y="1152395"/>
            <a:ext cx="9725438" cy="1323439"/>
          </a:xfrm>
          <a:prstGeom prst="rect">
            <a:avLst/>
          </a:prstGeom>
          <a:noFill/>
        </p:spPr>
        <p:txBody>
          <a:bodyPr wrap="square" rtlCol="0">
            <a:spAutoFit/>
          </a:bodyPr>
          <a:lstStyle/>
          <a:p>
            <a:r>
              <a:rPr lang="en-US" sz="2000" dirty="0">
                <a:solidFill>
                  <a:srgbClr val="002060"/>
                </a:solidFill>
              </a:rPr>
              <a:t>Attrition comes as a high cost to companies.  The cost of interviewing, training, productivity, and negative impacts on morale are just a few.  </a:t>
            </a:r>
          </a:p>
          <a:p>
            <a:endParaRPr lang="en-US" sz="2000" dirty="0">
              <a:solidFill>
                <a:srgbClr val="002060"/>
              </a:solidFill>
            </a:endParaRPr>
          </a:p>
          <a:p>
            <a:r>
              <a:rPr lang="en-US" sz="2000" dirty="0">
                <a:solidFill>
                  <a:srgbClr val="002060"/>
                </a:solidFill>
              </a:rPr>
              <a:t>This report will focus on the following based on our analysis:  </a:t>
            </a:r>
          </a:p>
        </p:txBody>
      </p:sp>
      <p:sp>
        <p:nvSpPr>
          <p:cNvPr id="7" name="TextBox 6"/>
          <p:cNvSpPr txBox="1"/>
          <p:nvPr/>
        </p:nvSpPr>
        <p:spPr>
          <a:xfrm>
            <a:off x="1625600" y="2912533"/>
            <a:ext cx="6908800" cy="3416320"/>
          </a:xfrm>
          <a:prstGeom prst="rect">
            <a:avLst/>
          </a:prstGeom>
          <a:noFill/>
        </p:spPr>
        <p:txBody>
          <a:bodyPr wrap="square" rtlCol="0">
            <a:spAutoFit/>
          </a:bodyPr>
          <a:lstStyle/>
          <a:p>
            <a:pPr marL="285750" indent="-285750">
              <a:buFont typeface="Arial" charset="0"/>
              <a:buChar char="•"/>
            </a:pPr>
            <a:r>
              <a:rPr lang="en-US" sz="2400" dirty="0">
                <a:solidFill>
                  <a:srgbClr val="002060"/>
                </a:solidFill>
              </a:rPr>
              <a:t>The top 3 factors that contribute to attrition</a:t>
            </a:r>
          </a:p>
          <a:p>
            <a:pPr marL="285750" indent="-285750">
              <a:buFont typeface="Arial" charset="0"/>
              <a:buChar char="•"/>
            </a:pPr>
            <a:endParaRPr lang="en-US" sz="2400" dirty="0">
              <a:solidFill>
                <a:srgbClr val="002060"/>
              </a:solidFill>
            </a:endParaRPr>
          </a:p>
          <a:p>
            <a:pPr marL="285750" indent="-285750">
              <a:buFont typeface="Arial" charset="0"/>
              <a:buChar char="•"/>
            </a:pPr>
            <a:r>
              <a:rPr lang="en-US" sz="2400" dirty="0">
                <a:solidFill>
                  <a:srgbClr val="002060"/>
                </a:solidFill>
              </a:rPr>
              <a:t>Methodology</a:t>
            </a:r>
          </a:p>
          <a:p>
            <a:pPr marL="285750" indent="-285750">
              <a:buFont typeface="Arial" charset="0"/>
              <a:buChar char="•"/>
            </a:pPr>
            <a:endParaRPr lang="en-US" sz="2400" dirty="0">
              <a:solidFill>
                <a:srgbClr val="002060"/>
              </a:solidFill>
            </a:endParaRPr>
          </a:p>
          <a:p>
            <a:pPr marL="285750" indent="-285750">
              <a:buFont typeface="Arial" charset="0"/>
              <a:buChar char="•"/>
            </a:pPr>
            <a:r>
              <a:rPr lang="en-US" sz="2400" dirty="0">
                <a:solidFill>
                  <a:srgbClr val="002060"/>
                </a:solidFill>
              </a:rPr>
              <a:t>Job role-specific and general trends</a:t>
            </a:r>
          </a:p>
          <a:p>
            <a:pPr marL="285750" indent="-285750">
              <a:buFont typeface="Arial" charset="0"/>
              <a:buChar char="•"/>
            </a:pPr>
            <a:endParaRPr lang="en-US" sz="2400" dirty="0">
              <a:solidFill>
                <a:srgbClr val="002060"/>
              </a:solidFill>
            </a:endParaRPr>
          </a:p>
          <a:p>
            <a:pPr marL="285750" indent="-285750">
              <a:buFont typeface="Arial" charset="0"/>
              <a:buChar char="•"/>
            </a:pPr>
            <a:r>
              <a:rPr lang="en-US" sz="2400" dirty="0">
                <a:solidFill>
                  <a:srgbClr val="002060"/>
                </a:solidFill>
              </a:rPr>
              <a:t>Recommendations to mitigate attrition</a:t>
            </a:r>
          </a:p>
          <a:p>
            <a:pPr marL="285750" indent="-285750">
              <a:buFont typeface="Arial" charset="0"/>
              <a:buChar char="•"/>
            </a:pPr>
            <a:endParaRPr lang="en-US" sz="2400" dirty="0"/>
          </a:p>
          <a:p>
            <a:pPr marL="285750" indent="-285750">
              <a:buFont typeface="Arial" charset="0"/>
              <a:buChar char="•"/>
            </a:pPr>
            <a:endParaRPr lang="en-US" sz="2400" dirty="0"/>
          </a:p>
        </p:txBody>
      </p:sp>
    </p:spTree>
    <p:extLst>
      <p:ext uri="{BB962C8B-B14F-4D97-AF65-F5344CB8AC3E}">
        <p14:creationId xmlns:p14="http://schemas.microsoft.com/office/powerpoint/2010/main" val="394083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1" y="342900"/>
            <a:ext cx="8534401" cy="685800"/>
          </a:xfrm>
        </p:spPr>
        <p:txBody>
          <a:bodyPr/>
          <a:lstStyle/>
          <a:p>
            <a:r>
              <a:rPr lang="en-US" dirty="0"/>
              <a:t>Data Source</a:t>
            </a:r>
          </a:p>
        </p:txBody>
      </p:sp>
      <p:sp>
        <p:nvSpPr>
          <p:cNvPr id="3" name="Text Placeholder 2"/>
          <p:cNvSpPr>
            <a:spLocks noGrp="1"/>
          </p:cNvSpPr>
          <p:nvPr>
            <p:ph type="body" idx="1"/>
          </p:nvPr>
        </p:nvSpPr>
        <p:spPr>
          <a:xfrm>
            <a:off x="557211" y="1970171"/>
            <a:ext cx="3275753" cy="1042441"/>
          </a:xfrm>
        </p:spPr>
        <p:txBody>
          <a:bodyPr>
            <a:normAutofit fontScale="92500" lnSpcReduction="20000"/>
          </a:bodyPr>
          <a:lstStyle/>
          <a:p>
            <a:r>
              <a:rPr lang="en-US" b="1" u="sng" dirty="0">
                <a:solidFill>
                  <a:srgbClr val="002060"/>
                </a:solidFill>
              </a:rPr>
              <a:t>Data Dimension</a:t>
            </a:r>
          </a:p>
          <a:p>
            <a:r>
              <a:rPr lang="en-US" dirty="0">
                <a:solidFill>
                  <a:srgbClr val="002060"/>
                </a:solidFill>
              </a:rPr>
              <a:t>Total Observations: 1470</a:t>
            </a:r>
          </a:p>
          <a:p>
            <a:r>
              <a:rPr lang="en-US" dirty="0">
                <a:solidFill>
                  <a:srgbClr val="002060"/>
                </a:solidFill>
              </a:rPr>
              <a:t>Total Variables	 :  35</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4027" y="2015143"/>
            <a:ext cx="4036800" cy="4280798"/>
          </a:xfrm>
          <a:prstGeom prst="rect">
            <a:avLst/>
          </a:prstGeom>
        </p:spPr>
      </p:pic>
      <p:sp>
        <p:nvSpPr>
          <p:cNvPr id="10" name="TextBox 9"/>
          <p:cNvSpPr txBox="1"/>
          <p:nvPr/>
        </p:nvSpPr>
        <p:spPr>
          <a:xfrm>
            <a:off x="9091612" y="4155541"/>
            <a:ext cx="789140" cy="369332"/>
          </a:xfrm>
          <a:prstGeom prst="rect">
            <a:avLst/>
          </a:prstGeom>
          <a:noFill/>
        </p:spPr>
        <p:txBody>
          <a:bodyPr wrap="square" rtlCol="0">
            <a:spAutoFit/>
          </a:bodyPr>
          <a:lstStyle/>
          <a:p>
            <a:r>
              <a:rPr lang="en-US" dirty="0"/>
              <a:t>1233</a:t>
            </a:r>
          </a:p>
        </p:txBody>
      </p:sp>
      <p:sp>
        <p:nvSpPr>
          <p:cNvPr id="11" name="TextBox 10"/>
          <p:cNvSpPr txBox="1"/>
          <p:nvPr/>
        </p:nvSpPr>
        <p:spPr>
          <a:xfrm>
            <a:off x="10412533" y="4906218"/>
            <a:ext cx="569387" cy="369332"/>
          </a:xfrm>
          <a:prstGeom prst="rect">
            <a:avLst/>
          </a:prstGeom>
          <a:noFill/>
        </p:spPr>
        <p:txBody>
          <a:bodyPr wrap="none" rtlCol="0">
            <a:spAutoFit/>
          </a:bodyPr>
          <a:lstStyle/>
          <a:p>
            <a:r>
              <a:rPr lang="en-US"/>
              <a:t>237</a:t>
            </a:r>
          </a:p>
        </p:txBody>
      </p:sp>
      <p:sp>
        <p:nvSpPr>
          <p:cNvPr id="5" name="TextBox 4"/>
          <p:cNvSpPr txBox="1"/>
          <p:nvPr/>
        </p:nvSpPr>
        <p:spPr>
          <a:xfrm>
            <a:off x="557211" y="5372611"/>
            <a:ext cx="3689112" cy="923330"/>
          </a:xfrm>
          <a:prstGeom prst="rect">
            <a:avLst/>
          </a:prstGeom>
          <a:noFill/>
        </p:spPr>
        <p:txBody>
          <a:bodyPr wrap="square" rtlCol="0">
            <a:spAutoFit/>
          </a:bodyPr>
          <a:lstStyle/>
          <a:p>
            <a:r>
              <a:rPr lang="en-US" b="1" u="sng" dirty="0">
                <a:solidFill>
                  <a:srgbClr val="002060"/>
                </a:solidFill>
              </a:rPr>
              <a:t>Excluded Variables: </a:t>
            </a:r>
          </a:p>
          <a:p>
            <a:r>
              <a:rPr lang="en-US" dirty="0" err="1">
                <a:solidFill>
                  <a:srgbClr val="002060"/>
                </a:solidFill>
              </a:rPr>
              <a:t>HeadCount</a:t>
            </a:r>
            <a:r>
              <a:rPr lang="en-US" dirty="0">
                <a:solidFill>
                  <a:srgbClr val="002060"/>
                </a:solidFill>
              </a:rPr>
              <a:t>, </a:t>
            </a:r>
            <a:r>
              <a:rPr lang="en-US" dirty="0" err="1">
                <a:solidFill>
                  <a:srgbClr val="002060"/>
                </a:solidFill>
              </a:rPr>
              <a:t>EmployeeID</a:t>
            </a:r>
            <a:r>
              <a:rPr lang="en-US" dirty="0">
                <a:solidFill>
                  <a:srgbClr val="002060"/>
                </a:solidFill>
              </a:rPr>
              <a:t>, Over18, </a:t>
            </a:r>
            <a:r>
              <a:rPr lang="en-US" dirty="0" err="1">
                <a:solidFill>
                  <a:srgbClr val="002060"/>
                </a:solidFill>
              </a:rPr>
              <a:t>StdHours</a:t>
            </a:r>
            <a:endParaRPr lang="en-US" dirty="0">
              <a:solidFill>
                <a:srgbClr val="002060"/>
              </a:solidFill>
            </a:endParaRPr>
          </a:p>
        </p:txBody>
      </p:sp>
      <p:sp>
        <p:nvSpPr>
          <p:cNvPr id="6" name="TextBox 5"/>
          <p:cNvSpPr txBox="1"/>
          <p:nvPr/>
        </p:nvSpPr>
        <p:spPr>
          <a:xfrm>
            <a:off x="557211" y="1130103"/>
            <a:ext cx="11001730" cy="646331"/>
          </a:xfrm>
          <a:prstGeom prst="rect">
            <a:avLst/>
          </a:prstGeom>
          <a:noFill/>
        </p:spPr>
        <p:txBody>
          <a:bodyPr wrap="none" rtlCol="0">
            <a:spAutoFit/>
          </a:bodyPr>
          <a:lstStyle/>
          <a:p>
            <a:r>
              <a:rPr lang="en-US" b="1" dirty="0">
                <a:solidFill>
                  <a:srgbClr val="002060"/>
                </a:solidFill>
              </a:rPr>
              <a:t>Summary: </a:t>
            </a:r>
            <a:r>
              <a:rPr lang="en-US" dirty="0">
                <a:solidFill>
                  <a:srgbClr val="002060"/>
                </a:solidFill>
              </a:rPr>
              <a:t>The dataset provided required minimal tidying.  There was no missing data (i.e. NA).  It </a:t>
            </a:r>
          </a:p>
          <a:p>
            <a:r>
              <a:rPr lang="en-US" dirty="0">
                <a:solidFill>
                  <a:srgbClr val="002060"/>
                </a:solidFill>
              </a:rPr>
              <a:t>included both personal and professional data on employee from various departments.</a:t>
            </a:r>
          </a:p>
        </p:txBody>
      </p:sp>
      <p:sp>
        <p:nvSpPr>
          <p:cNvPr id="7" name="TextBox 6"/>
          <p:cNvSpPr txBox="1"/>
          <p:nvPr/>
        </p:nvSpPr>
        <p:spPr>
          <a:xfrm>
            <a:off x="557211" y="3323270"/>
            <a:ext cx="2353770" cy="923330"/>
          </a:xfrm>
          <a:prstGeom prst="rect">
            <a:avLst/>
          </a:prstGeom>
          <a:noFill/>
        </p:spPr>
        <p:txBody>
          <a:bodyPr wrap="square" rtlCol="0">
            <a:spAutoFit/>
          </a:bodyPr>
          <a:lstStyle/>
          <a:p>
            <a:r>
              <a:rPr lang="en-US" b="1" u="sng" dirty="0">
                <a:solidFill>
                  <a:srgbClr val="002060"/>
                </a:solidFill>
              </a:rPr>
              <a:t>Data Class Type</a:t>
            </a:r>
          </a:p>
          <a:p>
            <a:r>
              <a:rPr lang="en-US" dirty="0">
                <a:solidFill>
                  <a:srgbClr val="002060"/>
                </a:solidFill>
              </a:rPr>
              <a:t>Numeric 	: 25</a:t>
            </a:r>
          </a:p>
          <a:p>
            <a:r>
              <a:rPr lang="en-US" dirty="0">
                <a:solidFill>
                  <a:srgbClr val="002060"/>
                </a:solidFill>
              </a:rPr>
              <a:t>Character	: 10</a:t>
            </a:r>
          </a:p>
        </p:txBody>
      </p:sp>
      <p:sp>
        <p:nvSpPr>
          <p:cNvPr id="8" name="TextBox 7"/>
          <p:cNvSpPr txBox="1"/>
          <p:nvPr/>
        </p:nvSpPr>
        <p:spPr>
          <a:xfrm>
            <a:off x="557211" y="4608818"/>
            <a:ext cx="3093928" cy="677108"/>
          </a:xfrm>
          <a:prstGeom prst="rect">
            <a:avLst/>
          </a:prstGeom>
          <a:noFill/>
        </p:spPr>
        <p:txBody>
          <a:bodyPr wrap="square" rtlCol="0">
            <a:spAutoFit/>
          </a:bodyPr>
          <a:lstStyle/>
          <a:p>
            <a:r>
              <a:rPr lang="en-US" b="1" u="sng" dirty="0">
                <a:solidFill>
                  <a:srgbClr val="002060"/>
                </a:solidFill>
              </a:rPr>
              <a:t>Length &gt; 12 Variables</a:t>
            </a:r>
          </a:p>
          <a:p>
            <a:pPr lvl="1"/>
            <a:r>
              <a:rPr lang="en-US" sz="2000" dirty="0">
                <a:solidFill>
                  <a:srgbClr val="002060"/>
                </a:solidFill>
              </a:rPr>
              <a:t>	23</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986" y="2015142"/>
            <a:ext cx="3811383" cy="4280799"/>
          </a:xfrm>
          <a:prstGeom prst="rect">
            <a:avLst/>
          </a:prstGeom>
        </p:spPr>
      </p:pic>
    </p:spTree>
    <p:extLst>
      <p:ext uri="{BB962C8B-B14F-4D97-AF65-F5344CB8AC3E}">
        <p14:creationId xmlns:p14="http://schemas.microsoft.com/office/powerpoint/2010/main" val="69228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025774-F3AC-0B46-BFAD-62F83C5E6558}"/>
              </a:ext>
            </a:extLst>
          </p:cNvPr>
          <p:cNvSpPr txBox="1">
            <a:spLocks/>
          </p:cNvSpPr>
          <p:nvPr/>
        </p:nvSpPr>
        <p:spPr>
          <a:xfrm>
            <a:off x="557211" y="342900"/>
            <a:ext cx="8534401" cy="6858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Data Source/DEMOGRAPHICS</a:t>
            </a:r>
            <a:endParaRPr lang="en-US" dirty="0"/>
          </a:p>
        </p:txBody>
      </p:sp>
      <p:sp>
        <p:nvSpPr>
          <p:cNvPr id="5" name="Text Placeholder 2">
            <a:extLst>
              <a:ext uri="{FF2B5EF4-FFF2-40B4-BE49-F238E27FC236}">
                <a16:creationId xmlns:a16="http://schemas.microsoft.com/office/drawing/2014/main" id="{9958FC6C-D112-8144-B815-67A37B638E30}"/>
              </a:ext>
            </a:extLst>
          </p:cNvPr>
          <p:cNvSpPr>
            <a:spLocks noGrp="1"/>
          </p:cNvSpPr>
          <p:nvPr>
            <p:ph type="body" idx="1"/>
          </p:nvPr>
        </p:nvSpPr>
        <p:spPr>
          <a:xfrm>
            <a:off x="684213" y="1193800"/>
            <a:ext cx="10348222" cy="4800600"/>
          </a:xfrm>
        </p:spPr>
        <p:txBody>
          <a:bodyPr numCol="2">
            <a:normAutofit lnSpcReduction="10000"/>
          </a:bodyPr>
          <a:lstStyle/>
          <a:p>
            <a:pPr marL="285750" indent="-285750">
              <a:buFont typeface="Arial" panose="020B0604020202020204" pitchFamily="34" charset="0"/>
              <a:buChar char="•"/>
            </a:pPr>
            <a:r>
              <a:rPr lang="en-US" sz="2000" dirty="0">
                <a:solidFill>
                  <a:schemeClr val="tx1"/>
                </a:solidFill>
              </a:rPr>
              <a:t>Gender:</a:t>
            </a:r>
          </a:p>
          <a:p>
            <a:pPr marL="742950" lvl="1" indent="-285750">
              <a:buFont typeface="Arial" panose="020B0604020202020204" pitchFamily="34" charset="0"/>
              <a:buChar char="•"/>
            </a:pPr>
            <a:r>
              <a:rPr lang="en-US" sz="2000" dirty="0">
                <a:solidFill>
                  <a:schemeClr val="tx1"/>
                </a:solidFill>
              </a:rPr>
              <a:t>Males: 882 </a:t>
            </a:r>
          </a:p>
          <a:p>
            <a:pPr marL="742950" lvl="1" indent="-285750">
              <a:buFont typeface="Arial" panose="020B0604020202020204" pitchFamily="34" charset="0"/>
              <a:buChar char="•"/>
            </a:pPr>
            <a:r>
              <a:rPr lang="en-US" sz="2000" dirty="0">
                <a:solidFill>
                  <a:schemeClr val="tx1"/>
                </a:solidFill>
              </a:rPr>
              <a:t>Females: 588</a:t>
            </a:r>
          </a:p>
          <a:p>
            <a:pPr marL="285750" indent="-285750">
              <a:buFont typeface="Arial" panose="020B0604020202020204" pitchFamily="34" charset="0"/>
              <a:buChar char="•"/>
            </a:pPr>
            <a:r>
              <a:rPr lang="en-US" sz="2000" dirty="0">
                <a:solidFill>
                  <a:schemeClr val="tx1"/>
                </a:solidFill>
              </a:rPr>
              <a:t>Departments:</a:t>
            </a:r>
          </a:p>
          <a:p>
            <a:pPr marL="742950" lvl="1" indent="-285750">
              <a:buFont typeface="Arial" panose="020B0604020202020204" pitchFamily="34" charset="0"/>
              <a:buChar char="•"/>
            </a:pPr>
            <a:r>
              <a:rPr lang="en-US" sz="2000" dirty="0">
                <a:solidFill>
                  <a:schemeClr val="tx1"/>
                </a:solidFill>
              </a:rPr>
              <a:t>Human Resources with 63 employees</a:t>
            </a:r>
          </a:p>
          <a:p>
            <a:pPr marL="742950" lvl="1" indent="-285750">
              <a:buFont typeface="Arial" panose="020B0604020202020204" pitchFamily="34" charset="0"/>
              <a:buChar char="•"/>
            </a:pPr>
            <a:r>
              <a:rPr lang="en-US" sz="2000" dirty="0">
                <a:solidFill>
                  <a:schemeClr val="tx1"/>
                </a:solidFill>
              </a:rPr>
              <a:t>Research &amp; Development with 961 employees</a:t>
            </a:r>
          </a:p>
          <a:p>
            <a:pPr marL="742950" lvl="1" indent="-285750">
              <a:buFont typeface="Arial" panose="020B0604020202020204" pitchFamily="34" charset="0"/>
              <a:buChar char="•"/>
            </a:pPr>
            <a:r>
              <a:rPr lang="en-US" sz="2000" dirty="0">
                <a:solidFill>
                  <a:schemeClr val="tx1"/>
                </a:solidFill>
              </a:rPr>
              <a:t>Sales with 446 employees.</a:t>
            </a:r>
          </a:p>
          <a:p>
            <a:pPr marL="742950" lvl="1" indent="-285750">
              <a:buFont typeface="Arial" panose="020B0604020202020204" pitchFamily="34" charset="0"/>
              <a:buChar char="•"/>
            </a:pPr>
            <a:endParaRPr lang="en-US" sz="2000" dirty="0">
              <a:solidFill>
                <a:schemeClr val="tx1"/>
              </a:solidFill>
            </a:endParaRPr>
          </a:p>
          <a:p>
            <a:pPr marL="742950" lvl="1" indent="-285750">
              <a:buFont typeface="Arial" panose="020B0604020202020204" pitchFamily="34" charset="0"/>
              <a:buChar char="•"/>
            </a:pPr>
            <a:endParaRPr lang="en-US" sz="2000" dirty="0">
              <a:solidFill>
                <a:schemeClr val="tx1"/>
              </a:solidFill>
            </a:endParaRPr>
          </a:p>
          <a:p>
            <a:pPr marL="742950" lvl="1"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Job Roles:</a:t>
            </a:r>
          </a:p>
          <a:p>
            <a:pPr marL="742950" lvl="1" indent="-285750">
              <a:buFont typeface="Arial" panose="020B0604020202020204" pitchFamily="34" charset="0"/>
              <a:buChar char="•"/>
            </a:pPr>
            <a:r>
              <a:rPr lang="en-US" sz="2000" dirty="0">
                <a:solidFill>
                  <a:schemeClr val="tx1"/>
                </a:solidFill>
              </a:rPr>
              <a:t>Healthcare Representative</a:t>
            </a:r>
          </a:p>
          <a:p>
            <a:pPr marL="742950" lvl="1" indent="-285750">
              <a:buFont typeface="Arial" panose="020B0604020202020204" pitchFamily="34" charset="0"/>
              <a:buChar char="•"/>
            </a:pPr>
            <a:r>
              <a:rPr lang="en-US" sz="2000" dirty="0">
                <a:solidFill>
                  <a:schemeClr val="tx1"/>
                </a:solidFill>
              </a:rPr>
              <a:t>Human Resources</a:t>
            </a:r>
          </a:p>
          <a:p>
            <a:pPr marL="742950" lvl="1" indent="-285750">
              <a:buFont typeface="Arial" panose="020B0604020202020204" pitchFamily="34" charset="0"/>
              <a:buChar char="•"/>
            </a:pPr>
            <a:r>
              <a:rPr lang="en-US" sz="2000" dirty="0">
                <a:solidFill>
                  <a:schemeClr val="tx1"/>
                </a:solidFill>
              </a:rPr>
              <a:t>Laboratory Technician</a:t>
            </a:r>
          </a:p>
          <a:p>
            <a:pPr marL="742950" lvl="1" indent="-285750">
              <a:buFont typeface="Arial" panose="020B0604020202020204" pitchFamily="34" charset="0"/>
              <a:buChar char="•"/>
            </a:pPr>
            <a:r>
              <a:rPr lang="en-US" sz="2000" dirty="0">
                <a:solidFill>
                  <a:schemeClr val="tx1"/>
                </a:solidFill>
              </a:rPr>
              <a:t>Manager</a:t>
            </a:r>
          </a:p>
          <a:p>
            <a:pPr marL="742950" lvl="1" indent="-285750">
              <a:buFont typeface="Arial" panose="020B0604020202020204" pitchFamily="34" charset="0"/>
              <a:buChar char="•"/>
            </a:pPr>
            <a:r>
              <a:rPr lang="en-US" sz="2000" dirty="0">
                <a:solidFill>
                  <a:schemeClr val="tx1"/>
                </a:solidFill>
              </a:rPr>
              <a:t>Manufacturing Director</a:t>
            </a:r>
          </a:p>
          <a:p>
            <a:pPr marL="742950" lvl="1" indent="-285750">
              <a:buFont typeface="Arial" panose="020B0604020202020204" pitchFamily="34" charset="0"/>
              <a:buChar char="•"/>
            </a:pPr>
            <a:r>
              <a:rPr lang="en-US" sz="2000" dirty="0">
                <a:solidFill>
                  <a:schemeClr val="tx1"/>
                </a:solidFill>
              </a:rPr>
              <a:t>Research Director</a:t>
            </a:r>
          </a:p>
          <a:p>
            <a:pPr marL="742950" lvl="1" indent="-285750">
              <a:buFont typeface="Arial" panose="020B0604020202020204" pitchFamily="34" charset="0"/>
              <a:buChar char="•"/>
            </a:pPr>
            <a:r>
              <a:rPr lang="en-US" sz="2000" dirty="0">
                <a:solidFill>
                  <a:schemeClr val="tx1"/>
                </a:solidFill>
              </a:rPr>
              <a:t>Research Scientist</a:t>
            </a:r>
          </a:p>
          <a:p>
            <a:pPr marL="742950" lvl="1" indent="-285750">
              <a:buFont typeface="Arial" panose="020B0604020202020204" pitchFamily="34" charset="0"/>
              <a:buChar char="•"/>
            </a:pPr>
            <a:r>
              <a:rPr lang="en-US" sz="2000" dirty="0">
                <a:solidFill>
                  <a:schemeClr val="tx1"/>
                </a:solidFill>
              </a:rPr>
              <a:t>Sales Executive</a:t>
            </a:r>
          </a:p>
          <a:p>
            <a:pPr marL="742950" lvl="1" indent="-285750">
              <a:buFont typeface="Arial" panose="020B0604020202020204" pitchFamily="34" charset="0"/>
              <a:buChar char="•"/>
            </a:pPr>
            <a:r>
              <a:rPr lang="en-US" sz="2000" dirty="0">
                <a:solidFill>
                  <a:schemeClr val="tx1"/>
                </a:solidFill>
              </a:rPr>
              <a:t>Sales Representative</a:t>
            </a:r>
          </a:p>
          <a:p>
            <a:pPr marL="742950" lvl="1" indent="-28575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3675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025774-F3AC-0B46-BFAD-62F83C5E6558}"/>
              </a:ext>
            </a:extLst>
          </p:cNvPr>
          <p:cNvSpPr txBox="1">
            <a:spLocks/>
          </p:cNvSpPr>
          <p:nvPr/>
        </p:nvSpPr>
        <p:spPr>
          <a:xfrm>
            <a:off x="557211" y="342900"/>
            <a:ext cx="8534401" cy="685800"/>
          </a:xfrm>
          <a:prstGeom prst="rect">
            <a:avLst/>
          </a:prstGeom>
          <a:effectLst/>
        </p:spPr>
        <p:txBody>
          <a:bodyPr vert="horz" lIns="91440" tIns="45720" rIns="91440" bIns="45720" rtlCol="0" anchor="b">
            <a:normAutofit fontScale="62500" lnSpcReduction="20000"/>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Out of 1470 employees 237 were loss due to attrition</a:t>
            </a:r>
          </a:p>
        </p:txBody>
      </p:sp>
      <p:sp>
        <p:nvSpPr>
          <p:cNvPr id="5" name="Text Placeholder 2">
            <a:extLst>
              <a:ext uri="{FF2B5EF4-FFF2-40B4-BE49-F238E27FC236}">
                <a16:creationId xmlns:a16="http://schemas.microsoft.com/office/drawing/2014/main" id="{9958FC6C-D112-8144-B815-67A37B638E30}"/>
              </a:ext>
            </a:extLst>
          </p:cNvPr>
          <p:cNvSpPr>
            <a:spLocks noGrp="1"/>
          </p:cNvSpPr>
          <p:nvPr>
            <p:ph type="body" idx="1"/>
          </p:nvPr>
        </p:nvSpPr>
        <p:spPr>
          <a:xfrm>
            <a:off x="684213" y="1193800"/>
            <a:ext cx="8407399" cy="685800"/>
          </a:xfrm>
        </p:spPr>
        <p:txBody>
          <a:bodyPr>
            <a:normAutofit/>
          </a:bodyPr>
          <a:lstStyle/>
          <a:p>
            <a:pPr algn="ctr"/>
            <a:r>
              <a:rPr lang="en-US" dirty="0">
                <a:solidFill>
                  <a:schemeClr val="tx1"/>
                </a:solidFill>
              </a:rPr>
              <a:t>Sales had the highest loss percentage (20.6%)</a:t>
            </a:r>
          </a:p>
        </p:txBody>
      </p:sp>
      <p:pic>
        <p:nvPicPr>
          <p:cNvPr id="2" name="Picture 1">
            <a:extLst>
              <a:ext uri="{FF2B5EF4-FFF2-40B4-BE49-F238E27FC236}">
                <a16:creationId xmlns:a16="http://schemas.microsoft.com/office/drawing/2014/main" id="{AE123D78-25CB-4703-8B1C-CFD6B540F32D}"/>
              </a:ext>
            </a:extLst>
          </p:cNvPr>
          <p:cNvPicPr>
            <a:picLocks noChangeAspect="1"/>
          </p:cNvPicPr>
          <p:nvPr/>
        </p:nvPicPr>
        <p:blipFill>
          <a:blip r:embed="rId2"/>
          <a:stretch>
            <a:fillRect/>
          </a:stretch>
        </p:blipFill>
        <p:spPr>
          <a:xfrm>
            <a:off x="1219583" y="1775020"/>
            <a:ext cx="7336657" cy="4527157"/>
          </a:xfrm>
          <a:prstGeom prst="rect">
            <a:avLst/>
          </a:prstGeom>
        </p:spPr>
      </p:pic>
    </p:spTree>
    <p:extLst>
      <p:ext uri="{BB962C8B-B14F-4D97-AF65-F5344CB8AC3E}">
        <p14:creationId xmlns:p14="http://schemas.microsoft.com/office/powerpoint/2010/main" val="257129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48AD-8D00-4001-8024-DB6C39FB7DDC}"/>
              </a:ext>
            </a:extLst>
          </p:cNvPr>
          <p:cNvSpPr>
            <a:spLocks noGrp="1"/>
          </p:cNvSpPr>
          <p:nvPr>
            <p:ph type="title"/>
          </p:nvPr>
        </p:nvSpPr>
        <p:spPr>
          <a:xfrm>
            <a:off x="4813738" y="261883"/>
            <a:ext cx="7027588" cy="3000926"/>
          </a:xfrm>
        </p:spPr>
        <p:txBody>
          <a:bodyPr/>
          <a:lstStyle/>
          <a:p>
            <a:r>
              <a:rPr lang="en-US" dirty="0"/>
              <a:t>Top Three factors Attributed to Company’s Attrition</a:t>
            </a:r>
          </a:p>
        </p:txBody>
      </p:sp>
      <p:pic>
        <p:nvPicPr>
          <p:cNvPr id="5" name="Picture 4">
            <a:extLst>
              <a:ext uri="{FF2B5EF4-FFF2-40B4-BE49-F238E27FC236}">
                <a16:creationId xmlns:a16="http://schemas.microsoft.com/office/drawing/2014/main" id="{0FE0E690-E502-4CB2-850E-FB090D6F9E5E}"/>
              </a:ext>
            </a:extLst>
          </p:cNvPr>
          <p:cNvPicPr>
            <a:picLocks noChangeAspect="1"/>
          </p:cNvPicPr>
          <p:nvPr/>
        </p:nvPicPr>
        <p:blipFill>
          <a:blip r:embed="rId2"/>
          <a:stretch>
            <a:fillRect/>
          </a:stretch>
        </p:blipFill>
        <p:spPr>
          <a:xfrm>
            <a:off x="254362" y="3626623"/>
            <a:ext cx="4157293" cy="2969494"/>
          </a:xfrm>
          <a:prstGeom prst="rect">
            <a:avLst/>
          </a:prstGeom>
        </p:spPr>
      </p:pic>
      <p:pic>
        <p:nvPicPr>
          <p:cNvPr id="4" name="Picture 3">
            <a:extLst>
              <a:ext uri="{FF2B5EF4-FFF2-40B4-BE49-F238E27FC236}">
                <a16:creationId xmlns:a16="http://schemas.microsoft.com/office/drawing/2014/main" id="{97F01C75-DC0F-4667-8F7A-0F793A00CA01}"/>
              </a:ext>
            </a:extLst>
          </p:cNvPr>
          <p:cNvPicPr>
            <a:picLocks noChangeAspect="1"/>
          </p:cNvPicPr>
          <p:nvPr/>
        </p:nvPicPr>
        <p:blipFill>
          <a:blip r:embed="rId3"/>
          <a:stretch>
            <a:fillRect/>
          </a:stretch>
        </p:blipFill>
        <p:spPr>
          <a:xfrm>
            <a:off x="254362" y="261883"/>
            <a:ext cx="4201297" cy="3000926"/>
          </a:xfrm>
          <a:prstGeom prst="rect">
            <a:avLst/>
          </a:prstGeom>
        </p:spPr>
      </p:pic>
      <p:pic>
        <p:nvPicPr>
          <p:cNvPr id="6" name="Picture 5">
            <a:extLst>
              <a:ext uri="{FF2B5EF4-FFF2-40B4-BE49-F238E27FC236}">
                <a16:creationId xmlns:a16="http://schemas.microsoft.com/office/drawing/2014/main" id="{78BA9978-D1AC-4110-8176-0AE75156BD13}"/>
              </a:ext>
            </a:extLst>
          </p:cNvPr>
          <p:cNvPicPr>
            <a:picLocks noChangeAspect="1"/>
          </p:cNvPicPr>
          <p:nvPr/>
        </p:nvPicPr>
        <p:blipFill>
          <a:blip r:embed="rId4"/>
          <a:stretch>
            <a:fillRect/>
          </a:stretch>
        </p:blipFill>
        <p:spPr>
          <a:xfrm>
            <a:off x="4978718" y="3626623"/>
            <a:ext cx="4811680" cy="2969494"/>
          </a:xfrm>
          <a:prstGeom prst="rect">
            <a:avLst/>
          </a:prstGeom>
        </p:spPr>
      </p:pic>
    </p:spTree>
    <p:extLst>
      <p:ext uri="{BB962C8B-B14F-4D97-AF65-F5344CB8AC3E}">
        <p14:creationId xmlns:p14="http://schemas.microsoft.com/office/powerpoint/2010/main" val="205713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77" y="163970"/>
            <a:ext cx="10327907" cy="685800"/>
          </a:xfrm>
        </p:spPr>
        <p:txBody>
          <a:bodyPr>
            <a:normAutofit/>
          </a:bodyPr>
          <a:lstStyle/>
          <a:p>
            <a:r>
              <a:rPr lang="en-US" dirty="0"/>
              <a:t>Methodology – ALGORITHMS Considered</a:t>
            </a:r>
          </a:p>
        </p:txBody>
      </p:sp>
      <p:sp>
        <p:nvSpPr>
          <p:cNvPr id="3" name="TextBox 2"/>
          <p:cNvSpPr txBox="1"/>
          <p:nvPr/>
        </p:nvSpPr>
        <p:spPr>
          <a:xfrm>
            <a:off x="444477" y="1077238"/>
            <a:ext cx="3231975" cy="1477328"/>
          </a:xfrm>
          <a:prstGeom prst="rect">
            <a:avLst/>
          </a:prstGeom>
          <a:noFill/>
        </p:spPr>
        <p:txBody>
          <a:bodyPr wrap="none" rtlCol="0">
            <a:spAutoFit/>
          </a:bodyPr>
          <a:lstStyle/>
          <a:p>
            <a:r>
              <a:rPr lang="en-US" dirty="0">
                <a:solidFill>
                  <a:srgbClr val="002060"/>
                </a:solidFill>
              </a:rPr>
              <a:t>Random Forest</a:t>
            </a:r>
          </a:p>
          <a:p>
            <a:endParaRPr lang="en-US" dirty="0">
              <a:solidFill>
                <a:srgbClr val="002060"/>
              </a:solidFill>
            </a:endParaRPr>
          </a:p>
          <a:p>
            <a:r>
              <a:rPr lang="en-US" dirty="0">
                <a:solidFill>
                  <a:srgbClr val="002060"/>
                </a:solidFill>
              </a:rPr>
              <a:t>Logistics Regression</a:t>
            </a:r>
          </a:p>
          <a:p>
            <a:endParaRPr lang="en-US" dirty="0">
              <a:solidFill>
                <a:srgbClr val="002060"/>
              </a:solidFill>
            </a:endParaRPr>
          </a:p>
          <a:p>
            <a:r>
              <a:rPr lang="en-US" dirty="0">
                <a:solidFill>
                  <a:srgbClr val="002060"/>
                </a:solidFill>
              </a:rPr>
              <a:t>Conditional Random Forest</a:t>
            </a:r>
          </a:p>
        </p:txBody>
      </p:sp>
      <p:sp>
        <p:nvSpPr>
          <p:cNvPr id="7" name="TextBox 6"/>
          <p:cNvSpPr txBox="1"/>
          <p:nvPr/>
        </p:nvSpPr>
        <p:spPr>
          <a:xfrm>
            <a:off x="1014609" y="3219189"/>
            <a:ext cx="8778365" cy="646331"/>
          </a:xfrm>
          <a:prstGeom prst="rect">
            <a:avLst/>
          </a:prstGeom>
          <a:noFill/>
        </p:spPr>
        <p:txBody>
          <a:bodyPr wrap="none" rtlCol="0">
            <a:spAutoFit/>
          </a:bodyPr>
          <a:lstStyle/>
          <a:p>
            <a:r>
              <a:rPr lang="en-US" dirty="0"/>
              <a:t>RAJAT TO ADD CONTENT ON THE DIFFERENCES, STRENGTHS, AND WEAKNESSES</a:t>
            </a:r>
          </a:p>
          <a:p>
            <a:r>
              <a:rPr lang="en-US" dirty="0"/>
              <a:t>OF EACH METHOD</a:t>
            </a:r>
          </a:p>
        </p:txBody>
      </p:sp>
    </p:spTree>
    <p:extLst>
      <p:ext uri="{BB962C8B-B14F-4D97-AF65-F5344CB8AC3E}">
        <p14:creationId xmlns:p14="http://schemas.microsoft.com/office/powerpoint/2010/main" val="169482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77" y="306588"/>
            <a:ext cx="10327907" cy="685800"/>
          </a:xfrm>
        </p:spPr>
        <p:txBody>
          <a:bodyPr>
            <a:noAutofit/>
          </a:bodyPr>
          <a:lstStyle/>
          <a:p>
            <a:r>
              <a:rPr lang="en-US" sz="2800" dirty="0"/>
              <a:t>Methodology – Random Forest And CONDITIONAL RANDOM FOREST</a:t>
            </a:r>
          </a:p>
        </p:txBody>
      </p:sp>
      <p:sp>
        <p:nvSpPr>
          <p:cNvPr id="4" name="TextBox 3"/>
          <p:cNvSpPr txBox="1"/>
          <p:nvPr/>
        </p:nvSpPr>
        <p:spPr>
          <a:xfrm>
            <a:off x="444477" y="1737405"/>
            <a:ext cx="6745463" cy="923330"/>
          </a:xfrm>
          <a:prstGeom prst="rect">
            <a:avLst/>
          </a:prstGeom>
          <a:noFill/>
        </p:spPr>
        <p:txBody>
          <a:bodyPr wrap="square" rtlCol="0">
            <a:spAutoFit/>
          </a:bodyPr>
          <a:lstStyle/>
          <a:p>
            <a:r>
              <a:rPr lang="en-US" dirty="0">
                <a:solidFill>
                  <a:srgbClr val="002060"/>
                </a:solidFill>
              </a:rPr>
              <a:t>Both Conditional Random Forest and Random Forest confirm the following top 3 factors:</a:t>
            </a:r>
          </a:p>
          <a:p>
            <a:endParaRPr lang="en-US" dirty="0">
              <a:solidFill>
                <a:srgbClr val="002060"/>
              </a:solidFill>
            </a:endParaRPr>
          </a:p>
        </p:txBody>
      </p:sp>
      <p:sp>
        <p:nvSpPr>
          <p:cNvPr id="5" name="TextBox 4"/>
          <p:cNvSpPr txBox="1"/>
          <p:nvPr/>
        </p:nvSpPr>
        <p:spPr>
          <a:xfrm>
            <a:off x="444477" y="992388"/>
            <a:ext cx="5429692" cy="646331"/>
          </a:xfrm>
          <a:prstGeom prst="rect">
            <a:avLst/>
          </a:prstGeom>
          <a:noFill/>
        </p:spPr>
        <p:txBody>
          <a:bodyPr wrap="none" rtlCol="0">
            <a:spAutoFit/>
          </a:bodyPr>
          <a:lstStyle/>
          <a:p>
            <a:r>
              <a:rPr lang="en-US" b="1" dirty="0">
                <a:solidFill>
                  <a:srgbClr val="002060"/>
                </a:solidFill>
              </a:rPr>
              <a:t>Random Forest:  Accuracy: 86.46%</a:t>
            </a:r>
          </a:p>
          <a:p>
            <a:r>
              <a:rPr lang="en-US" b="1" dirty="0">
                <a:solidFill>
                  <a:srgbClr val="002060"/>
                </a:solidFill>
              </a:rPr>
              <a:t>                             Out-Of-Bag Error Rate: 13.54 %</a:t>
            </a:r>
          </a:p>
        </p:txBody>
      </p:sp>
      <p:pic>
        <p:nvPicPr>
          <p:cNvPr id="7" name="Picture 6">
            <a:extLst>
              <a:ext uri="{FF2B5EF4-FFF2-40B4-BE49-F238E27FC236}">
                <a16:creationId xmlns:a16="http://schemas.microsoft.com/office/drawing/2014/main" id="{6F94AF42-E477-49F7-8FF7-78FBF244C9B5}"/>
              </a:ext>
            </a:extLst>
          </p:cNvPr>
          <p:cNvPicPr>
            <a:picLocks noChangeAspect="1"/>
          </p:cNvPicPr>
          <p:nvPr/>
        </p:nvPicPr>
        <p:blipFill>
          <a:blip r:embed="rId2"/>
          <a:stretch>
            <a:fillRect/>
          </a:stretch>
        </p:blipFill>
        <p:spPr>
          <a:xfrm>
            <a:off x="6499170" y="2618789"/>
            <a:ext cx="5520980" cy="3947480"/>
          </a:xfrm>
          <a:prstGeom prst="rect">
            <a:avLst/>
          </a:prstGeom>
        </p:spPr>
      </p:pic>
      <p:pic>
        <p:nvPicPr>
          <p:cNvPr id="9" name="Picture 8">
            <a:extLst>
              <a:ext uri="{FF2B5EF4-FFF2-40B4-BE49-F238E27FC236}">
                <a16:creationId xmlns:a16="http://schemas.microsoft.com/office/drawing/2014/main" id="{B148BE64-E262-4553-BD2E-3C92DD3EBFC2}"/>
              </a:ext>
            </a:extLst>
          </p:cNvPr>
          <p:cNvPicPr>
            <a:picLocks noChangeAspect="1"/>
          </p:cNvPicPr>
          <p:nvPr/>
        </p:nvPicPr>
        <p:blipFill>
          <a:blip r:embed="rId3"/>
          <a:stretch>
            <a:fillRect/>
          </a:stretch>
        </p:blipFill>
        <p:spPr>
          <a:xfrm>
            <a:off x="171850" y="2638425"/>
            <a:ext cx="6248000" cy="3947480"/>
          </a:xfrm>
          <a:prstGeom prst="rect">
            <a:avLst/>
          </a:prstGeom>
        </p:spPr>
      </p:pic>
      <p:sp>
        <p:nvSpPr>
          <p:cNvPr id="11" name="TextBox 10">
            <a:extLst>
              <a:ext uri="{FF2B5EF4-FFF2-40B4-BE49-F238E27FC236}">
                <a16:creationId xmlns:a16="http://schemas.microsoft.com/office/drawing/2014/main" id="{6262041B-609D-4D0C-8D42-CE971BC1182E}"/>
              </a:ext>
            </a:extLst>
          </p:cNvPr>
          <p:cNvSpPr txBox="1"/>
          <p:nvPr/>
        </p:nvSpPr>
        <p:spPr>
          <a:xfrm>
            <a:off x="6169002" y="847405"/>
            <a:ext cx="5429692" cy="646331"/>
          </a:xfrm>
          <a:prstGeom prst="rect">
            <a:avLst/>
          </a:prstGeom>
          <a:noFill/>
        </p:spPr>
        <p:txBody>
          <a:bodyPr wrap="none" rtlCol="0">
            <a:spAutoFit/>
          </a:bodyPr>
          <a:lstStyle/>
          <a:p>
            <a:r>
              <a:rPr lang="en-US" b="1" dirty="0">
                <a:solidFill>
                  <a:srgbClr val="002060"/>
                </a:solidFill>
              </a:rPr>
              <a:t>Conditional Random Forest:  Accuracy: 85.85%</a:t>
            </a:r>
          </a:p>
          <a:p>
            <a:r>
              <a:rPr lang="en-US" b="1" dirty="0">
                <a:solidFill>
                  <a:srgbClr val="002060"/>
                </a:solidFill>
              </a:rPr>
              <a:t>                        </a:t>
            </a:r>
          </a:p>
        </p:txBody>
      </p:sp>
    </p:spTree>
    <p:extLst>
      <p:ext uri="{BB962C8B-B14F-4D97-AF65-F5344CB8AC3E}">
        <p14:creationId xmlns:p14="http://schemas.microsoft.com/office/powerpoint/2010/main" val="6257293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TotalTime>
  <Words>907</Words>
  <Application>Microsoft Macintosh PowerPoint</Application>
  <PresentationFormat>Widescreen</PresentationFormat>
  <Paragraphs>225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Slice</vt:lpstr>
      <vt:lpstr> Reduce Attrition strategy</vt:lpstr>
      <vt:lpstr>Agenda</vt:lpstr>
      <vt:lpstr>Introduction</vt:lpstr>
      <vt:lpstr>Data Source</vt:lpstr>
      <vt:lpstr>PowerPoint Presentation</vt:lpstr>
      <vt:lpstr>PowerPoint Presentation</vt:lpstr>
      <vt:lpstr>Top Three factors Attributed to Company’s Attrition</vt:lpstr>
      <vt:lpstr>Methodology – ALGORITHMS Considered</vt:lpstr>
      <vt:lpstr>Methodology – Random Forest And CONDITIONAL RANDOM FOREST</vt:lpstr>
      <vt:lpstr>Examples Factors provided by Employees </vt:lpstr>
      <vt:lpstr>Monthly income and age</vt:lpstr>
      <vt:lpstr>Life Satisfaction</vt:lpstr>
      <vt:lpstr>Job Role and job satisfaction</vt:lpstr>
      <vt:lpstr>Other findings- Monthly Income and Job Role</vt:lpstr>
      <vt:lpstr>PowerPoint Presentation</vt:lpstr>
      <vt:lpstr>How to mitigate attrition</vt:lpstr>
      <vt:lpstr>How to mitigate attrition</vt:lpstr>
      <vt:lpstr>CURIOUS? WANT TO LEARN MORE?</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Reduce Attrition strategy</dc:title>
  <dc:creator>Jodi Pafford</dc:creator>
  <cp:lastModifiedBy>Wheelis, Tori</cp:lastModifiedBy>
  <cp:revision>15</cp:revision>
  <dcterms:created xsi:type="dcterms:W3CDTF">2018-08-07T13:13:16Z</dcterms:created>
  <dcterms:modified xsi:type="dcterms:W3CDTF">2018-08-07T18:52:28Z</dcterms:modified>
</cp:coreProperties>
</file>