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58" r:id="rId4"/>
    <p:sldId id="273" r:id="rId5"/>
    <p:sldId id="270" r:id="rId6"/>
    <p:sldId id="276" r:id="rId7"/>
    <p:sldId id="278" r:id="rId8"/>
    <p:sldId id="260" r:id="rId9"/>
    <p:sldId id="275" r:id="rId10"/>
    <p:sldId id="261" r:id="rId11"/>
    <p:sldId id="262" r:id="rId12"/>
    <p:sldId id="269" r:id="rId13"/>
    <p:sldId id="268" r:id="rId14"/>
    <p:sldId id="263" r:id="rId15"/>
    <p:sldId id="27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9"/>
    <p:restoredTop sz="94764"/>
  </p:normalViewPr>
  <p:slideViewPr>
    <p:cSldViewPr snapToGrid="0" snapToObjects="1">
      <p:cViewPr varScale="1">
        <p:scale>
          <a:sx n="82" d="100"/>
          <a:sy n="82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Factors provided by Employees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0518"/>
              </p:ext>
            </p:extLst>
          </p:nvPr>
        </p:nvGraphicFramePr>
        <p:xfrm>
          <a:off x="684213" y="1965960"/>
          <a:ext cx="1012803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143">
                  <a:extLst>
                    <a:ext uri="{9D8B030D-6E8A-4147-A177-3AD203B41FA5}">
                      <a16:colId xmlns:a16="http://schemas.microsoft.com/office/drawing/2014/main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44769478"/>
                    </a:ext>
                  </a:extLst>
                </a:gridCol>
                <a:gridCol w="1160963">
                  <a:extLst>
                    <a:ext uri="{9D8B030D-6E8A-4147-A177-3AD203B41FA5}">
                      <a16:colId xmlns:a16="http://schemas.microsoft.com/office/drawing/2014/main" val="2042025665"/>
                    </a:ext>
                  </a:extLst>
                </a:gridCol>
                <a:gridCol w="1153844">
                  <a:extLst>
                    <a:ext uri="{9D8B030D-6E8A-4147-A177-3AD203B41FA5}">
                      <a16:colId xmlns:a16="http://schemas.microsoft.com/office/drawing/2014/main" val="3310055283"/>
                    </a:ext>
                  </a:extLst>
                </a:gridCol>
                <a:gridCol w="1126087">
                  <a:extLst>
                    <a:ext uri="{9D8B030D-6E8A-4147-A177-3AD203B41FA5}">
                      <a16:colId xmlns:a16="http://schemas.microsoft.com/office/drawing/2014/main" val="3606606852"/>
                    </a:ext>
                  </a:extLst>
                </a:gridCol>
                <a:gridCol w="1098329">
                  <a:extLst>
                    <a:ext uri="{9D8B030D-6E8A-4147-A177-3AD203B41FA5}">
                      <a16:colId xmlns:a16="http://schemas.microsoft.com/office/drawing/2014/main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:a16="http://schemas.microsoft.com/office/drawing/2014/main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Salary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Years at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Prior </a:t>
                      </a:r>
                      <a:r>
                        <a:rPr lang="en-US" dirty="0" err="1"/>
                        <a:t>Comapany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/>
          </a:bodyPr>
          <a:lstStyle/>
          <a:p>
            <a:r>
              <a:rPr lang="en-US" dirty="0"/>
              <a:t>Monthly income and 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99383"/>
            <a:ext cx="6797468" cy="151571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age is normally distributed.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Males: For every 1 year increase in age there is a $256.70  increase in the average monthly income( 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0.2424).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Females:  For every 1 year increase in age there is a $255.74 increase in the average monthly income (R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0.2547).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00" y="1197184"/>
            <a:ext cx="5893875" cy="380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97" y="137636"/>
            <a:ext cx="6559859" cy="9128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Life Satisfaction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116775-A47D-473A-A257-71AB1AF7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2" y="840697"/>
            <a:ext cx="3442150" cy="3337842"/>
          </a:xfrm>
          <a:prstGeom prst="rect">
            <a:avLst/>
          </a:prstGeom>
        </p:spPr>
      </p:pic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60B159-00AA-4B97-88B7-FCC3E69B511B}"/>
              </a:ext>
            </a:extLst>
          </p:cNvPr>
          <p:cNvGrpSpPr/>
          <p:nvPr/>
        </p:nvGrpSpPr>
        <p:grpSpPr>
          <a:xfrm>
            <a:off x="8395479" y="3280909"/>
            <a:ext cx="3428277" cy="3324390"/>
            <a:chOff x="489448" y="3473374"/>
            <a:chExt cx="3428277" cy="3324390"/>
          </a:xfrm>
        </p:grpSpPr>
        <p:pic>
          <p:nvPicPr>
            <p:cNvPr id="7" name="Picture 6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7B2A482F-985C-4724-8738-055D42619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448" y="3473374"/>
              <a:ext cx="3428277" cy="332439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2801AE0-8798-4D12-BA14-DFDFD068FD77}"/>
                </a:ext>
              </a:extLst>
            </p:cNvPr>
            <p:cNvSpPr/>
            <p:nvPr/>
          </p:nvSpPr>
          <p:spPr>
            <a:xfrm>
              <a:off x="1125393" y="5311043"/>
              <a:ext cx="843366" cy="1294256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CE8B86A-4442-4744-851D-19CFD2E1F19D}"/>
                </a:ext>
              </a:extLst>
            </p:cNvPr>
            <p:cNvSpPr/>
            <p:nvPr/>
          </p:nvSpPr>
          <p:spPr>
            <a:xfrm>
              <a:off x="2970211" y="5311043"/>
              <a:ext cx="929747" cy="21268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6019E98-9293-4B68-BF23-43C75BB8B212}"/>
              </a:ext>
            </a:extLst>
          </p:cNvPr>
          <p:cNvSpPr txBox="1"/>
          <p:nvPr/>
        </p:nvSpPr>
        <p:spPr>
          <a:xfrm>
            <a:off x="4015884" y="4381509"/>
            <a:ext cx="4300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the a self-reported Job Satisfaction Rating at “Very High”, there is still a great loss due to attrition when they are self-reporting a Work-Life Balance of “Bad” or even “Good”.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BF91F2-6AE2-4070-98E1-43B9EBF80F7F}"/>
              </a:ext>
            </a:extLst>
          </p:cNvPr>
          <p:cNvSpPr txBox="1"/>
          <p:nvPr/>
        </p:nvSpPr>
        <p:spPr>
          <a:xfrm>
            <a:off x="3936972" y="1657380"/>
            <a:ext cx="4300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employees who stay at the company feel satisfied with their role, even if they feel they don’t have a great Work-Life 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8F1-4876-454A-B771-BA83701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93" y="349321"/>
            <a:ext cx="8534401" cy="753890"/>
          </a:xfrm>
        </p:spPr>
        <p:txBody>
          <a:bodyPr/>
          <a:lstStyle/>
          <a:p>
            <a:r>
              <a:rPr lang="en-US" dirty="0"/>
              <a:t>Other findings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A6FF36-79A1-F845-8403-AC887A39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194" y="447417"/>
            <a:ext cx="3162300" cy="3467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B7B92D-AE6C-AE4F-8759-721D88100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939" y="2992909"/>
            <a:ext cx="4178300" cy="3467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1028DF-50F7-F44A-BF78-FB498FC9C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5" y="1103211"/>
            <a:ext cx="4178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4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27" y="264848"/>
            <a:ext cx="9337753" cy="1437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How to mitigate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6454" y="2850309"/>
            <a:ext cx="6421491" cy="13717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  <a:p>
            <a:pPr marL="0" lvl="1">
              <a:lnSpc>
                <a:spcPct val="90000"/>
              </a:lnSpc>
            </a:pPr>
            <a:r>
              <a:rPr lang="en-US" sz="6600" dirty="0">
                <a:solidFill>
                  <a:schemeClr val="tx1"/>
                </a:solidFill>
              </a:rPr>
              <a:t>Monthly Income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8" name="Graphic 7" descr="Arrow: Clockwise curve">
            <a:extLst>
              <a:ext uri="{FF2B5EF4-FFF2-40B4-BE49-F238E27FC236}">
                <a16:creationId xmlns:a16="http://schemas.microsoft.com/office/drawing/2014/main" id="{B7FBC31B-AF0B-42DB-8496-FF4F410A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20" y="2123544"/>
            <a:ext cx="3152439" cy="315243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8D2580C-3D22-4F91-9C7C-28D8BD13B21F}"/>
              </a:ext>
            </a:extLst>
          </p:cNvPr>
          <p:cNvSpPr txBox="1">
            <a:spLocks/>
          </p:cNvSpPr>
          <p:nvPr/>
        </p:nvSpPr>
        <p:spPr>
          <a:xfrm>
            <a:off x="6373273" y="5342466"/>
            <a:ext cx="2775224" cy="1051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</a:rPr>
              <a:t>But not practical…</a:t>
            </a:r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901" y="285237"/>
            <a:ext cx="9850049" cy="13180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How to mitigate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963333"/>
            <a:ext cx="7007226" cy="28278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sz="2100" dirty="0"/>
          </a:p>
          <a:p>
            <a:pPr marL="0" lvl="1"/>
            <a:r>
              <a:rPr lang="en-US" sz="2800" dirty="0">
                <a:solidFill>
                  <a:schemeClr val="tx1"/>
                </a:solidFill>
              </a:rPr>
              <a:t>Less overtime – Workers set own hours</a:t>
            </a:r>
          </a:p>
          <a:p>
            <a:pPr marL="0" lvl="1"/>
            <a:endParaRPr lang="en-US" sz="2800" dirty="0">
              <a:solidFill>
                <a:schemeClr val="tx1"/>
              </a:solidFill>
            </a:endParaRPr>
          </a:p>
          <a:p>
            <a:pPr marL="0" lvl="1"/>
            <a:r>
              <a:rPr lang="en-US" sz="2800" dirty="0">
                <a:solidFill>
                  <a:schemeClr val="tx1"/>
                </a:solidFill>
              </a:rPr>
              <a:t>Age – Look at your internal practices for younger employees.  What are you doing to keep them engaged?</a:t>
            </a:r>
          </a:p>
          <a:p>
            <a:endParaRPr lang="en-US" sz="2100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7FBC31B-AF0B-42DB-8496-FF4F410A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012" y="1852781"/>
            <a:ext cx="3152439" cy="315243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3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CURIOUS? WANT TO LEARN MORE?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1B58E4D-B34A-214F-8F9B-C7FDAAE33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time today!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data, and information on our code, our full report, and our methods can be </a:t>
            </a:r>
            <a:r>
              <a:rPr lang="en-US" sz="2000">
                <a:solidFill>
                  <a:srgbClr val="002060"/>
                </a:solidFill>
              </a:rPr>
              <a:t>found online at: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https://</a:t>
            </a:r>
            <a:r>
              <a:rPr lang="en-US" sz="2000" dirty="0" err="1">
                <a:solidFill>
                  <a:srgbClr val="002060"/>
                </a:solidFill>
              </a:rPr>
              <a:t>github.com</a:t>
            </a:r>
            <a:r>
              <a:rPr lang="en-US" sz="2000" dirty="0">
                <a:solidFill>
                  <a:srgbClr val="002060"/>
                </a:solidFill>
              </a:rPr>
              <a:t>/R-</a:t>
            </a:r>
            <a:r>
              <a:rPr lang="en-US" sz="2000" dirty="0" err="1">
                <a:solidFill>
                  <a:srgbClr val="002060"/>
                </a:solidFill>
              </a:rPr>
              <a:t>Chandna</a:t>
            </a:r>
            <a:r>
              <a:rPr lang="en-US" sz="2000" dirty="0">
                <a:solidFill>
                  <a:srgbClr val="002060"/>
                </a:solidFill>
              </a:rPr>
              <a:t>/MSDS6306_CaseStudy_2.git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FFB619-0B53-E248-BEE3-9D34DFC23046}"/>
              </a:ext>
            </a:extLst>
          </p:cNvPr>
          <p:cNvSpPr txBox="1">
            <a:spLocks/>
          </p:cNvSpPr>
          <p:nvPr/>
        </p:nvSpPr>
        <p:spPr>
          <a:xfrm>
            <a:off x="684211" y="2006600"/>
            <a:ext cx="8534401" cy="228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4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F6F4-C26D-2D4B-8E4C-6A94B3DD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CDC8-4300-354A-9B8D-54FED2B4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Introduction/Business Objectives</a:t>
            </a:r>
          </a:p>
          <a:p>
            <a:pPr lvl="1"/>
            <a:r>
              <a:rPr lang="en-US" dirty="0"/>
              <a:t>Data Source/Demographics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Evaluation/Results</a:t>
            </a:r>
          </a:p>
          <a:p>
            <a:pPr lvl="1"/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Methodology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role-specific and general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1" y="1970171"/>
            <a:ext cx="3275753" cy="104244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Dimension</a:t>
            </a:r>
          </a:p>
          <a:p>
            <a:r>
              <a:rPr lang="en-US" dirty="0">
                <a:solidFill>
                  <a:srgbClr val="002060"/>
                </a:solidFill>
              </a:rPr>
              <a:t>Total Observations: 1470</a:t>
            </a:r>
          </a:p>
          <a:p>
            <a:r>
              <a:rPr lang="en-US" dirty="0">
                <a:solidFill>
                  <a:srgbClr val="002060"/>
                </a:solidFill>
              </a:rPr>
              <a:t>Total Variables	 :  35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7" y="2015143"/>
            <a:ext cx="4036800" cy="4280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91612" y="4155541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2533" y="4906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11" y="5372611"/>
            <a:ext cx="368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Excluded Variables: </a:t>
            </a:r>
          </a:p>
          <a:p>
            <a:r>
              <a:rPr lang="en-US" dirty="0" err="1">
                <a:solidFill>
                  <a:srgbClr val="002060"/>
                </a:solidFill>
              </a:rPr>
              <a:t>HeadCount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EmployeeID</a:t>
            </a:r>
            <a:r>
              <a:rPr lang="en-US" dirty="0">
                <a:solidFill>
                  <a:srgbClr val="002060"/>
                </a:solidFill>
              </a:rPr>
              <a:t>, Over18, </a:t>
            </a:r>
            <a:r>
              <a:rPr lang="en-US" dirty="0" err="1">
                <a:solidFill>
                  <a:srgbClr val="002060"/>
                </a:solidFill>
              </a:rPr>
              <a:t>StdHours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1" y="1130103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Summary: </a:t>
            </a:r>
            <a:r>
              <a:rPr lang="en-US" dirty="0">
                <a:solidFill>
                  <a:srgbClr val="002060"/>
                </a:solidFill>
              </a:rPr>
              <a:t>The dataset provided required minimal tidying.  There was no missing data (i.e. NA).  It </a:t>
            </a:r>
          </a:p>
          <a:p>
            <a:r>
              <a:rPr lang="en-US" dirty="0">
                <a:solidFill>
                  <a:srgbClr val="002060"/>
                </a:solidFill>
              </a:rPr>
              <a:t>included both personal and professional data on employee from various departments.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1" y="3323270"/>
            <a:ext cx="23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Class Type</a:t>
            </a:r>
          </a:p>
          <a:p>
            <a:r>
              <a:rPr lang="en-US" dirty="0">
                <a:solidFill>
                  <a:srgbClr val="002060"/>
                </a:solidFill>
              </a:rPr>
              <a:t>Numeric 	: 25</a:t>
            </a:r>
          </a:p>
          <a:p>
            <a:r>
              <a:rPr lang="en-US" dirty="0">
                <a:solidFill>
                  <a:srgbClr val="002060"/>
                </a:solidFill>
              </a:rPr>
              <a:t>Character	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211" y="4608818"/>
            <a:ext cx="3093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Length &gt; 12 Variables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	23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86" y="2015142"/>
            <a:ext cx="3811383" cy="4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8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25774-F3AC-0B46-BFAD-62F83C5E6558}"/>
              </a:ext>
            </a:extLst>
          </p:cNvPr>
          <p:cNvSpPr txBox="1">
            <a:spLocks/>
          </p:cNvSpPr>
          <p:nvPr/>
        </p:nvSpPr>
        <p:spPr>
          <a:xfrm>
            <a:off x="557211" y="342900"/>
            <a:ext cx="8534401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Data Source/DEMOGRAPHICS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58FC6C-D112-8144-B815-67A37B63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10348222" cy="4800600"/>
          </a:xfrm>
        </p:spPr>
        <p:txBody>
          <a:bodyPr numCol="2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Gender: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Males: 882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Females: 588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Departments: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Human Resources with 63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Research &amp; Development with 961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Sales with 446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Job Roles: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Healthcare 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Human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Laboratory Technician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Manufacturing Director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Research Director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Research Scientist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Sales Executive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Sales 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25774-F3AC-0B46-BFAD-62F83C5E6558}"/>
              </a:ext>
            </a:extLst>
          </p:cNvPr>
          <p:cNvSpPr txBox="1">
            <a:spLocks/>
          </p:cNvSpPr>
          <p:nvPr/>
        </p:nvSpPr>
        <p:spPr>
          <a:xfrm>
            <a:off x="557211" y="342900"/>
            <a:ext cx="8534401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Out of 1470 employees 237 were loss due to attrition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58FC6C-D112-8144-B815-67A37B63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407399" cy="685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 had the highest loss percentage (20.6%)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123D78-25CB-4703-8B1C-CFD6B540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83" y="1775020"/>
            <a:ext cx="7336657" cy="45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9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48AD-8D00-4001-8024-DB6C39FB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738" y="261883"/>
            <a:ext cx="7027588" cy="3000926"/>
          </a:xfrm>
        </p:spPr>
        <p:txBody>
          <a:bodyPr/>
          <a:lstStyle/>
          <a:p>
            <a:r>
              <a:rPr lang="en-US" dirty="0"/>
              <a:t>Top Three factors Attributed to Company’s 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0E690-E502-4CB2-850E-FB090D6F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62" y="3626623"/>
            <a:ext cx="4157293" cy="29694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01C75-DC0F-4667-8F7A-0F793A00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62" y="261883"/>
            <a:ext cx="4201297" cy="3000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BA9978-D1AC-4110-8176-0AE75156B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718" y="3626623"/>
            <a:ext cx="4811680" cy="29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3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77" y="163970"/>
            <a:ext cx="10327907" cy="685800"/>
          </a:xfrm>
        </p:spPr>
        <p:txBody>
          <a:bodyPr>
            <a:normAutofit/>
          </a:bodyPr>
          <a:lstStyle/>
          <a:p>
            <a:r>
              <a:rPr lang="en-US" dirty="0"/>
              <a:t>Methodology – ALGORITHMS Considered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477" y="1077238"/>
            <a:ext cx="3231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Random Forest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Logistics Regression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Conditional Random Forest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609" y="3219189"/>
            <a:ext cx="8778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RAJAT TO ADD CONTENT ON THE DIFFERENCES, STRENGTHS, AND WEAKNESSES</a:t>
            </a:r>
          </a:p>
          <a:p>
            <a:r>
              <a:rPr lang="en-US" dirty="0"/>
              <a:t>OF EACH METHOD</a:t>
            </a:r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77" y="306588"/>
            <a:ext cx="10327907" cy="685800"/>
          </a:xfrm>
        </p:spPr>
        <p:txBody>
          <a:bodyPr>
            <a:noAutofit/>
          </a:bodyPr>
          <a:lstStyle/>
          <a:p>
            <a:r>
              <a:rPr lang="en-US" sz="2800" dirty="0"/>
              <a:t>Methodology – Random Forest And CONDITIONAL 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477" y="1737405"/>
            <a:ext cx="674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Both Conditional Random Forest and Random Forest confirm the following top 3 factors: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77" y="992388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Random Forest:  Accuracy: 86.46%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                     Out-Of-Bag Error Rate: 13.54 %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4AF42-E477-49F7-8FF7-78FBF244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70" y="2618789"/>
            <a:ext cx="5520980" cy="3947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48BE64-E262-4553-BD2E-3C92DD3E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50" y="2638425"/>
            <a:ext cx="6248000" cy="39474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62041B-609D-4D0C-8D42-CE971BC1182E}"/>
              </a:ext>
            </a:extLst>
          </p:cNvPr>
          <p:cNvSpPr txBox="1"/>
          <p:nvPr/>
        </p:nvSpPr>
        <p:spPr>
          <a:xfrm>
            <a:off x="6169002" y="847405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Conditional Random Forest:  Accuracy: 85.85%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257293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609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Slice</vt:lpstr>
      <vt:lpstr> Reduce Attrition strategy</vt:lpstr>
      <vt:lpstr>Agenda</vt:lpstr>
      <vt:lpstr>Introduction</vt:lpstr>
      <vt:lpstr>Data Source</vt:lpstr>
      <vt:lpstr>PowerPoint Presentation</vt:lpstr>
      <vt:lpstr>PowerPoint Presentation</vt:lpstr>
      <vt:lpstr>Top Three factors Attributed to Company’s Attrition</vt:lpstr>
      <vt:lpstr>Methodology – ALGORITHMS Considered</vt:lpstr>
      <vt:lpstr>Methodology – Random Forest And CONDITIONAL RANDOM FOREST</vt:lpstr>
      <vt:lpstr>Examples Factors provided by Employees </vt:lpstr>
      <vt:lpstr>Monthly income and age</vt:lpstr>
      <vt:lpstr>Life Satisfaction</vt:lpstr>
      <vt:lpstr>Other findings</vt:lpstr>
      <vt:lpstr>How to mitigate attrition</vt:lpstr>
      <vt:lpstr>How to mitigate attrition</vt:lpstr>
      <vt:lpstr>CURIOUS? WANT TO LEARN MORE?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Reduce Attrition strategy</dc:title>
  <dc:creator>Jodi Pafford</dc:creator>
  <cp:lastModifiedBy>Jodi Pafford</cp:lastModifiedBy>
  <cp:revision>2</cp:revision>
  <dcterms:created xsi:type="dcterms:W3CDTF">2018-08-07T13:13:16Z</dcterms:created>
  <dcterms:modified xsi:type="dcterms:W3CDTF">2018-08-07T13:30:12Z</dcterms:modified>
</cp:coreProperties>
</file>