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E21-6A21-4ED2-942E-40A0026A5CF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173E-99CD-47ED-A881-E8A0602CB4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80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E21-6A21-4ED2-942E-40A0026A5CF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173E-99CD-47ED-A881-E8A0602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3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E21-6A21-4ED2-942E-40A0026A5CF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173E-99CD-47ED-A881-E8A0602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7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E21-6A21-4ED2-942E-40A0026A5CF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173E-99CD-47ED-A881-E8A0602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E21-6A21-4ED2-942E-40A0026A5CF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173E-99CD-47ED-A881-E8A0602CB4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E21-6A21-4ED2-942E-40A0026A5CF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173E-99CD-47ED-A881-E8A0602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3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E21-6A21-4ED2-942E-40A0026A5CF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173E-99CD-47ED-A881-E8A0602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9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E21-6A21-4ED2-942E-40A0026A5CF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173E-99CD-47ED-A881-E8A0602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5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E21-6A21-4ED2-942E-40A0026A5CF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173E-99CD-47ED-A881-E8A0602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6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121E21-6A21-4ED2-942E-40A0026A5CF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3D173E-99CD-47ED-A881-E8A0602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E21-6A21-4ED2-942E-40A0026A5CF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173E-99CD-47ED-A881-E8A0602C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6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121E21-6A21-4ED2-942E-40A0026A5CF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3D173E-99CD-47ED-A881-E8A0602CB4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walmartlabs.com/memb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4611-3C8D-4FF6-A3CD-0C12BC73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602" y="217776"/>
            <a:ext cx="10058400" cy="3211224"/>
          </a:xfrm>
        </p:spPr>
        <p:txBody>
          <a:bodyPr/>
          <a:lstStyle/>
          <a:p>
            <a:r>
              <a:rPr lang="en-US" dirty="0"/>
              <a:t>		Walmart API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734C70-617F-402B-B64A-4ABF5F5C6E7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0449" y="3429000"/>
            <a:ext cx="1039694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API access to the Walmart Open API , that contains data about stores,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of the day and products which includes names, sale prices, shipping rates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taxonomies.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1B762-A152-4B3B-A138-01EE67167982}"/>
              </a:ext>
            </a:extLst>
          </p:cNvPr>
          <p:cNvSpPr txBox="1"/>
          <p:nvPr/>
        </p:nvSpPr>
        <p:spPr>
          <a:xfrm>
            <a:off x="9004042" y="5253135"/>
            <a:ext cx="292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Rajat Chandna</a:t>
            </a:r>
          </a:p>
          <a:p>
            <a:r>
              <a:rPr lang="en-US" dirty="0"/>
              <a:t>	MSDS 6306</a:t>
            </a:r>
          </a:p>
        </p:txBody>
      </p:sp>
    </p:spTree>
    <p:extLst>
      <p:ext uri="{BB962C8B-B14F-4D97-AF65-F5344CB8AC3E}">
        <p14:creationId xmlns:p14="http://schemas.microsoft.com/office/powerpoint/2010/main" val="349857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F5E9E7-F3AD-4231-AEBF-F7ABE79E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Selecting Walmart API Package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5BC9E4-0995-4B6B-9A31-3D6FED3A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082"/>
            <a:ext cx="10515600" cy="4562669"/>
          </a:xfrm>
        </p:spPr>
        <p:txBody>
          <a:bodyPr>
            <a:normAutofit/>
          </a:bodyPr>
          <a:lstStyle/>
          <a:p>
            <a:r>
              <a:rPr lang="en-US" dirty="0"/>
              <a:t>A penchant towards observing and analyzing trends in supermarket strategies and consumer behavior is the major reason for me to explore Walmart API.</a:t>
            </a:r>
          </a:p>
          <a:p>
            <a:r>
              <a:rPr lang="en-US" sz="1800" dirty="0"/>
              <a:t>Some secondary motivations include: </a:t>
            </a:r>
          </a:p>
          <a:p>
            <a:pPr lvl="1"/>
            <a:r>
              <a:rPr lang="en-US" dirty="0"/>
              <a:t>Time series for products and Potential for some money saving…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It  contains function that provides access to item price and availability in real-time.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Such information can be used create automatic alerts about price variations for desired products( Rate Control for API is 5 calls per second).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Similar data can be gathered from other store’s API( like amazon) and real time comparison for best prices can be made.</a:t>
            </a:r>
          </a:p>
          <a:p>
            <a:pPr lvl="1"/>
            <a:r>
              <a:rPr lang="en-US" dirty="0"/>
              <a:t>Searching nearby stores by GPS coordinates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Some areas on maps are not properly marked </a:t>
            </a:r>
            <a:r>
              <a:rPr lang="en-US" sz="1800" dirty="0" err="1"/>
              <a:t>esp</a:t>
            </a:r>
            <a:r>
              <a:rPr lang="en-US" sz="1800" dirty="0"/>
              <a:t> small areas between major cities. GPS coordinates information can be used to locate nearby stores in such areas.</a:t>
            </a:r>
          </a:p>
        </p:txBody>
      </p:sp>
    </p:spTree>
    <p:extLst>
      <p:ext uri="{BB962C8B-B14F-4D97-AF65-F5344CB8AC3E}">
        <p14:creationId xmlns:p14="http://schemas.microsoft.com/office/powerpoint/2010/main" val="177814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11EC-EA82-4279-B3AC-821C1DC5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557"/>
          </a:xfrm>
        </p:spPr>
        <p:txBody>
          <a:bodyPr/>
          <a:lstStyle/>
          <a:p>
            <a:r>
              <a:rPr lang="en-US" dirty="0"/>
              <a:t>API Wrapper Installation and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7D5EA-9EB9-41DA-BA22-38C81DBD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82"/>
            <a:ext cx="10515600" cy="5085281"/>
          </a:xfrm>
        </p:spPr>
        <p:txBody>
          <a:bodyPr/>
          <a:lstStyle/>
          <a:p>
            <a:r>
              <a:rPr lang="en-US" sz="1800" dirty="0" err="1"/>
              <a:t>walmartAPI</a:t>
            </a:r>
            <a:r>
              <a:rPr lang="en-US" sz="1800" dirty="0"/>
              <a:t> is available on CRAN and can be installed normally with </a:t>
            </a:r>
            <a:r>
              <a:rPr lang="en-US" sz="1800" dirty="0" err="1"/>
              <a:t>install.packages</a:t>
            </a:r>
            <a:r>
              <a:rPr lang="en-US" sz="1800" dirty="0"/>
              <a:t>(</a:t>
            </a:r>
            <a:r>
              <a:rPr lang="en-US" sz="1800" dirty="0" err="1"/>
              <a:t>tidygraph</a:t>
            </a:r>
            <a:r>
              <a:rPr lang="en-US" sz="1800" dirty="0"/>
              <a:t>) or can be installed directly via function: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install.packages</a:t>
            </a:r>
            <a:r>
              <a:rPr lang="en-US" sz="1800" dirty="0"/>
              <a:t>("</a:t>
            </a:r>
            <a:r>
              <a:rPr lang="en-US" sz="1800" dirty="0" err="1"/>
              <a:t>walmartAPI</a:t>
            </a:r>
            <a:r>
              <a:rPr lang="en-US" sz="1800" dirty="0"/>
              <a:t>")</a:t>
            </a:r>
          </a:p>
          <a:p>
            <a:r>
              <a:rPr lang="en-US" sz="1800" dirty="0"/>
              <a:t>After installing the package, access token for using the API  is acquired by registering at: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https://developer.walmartlabs.com/member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This access token would be send in send in the API calls for gaining authorization.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Major functions in API wrapper are as: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AD35E-1F0C-4B2C-8558-65494C31B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21892"/>
            <a:ext cx="98012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7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95A-865F-4A05-9EF1-D1F06342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459"/>
          </a:xfrm>
        </p:spPr>
        <p:txBody>
          <a:bodyPr/>
          <a:lstStyle/>
          <a:p>
            <a:r>
              <a:rPr lang="en-US" dirty="0"/>
              <a:t>Major Functions In this API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4292E-489D-451D-918E-3A447172E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4749379"/>
          </a:xfrm>
        </p:spPr>
        <p:txBody>
          <a:bodyPr>
            <a:normAutofit/>
          </a:bodyPr>
          <a:lstStyle/>
          <a:p>
            <a:r>
              <a:rPr lang="en-US" sz="2000" dirty="0"/>
              <a:t>trending(): Trending products at Walmart.com</a:t>
            </a:r>
          </a:p>
          <a:p>
            <a:r>
              <a:rPr lang="en-US" sz="2000" dirty="0"/>
              <a:t>VOD(): Value of the day.</a:t>
            </a:r>
          </a:p>
          <a:p>
            <a:r>
              <a:rPr lang="en-US" sz="2000" dirty="0"/>
              <a:t>lookup(): lookup gives access to item price and availability in real-time.</a:t>
            </a:r>
          </a:p>
          <a:p>
            <a:r>
              <a:rPr lang="en-US" sz="2000" dirty="0" err="1"/>
              <a:t>save_walmart_credentials</a:t>
            </a:r>
            <a:r>
              <a:rPr lang="en-US" sz="2000" dirty="0"/>
              <a:t>(): Save API credentials for later use.</a:t>
            </a:r>
          </a:p>
          <a:p>
            <a:r>
              <a:rPr lang="en-US" sz="2000" dirty="0"/>
              <a:t>searching(): searching with text the Walmart catalogue.</a:t>
            </a:r>
          </a:p>
          <a:p>
            <a:r>
              <a:rPr lang="en-US" sz="2000" dirty="0" err="1"/>
              <a:t>store_locator</a:t>
            </a:r>
            <a:r>
              <a:rPr lang="en-US" sz="2000" dirty="0"/>
              <a:t>(): Locale nearby Walmart stores.</a:t>
            </a:r>
          </a:p>
          <a:p>
            <a:r>
              <a:rPr lang="en-US" sz="2000" dirty="0"/>
              <a:t>taxonomy(): The category taxonomy used by walmart.com to categorize items.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A423AF-0229-44D2-968A-03862F418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60570"/>
              </p:ext>
            </p:extLst>
          </p:nvPr>
        </p:nvGraphicFramePr>
        <p:xfrm>
          <a:off x="838200" y="4532795"/>
          <a:ext cx="10515600" cy="1798921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815798903"/>
                    </a:ext>
                  </a:extLst>
                </a:gridCol>
              </a:tblGrid>
              <a:tr h="345340">
                <a:tc>
                  <a:txBody>
                    <a:bodyPr/>
                    <a:lstStyle/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library(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walmartAPI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) 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ls("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package:walmartAPI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") </a:t>
                      </a:r>
                    </a:p>
                    <a:p>
                      <a:pPr marL="0" indent="0" algn="l" fontAlgn="t">
                        <a:buFont typeface="Wingdings" panose="05000000000000000000" pitchFamily="2" charset="2"/>
                        <a:buNone/>
                      </a:pP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[1] "%&gt;%" "</a:t>
                      </a:r>
                      <a:r>
                        <a:rPr lang="en-US" sz="1400" dirty="0" err="1">
                          <a:effectLst/>
                          <a:latin typeface="Lucida Console" panose="020B0609040504020204" pitchFamily="49" charset="0"/>
                        </a:rPr>
                        <a:t>ifelse_null</a:t>
                      </a: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400" dirty="0" err="1">
                          <a:effectLst/>
                          <a:latin typeface="Lucida Console" panose="020B0609040504020204" pitchFamily="49" charset="0"/>
                        </a:rPr>
                        <a:t>item_base_response</a:t>
                      </a: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" "lookup" "</a:t>
                      </a:r>
                      <a:r>
                        <a:rPr lang="en-US" sz="1400" dirty="0" err="1">
                          <a:effectLst/>
                          <a:latin typeface="Lucida Console" panose="020B0609040504020204" pitchFamily="49" charset="0"/>
                        </a:rPr>
                        <a:t>paginted</a:t>
                      </a:r>
                      <a:r>
                        <a:rPr lang="en-US" sz="1400">
                          <a:effectLst/>
                          <a:latin typeface="Lucida Console" panose="020B0609040504020204" pitchFamily="49" charset="0"/>
                        </a:rPr>
                        <a:t>" </a:t>
                      </a:r>
                    </a:p>
                    <a:p>
                      <a:pPr marL="0" indent="0" algn="l" fontAlgn="t">
                        <a:buFont typeface="Wingdings" panose="05000000000000000000" pitchFamily="2" charset="2"/>
                        <a:buNone/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6] "</a:t>
                      </a:r>
                      <a:r>
                        <a:rPr lang="en-US" sz="1400" dirty="0" err="1">
                          <a:effectLst/>
                          <a:latin typeface="Lucida Console" panose="020B0609040504020204" pitchFamily="49" charset="0"/>
                        </a:rPr>
                        <a:t>save_walmart_credentials</a:t>
                      </a: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" "searching" "</a:t>
                      </a:r>
                      <a:r>
                        <a:rPr lang="en-US" sz="1400" dirty="0" err="1">
                          <a:effectLst/>
                          <a:latin typeface="Lucida Console" panose="020B0609040504020204" pitchFamily="49" charset="0"/>
                        </a:rPr>
                        <a:t>smart_subset</a:t>
                      </a: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" "</a:t>
                      </a:r>
                      <a:r>
                        <a:rPr lang="en-US" sz="1400" dirty="0" err="1">
                          <a:effectLst/>
                          <a:latin typeface="Lucida Console" panose="020B0609040504020204" pitchFamily="49" charset="0"/>
                        </a:rPr>
                        <a:t>store_locator</a:t>
                      </a: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" "taxonomy" </a:t>
                      </a:r>
                    </a:p>
                    <a:p>
                      <a:pPr marL="0" indent="0" algn="l" fontAlgn="t">
                        <a:buFont typeface="Wingdings" panose="05000000000000000000" pitchFamily="2" charset="2"/>
                        <a:buNone/>
                      </a:pP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[11] "trending" "VOD" </a:t>
                      </a:r>
                    </a:p>
                  </a:txBody>
                  <a:tcPr marL="51801" marR="0" marT="0" marB="690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69933"/>
                  </a:ext>
                </a:extLst>
              </a:tr>
              <a:tr h="207204">
                <a:tc>
                  <a:txBody>
                    <a:bodyPr/>
                    <a:lstStyle/>
                    <a:p>
                      <a:pPr algn="l" fontAlgn="t"/>
                      <a:endParaRPr lang="en-US" sz="9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1801" marR="0" marT="0" marB="690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178101"/>
                  </a:ext>
                </a:extLst>
              </a:tr>
              <a:tr h="31771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51801" marR="0" marT="0" marB="690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918514"/>
                  </a:ext>
                </a:extLst>
              </a:tr>
              <a:tr h="13813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157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14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6C53-6E52-4D2C-8967-E2237BDA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/>
          </a:bodyPr>
          <a:lstStyle/>
          <a:p>
            <a:r>
              <a:rPr lang="en-US" sz="3200" dirty="0"/>
              <a:t>Before Modification of trending()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BA765-24C8-452B-B5F2-8657C105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392"/>
            <a:ext cx="10515600" cy="5234571"/>
          </a:xfrm>
        </p:spPr>
        <p:txBody>
          <a:bodyPr/>
          <a:lstStyle/>
          <a:p>
            <a:r>
              <a:rPr lang="en-US" dirty="0"/>
              <a:t>By default trending function returns a </a:t>
            </a:r>
            <a:r>
              <a:rPr lang="en-US" dirty="0" err="1"/>
              <a:t>tibble</a:t>
            </a:r>
            <a:r>
              <a:rPr lang="en-US" dirty="0"/>
              <a:t> with 25 rows containing top 25 trending items and 15 columns displaying various attributes( such as price, thumbnail image </a:t>
            </a:r>
            <a:r>
              <a:rPr lang="en-US" dirty="0" err="1"/>
              <a:t>etc</a:t>
            </a:r>
            <a:r>
              <a:rPr lang="en-US" dirty="0"/>
              <a:t>) for these items.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F90531-7D32-42B1-A690-1319EE903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4823"/>
              </p:ext>
            </p:extLst>
          </p:nvPr>
        </p:nvGraphicFramePr>
        <p:xfrm>
          <a:off x="838200" y="2286001"/>
          <a:ext cx="10515600" cy="1152084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667187153"/>
                    </a:ext>
                  </a:extLst>
                </a:gridCol>
              </a:tblGrid>
              <a:tr h="347221">
                <a:tc>
                  <a:txBody>
                    <a:bodyPr/>
                    <a:lstStyle/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args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(trending) </a:t>
                      </a: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function (</a:t>
                      </a:r>
                      <a:r>
                        <a:rPr lang="en-US" sz="1400" b="1" dirty="0">
                          <a:effectLst/>
                          <a:latin typeface="Lucida Console" panose="020B0609040504020204" pitchFamily="49" charset="0"/>
                        </a:rPr>
                        <a:t>key</a:t>
                      </a: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 = </a:t>
                      </a:r>
                      <a:r>
                        <a:rPr lang="en-US" sz="1400" dirty="0" err="1">
                          <a:effectLst/>
                          <a:latin typeface="Lucida Console" panose="020B0609040504020204" pitchFamily="49" charset="0"/>
                        </a:rPr>
                        <a:t>auth_cache$KEY</a:t>
                      </a: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, </a:t>
                      </a:r>
                      <a:r>
                        <a:rPr lang="en-US" sz="1400" b="1" dirty="0" err="1">
                          <a:effectLst/>
                          <a:latin typeface="Lucida Console" panose="020B0609040504020204" pitchFamily="49" charset="0"/>
                        </a:rPr>
                        <a:t>lsPublisherId</a:t>
                      </a: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 = NULL, </a:t>
                      </a:r>
                      <a:r>
                        <a:rPr lang="en-US" sz="1400" b="1" dirty="0" err="1">
                          <a:effectLst/>
                          <a:latin typeface="Lucida Console" panose="020B0609040504020204" pitchFamily="49" charset="0"/>
                        </a:rPr>
                        <a:t>list_output</a:t>
                      </a: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 = FALSE) </a:t>
                      </a:r>
                    </a:p>
                    <a:p>
                      <a:pPr marL="0" indent="0" algn="l" fontAlgn="t">
                        <a:buFont typeface="Wingdings" panose="05000000000000000000" pitchFamily="2" charset="2"/>
                        <a:buNone/>
                      </a:pP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NULL </a:t>
                      </a:r>
                    </a:p>
                  </a:txBody>
                  <a:tcPr marL="51801" marR="0" marT="0" marB="690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713922"/>
                  </a:ext>
                </a:extLst>
              </a:tr>
              <a:tr h="144430">
                <a:tc>
                  <a:txBody>
                    <a:bodyPr/>
                    <a:lstStyle/>
                    <a:p>
                      <a:pPr algn="l" fontAlgn="t"/>
                      <a:endParaRPr lang="en-US" sz="9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1801" marR="0" marT="0" marB="690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80824"/>
                  </a:ext>
                </a:extLst>
              </a:tr>
              <a:tr h="21914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51801" marR="0" marT="0" marB="690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037914"/>
                  </a:ext>
                </a:extLst>
              </a:tr>
              <a:tr h="9605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31835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97D65F1-CA51-49A3-BF47-2D0C2B2B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21" y="2862043"/>
            <a:ext cx="114109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8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B143-0653-4397-9C9C-7AA81A7D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936"/>
          </a:xfrm>
        </p:spPr>
        <p:txBody>
          <a:bodyPr>
            <a:normAutofit/>
          </a:bodyPr>
          <a:lstStyle/>
          <a:p>
            <a:r>
              <a:rPr lang="en-US" sz="3200" dirty="0"/>
              <a:t>After Modification of trending()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1055A-2018-4A2B-A4D6-799771396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17037"/>
            <a:ext cx="11002347" cy="5570375"/>
          </a:xfrm>
        </p:spPr>
        <p:txBody>
          <a:bodyPr/>
          <a:lstStyle/>
          <a:p>
            <a:r>
              <a:rPr lang="en-US" sz="1600" dirty="0"/>
              <a:t>A extra parameter named “</a:t>
            </a:r>
            <a:r>
              <a:rPr lang="en-US" sz="1600" dirty="0" err="1"/>
              <a:t>getAndShowTopTrendingItem</a:t>
            </a:r>
            <a:r>
              <a:rPr lang="en-US" sz="1600" dirty="0"/>
              <a:t>” is added to the function that if set to true in function call would return the Name, </a:t>
            </a:r>
            <a:r>
              <a:rPr lang="en-US" sz="1600" dirty="0" err="1"/>
              <a:t>SalePrice</a:t>
            </a:r>
            <a:r>
              <a:rPr lang="en-US" sz="1600" dirty="0"/>
              <a:t> and Online Availability of the No 1 trending item on Walmart and would open the link to item in the default browser.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C8EE88-C797-444D-9387-C1621A61D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801566"/>
              </p:ext>
            </p:extLst>
          </p:nvPr>
        </p:nvGraphicFramePr>
        <p:xfrm>
          <a:off x="737118" y="1865436"/>
          <a:ext cx="11168743" cy="4992564"/>
        </p:xfrm>
        <a:graphic>
          <a:graphicData uri="http://schemas.openxmlformats.org/drawingml/2006/table">
            <a:tbl>
              <a:tblPr/>
              <a:tblGrid>
                <a:gridCol w="11168743">
                  <a:extLst>
                    <a:ext uri="{9D8B030D-6E8A-4147-A177-3AD203B41FA5}">
                      <a16:colId xmlns:a16="http://schemas.microsoft.com/office/drawing/2014/main" val="3964587882"/>
                    </a:ext>
                  </a:extLst>
                </a:gridCol>
              </a:tblGrid>
              <a:tr h="4182763">
                <a:tc>
                  <a:txBody>
                    <a:bodyPr/>
                    <a:lstStyle/>
                    <a:p>
                      <a:pPr marL="0" indent="0" algn="l" fontAlgn="t">
                        <a:buFont typeface="Wingdings" panose="05000000000000000000" pitchFamily="2" charset="2"/>
                        <a:buNone/>
                      </a:pPr>
                      <a:r>
                        <a:rPr lang="en-US" sz="11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args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(trending) </a:t>
                      </a:r>
                    </a:p>
                    <a:p>
                      <a:pPr marL="0" indent="0" algn="l" fontAlgn="t">
                        <a:buFont typeface="Wingdings" panose="05000000000000000000" pitchFamily="2" charset="2"/>
                        <a:buNone/>
                      </a:pPr>
                      <a:r>
                        <a:rPr lang="en-US" sz="1100" dirty="0">
                          <a:effectLst/>
                          <a:latin typeface="Lucida Console" panose="020B0609040504020204" pitchFamily="49" charset="0"/>
                        </a:rPr>
                        <a:t>function (key = </a:t>
                      </a:r>
                      <a:r>
                        <a:rPr lang="en-US" sz="1100" dirty="0" err="1">
                          <a:effectLst/>
                          <a:latin typeface="Lucida Console" panose="020B0609040504020204" pitchFamily="49" charset="0"/>
                        </a:rPr>
                        <a:t>auth_cache$KEY</a:t>
                      </a:r>
                      <a:r>
                        <a:rPr lang="en-US" sz="1100" dirty="0">
                          <a:effectLst/>
                          <a:latin typeface="Lucida Console" panose="020B0609040504020204" pitchFamily="49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Lucida Console" panose="020B0609040504020204" pitchFamily="49" charset="0"/>
                        </a:rPr>
                        <a:t>lsPublisherId</a:t>
                      </a:r>
                      <a:r>
                        <a:rPr lang="en-US" sz="1100" dirty="0">
                          <a:effectLst/>
                          <a:latin typeface="Lucida Console" panose="020B0609040504020204" pitchFamily="49" charset="0"/>
                        </a:rPr>
                        <a:t> = NULL, </a:t>
                      </a:r>
                      <a:r>
                        <a:rPr lang="en-US" sz="1100" dirty="0" err="1">
                          <a:effectLst/>
                          <a:latin typeface="Lucida Console" panose="020B0609040504020204" pitchFamily="49" charset="0"/>
                        </a:rPr>
                        <a:t>list_output</a:t>
                      </a:r>
                      <a:r>
                        <a:rPr lang="en-US" sz="1100" dirty="0">
                          <a:effectLst/>
                          <a:latin typeface="Lucida Console" panose="020B0609040504020204" pitchFamily="49" charset="0"/>
                        </a:rPr>
                        <a:t> = FALSE, </a:t>
                      </a:r>
                      <a:r>
                        <a:rPr lang="en-US" sz="1100" b="1" dirty="0" err="1">
                          <a:effectLst/>
                          <a:latin typeface="Lucida Console" panose="020B0609040504020204" pitchFamily="49" charset="0"/>
                        </a:rPr>
                        <a:t>getAndShowTopTrendingItem</a:t>
                      </a:r>
                      <a:r>
                        <a:rPr lang="en-US" sz="1100" b="1" dirty="0">
                          <a:effectLst/>
                          <a:latin typeface="Lucida Console" panose="020B0609040504020204" pitchFamily="49" charset="0"/>
                        </a:rPr>
                        <a:t> = FALSE</a:t>
                      </a:r>
                      <a:r>
                        <a:rPr lang="en-US" sz="1100" dirty="0">
                          <a:effectLst/>
                          <a:latin typeface="Lucida Console" panose="020B0609040504020204" pitchFamily="49" charset="0"/>
                        </a:rPr>
                        <a:t>) </a:t>
                      </a:r>
                    </a:p>
                    <a:p>
                      <a:pPr marL="0" indent="0" algn="l" fontAlgn="t">
                        <a:buFont typeface="Wingdings" panose="05000000000000000000" pitchFamily="2" charset="2"/>
                        <a:buNone/>
                      </a:pPr>
                      <a:r>
                        <a:rPr lang="en-US" sz="1100" dirty="0">
                          <a:effectLst/>
                          <a:latin typeface="Lucida Console" panose="020B0609040504020204" pitchFamily="49" charset="0"/>
                        </a:rPr>
                        <a:t>NULL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trending(key = "4be8aw54x4y73tp9hrnkaypc", </a:t>
                      </a:r>
                      <a:r>
                        <a:rPr lang="en-US" sz="1100" b="1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getAndShowTopTrendingItem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 = T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)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Lucida Console" panose="020B0609040504020204" pitchFamily="49" charset="0"/>
                        </a:rPr>
                        <a:t>[1] "</a:t>
                      </a:r>
                      <a:r>
                        <a:rPr lang="en-US" sz="1100" b="1" dirty="0" err="1">
                          <a:effectLst/>
                          <a:latin typeface="Lucida Console" panose="020B0609040504020204" pitchFamily="49" charset="0"/>
                        </a:rPr>
                        <a:t>Maverix</a:t>
                      </a:r>
                      <a:r>
                        <a:rPr lang="en-US" sz="1100" b="1" dirty="0">
                          <a:effectLst/>
                          <a:latin typeface="Lucida Console" panose="020B0609040504020204" pitchFamily="49" charset="0"/>
                        </a:rPr>
                        <a:t> Monster Electric Skateboard" "49" "TRUE“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&gt; trending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function (key = 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auth_cache$KEY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, 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lsPublisherId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 = NULL, 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list_output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 = FALSE, 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getAndShowTopTrendingItem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 = FALSE) 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{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  if (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is.null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(key)) 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    stop("No 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arguemnt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 to 'key'. Use 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save_walmart_credentials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 or supply appropriate arguments")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url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 &lt;- glue::glue("http://api.walmartlabs.com/v1/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trends?apiKey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={key}&amp;format=json")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  if (!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is.null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lsPublisherId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)) {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    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url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 &lt;- glue::glue("{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url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}&amp;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lsPublisherId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={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lsPublisherId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}")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  }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  response &lt;- 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httr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::GET(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url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)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  if (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httr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::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http_type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(response) != "application/json") {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    stop("API did not return json", call. = FALSE)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  }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  if (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list_output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) {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    return(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httr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::content(response))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  }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b="1" dirty="0">
                          <a:effectLst/>
                          <a:latin typeface="Lucida Console" panose="020B0609040504020204" pitchFamily="49" charset="0"/>
                        </a:rPr>
                        <a:t>  if (</a:t>
                      </a:r>
                      <a:r>
                        <a:rPr lang="en-US" sz="900" b="1" dirty="0" err="1">
                          <a:effectLst/>
                          <a:latin typeface="Lucida Console" panose="020B0609040504020204" pitchFamily="49" charset="0"/>
                        </a:rPr>
                        <a:t>getAndShowTopTrendingItem</a:t>
                      </a:r>
                      <a:r>
                        <a:rPr lang="en-US" sz="900" b="1" dirty="0">
                          <a:effectLst/>
                          <a:latin typeface="Lucida Console" panose="020B0609040504020204" pitchFamily="49" charset="0"/>
                        </a:rPr>
                        <a:t>){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b="1" dirty="0">
                          <a:effectLst/>
                          <a:latin typeface="Lucida Console" panose="020B0609040504020204" pitchFamily="49" charset="0"/>
                        </a:rPr>
                        <a:t>      </a:t>
                      </a:r>
                      <a:r>
                        <a:rPr lang="en-US" sz="900" b="1" dirty="0" err="1">
                          <a:effectLst/>
                          <a:latin typeface="Lucida Console" panose="020B0609040504020204" pitchFamily="49" charset="0"/>
                        </a:rPr>
                        <a:t>respList</a:t>
                      </a:r>
                      <a:r>
                        <a:rPr lang="en-US" sz="900" b="1" dirty="0">
                          <a:effectLst/>
                          <a:latin typeface="Lucida Console" panose="020B0609040504020204" pitchFamily="49" charset="0"/>
                        </a:rPr>
                        <a:t> &lt;- response %&gt;% </a:t>
                      </a:r>
                      <a:r>
                        <a:rPr lang="en-US" sz="900" b="1" dirty="0" err="1">
                          <a:effectLst/>
                          <a:latin typeface="Lucida Console" panose="020B0609040504020204" pitchFamily="49" charset="0"/>
                        </a:rPr>
                        <a:t>httr</a:t>
                      </a:r>
                      <a:r>
                        <a:rPr lang="en-US" sz="900" b="1" dirty="0">
                          <a:effectLst/>
                          <a:latin typeface="Lucida Console" panose="020B0609040504020204" pitchFamily="49" charset="0"/>
                        </a:rPr>
                        <a:t>::content()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b="1" dirty="0">
                          <a:effectLst/>
                          <a:latin typeface="Lucida Console" panose="020B0609040504020204" pitchFamily="49" charset="0"/>
                        </a:rPr>
                        <a:t>      </a:t>
                      </a:r>
                      <a:r>
                        <a:rPr lang="en-US" sz="900" b="1" dirty="0" err="1">
                          <a:effectLst/>
                          <a:latin typeface="Lucida Console" panose="020B0609040504020204" pitchFamily="49" charset="0"/>
                        </a:rPr>
                        <a:t>browseURL</a:t>
                      </a:r>
                      <a:r>
                        <a:rPr lang="en-US" sz="900" b="1" dirty="0">
                          <a:effectLst/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sz="900" b="1" dirty="0" err="1">
                          <a:effectLst/>
                          <a:latin typeface="Lucida Console" panose="020B0609040504020204" pitchFamily="49" charset="0"/>
                        </a:rPr>
                        <a:t>respList$items</a:t>
                      </a:r>
                      <a:r>
                        <a:rPr lang="en-US" sz="900" b="1" dirty="0">
                          <a:effectLst/>
                          <a:latin typeface="Lucida Console" panose="020B0609040504020204" pitchFamily="49" charset="0"/>
                        </a:rPr>
                        <a:t>[[1]]$</a:t>
                      </a:r>
                      <a:r>
                        <a:rPr lang="en-US" sz="900" b="1" dirty="0" err="1">
                          <a:effectLst/>
                          <a:latin typeface="Lucida Console" panose="020B0609040504020204" pitchFamily="49" charset="0"/>
                        </a:rPr>
                        <a:t>productUrl</a:t>
                      </a:r>
                      <a:r>
                        <a:rPr lang="en-US" sz="900" b="1" dirty="0">
                          <a:effectLst/>
                          <a:latin typeface="Lucida Console" panose="020B0609040504020204" pitchFamily="49" charset="0"/>
                        </a:rPr>
                        <a:t>)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b="1" dirty="0">
                          <a:effectLst/>
                          <a:latin typeface="Lucida Console" panose="020B0609040504020204" pitchFamily="49" charset="0"/>
                        </a:rPr>
                        <a:t>      return(c(</a:t>
                      </a:r>
                      <a:r>
                        <a:rPr lang="en-US" sz="900" b="1" dirty="0" err="1">
                          <a:effectLst/>
                          <a:latin typeface="Lucida Console" panose="020B0609040504020204" pitchFamily="49" charset="0"/>
                        </a:rPr>
                        <a:t>respList$items</a:t>
                      </a:r>
                      <a:r>
                        <a:rPr lang="en-US" sz="900" b="1" dirty="0">
                          <a:effectLst/>
                          <a:latin typeface="Lucida Console" panose="020B0609040504020204" pitchFamily="49" charset="0"/>
                        </a:rPr>
                        <a:t>[[1]]$name, </a:t>
                      </a:r>
                      <a:r>
                        <a:rPr lang="en-US" sz="900" b="1" dirty="0" err="1">
                          <a:effectLst/>
                          <a:latin typeface="Lucida Console" panose="020B0609040504020204" pitchFamily="49" charset="0"/>
                        </a:rPr>
                        <a:t>respList$items</a:t>
                      </a:r>
                      <a:r>
                        <a:rPr lang="en-US" sz="900" b="1" dirty="0">
                          <a:effectLst/>
                          <a:latin typeface="Lucida Console" panose="020B0609040504020204" pitchFamily="49" charset="0"/>
                        </a:rPr>
                        <a:t>[[1]]$</a:t>
                      </a:r>
                      <a:r>
                        <a:rPr lang="en-US" sz="900" b="1" dirty="0" err="1">
                          <a:effectLst/>
                          <a:latin typeface="Lucida Console" panose="020B0609040504020204" pitchFamily="49" charset="0"/>
                        </a:rPr>
                        <a:t>salePrice</a:t>
                      </a:r>
                      <a:r>
                        <a:rPr lang="en-US" sz="900" b="1" dirty="0">
                          <a:effectLst/>
                          <a:latin typeface="Lucida Console" panose="020B0609040504020204" pitchFamily="49" charset="0"/>
                        </a:rPr>
                        <a:t>, </a:t>
                      </a:r>
                      <a:r>
                        <a:rPr lang="en-US" sz="900" b="1" dirty="0" err="1">
                          <a:effectLst/>
                          <a:latin typeface="Lucida Console" panose="020B0609040504020204" pitchFamily="49" charset="0"/>
                        </a:rPr>
                        <a:t>respList$items</a:t>
                      </a:r>
                      <a:r>
                        <a:rPr lang="en-US" sz="900" b="1" dirty="0">
                          <a:effectLst/>
                          <a:latin typeface="Lucida Console" panose="020B0609040504020204" pitchFamily="49" charset="0"/>
                        </a:rPr>
                        <a:t>[[1]]$</a:t>
                      </a:r>
                      <a:r>
                        <a:rPr lang="en-US" sz="900" b="1" dirty="0" err="1">
                          <a:effectLst/>
                          <a:latin typeface="Lucida Console" panose="020B0609040504020204" pitchFamily="49" charset="0"/>
                        </a:rPr>
                        <a:t>availableOnline</a:t>
                      </a:r>
                      <a:r>
                        <a:rPr lang="en-US" sz="900" b="1" dirty="0">
                          <a:effectLst/>
                          <a:latin typeface="Lucida Console" panose="020B0609040504020204" pitchFamily="49" charset="0"/>
                        </a:rPr>
                        <a:t>))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b="1" dirty="0">
                          <a:effectLst/>
                          <a:latin typeface="Lucida Console" panose="020B0609040504020204" pitchFamily="49" charset="0"/>
                        </a:rPr>
                        <a:t>  }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  response %&gt;% 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httr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::content() %&gt;% .[["items"]] %&gt;% </a:t>
                      </a:r>
                      <a:r>
                        <a:rPr lang="en-US" sz="900" dirty="0" err="1">
                          <a:effectLst/>
                          <a:latin typeface="Lucida Console" panose="020B0609040504020204" pitchFamily="49" charset="0"/>
                        </a:rPr>
                        <a:t>item_base_response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()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}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&lt;bytecode: 0x0000000018794a10&gt;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&lt;environment: 0x00000000178340f8&gt;</a:t>
                      </a:r>
                    </a:p>
                  </a:txBody>
                  <a:tcPr marL="51801" marR="0" marT="0" marB="690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05320"/>
                  </a:ext>
                </a:extLst>
              </a:tr>
              <a:tr h="198927">
                <a:tc>
                  <a:txBody>
                    <a:bodyPr/>
                    <a:lstStyle/>
                    <a:p>
                      <a:pPr algn="l" fontAlgn="t"/>
                      <a:endParaRPr lang="en-US" sz="9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1801" marR="0" marT="0" marB="690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775216"/>
                  </a:ext>
                </a:extLst>
              </a:tr>
              <a:tr h="30183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51801" marR="0" marT="0" marB="690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67075"/>
                  </a:ext>
                </a:extLst>
              </a:tr>
              <a:tr h="13230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2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9057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2040</TotalTime>
  <Words>788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Wingdings</vt:lpstr>
      <vt:lpstr>Retrospect</vt:lpstr>
      <vt:lpstr>  Walmart API </vt:lpstr>
      <vt:lpstr>Reasons for Selecting Walmart API Package</vt:lpstr>
      <vt:lpstr>API Wrapper Installation and Usage</vt:lpstr>
      <vt:lpstr>Major Functions In this API Package</vt:lpstr>
      <vt:lpstr>Before Modification of trending() function</vt:lpstr>
      <vt:lpstr>After Modification of trending()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Reasons for Selecting Walmart API</dc:title>
  <dc:creator>Chandna, Rajat</dc:creator>
  <cp:lastModifiedBy>Chandna, Rajat</cp:lastModifiedBy>
  <cp:revision>25</cp:revision>
  <dcterms:created xsi:type="dcterms:W3CDTF">2018-07-09T11:43:22Z</dcterms:created>
  <dcterms:modified xsi:type="dcterms:W3CDTF">2018-07-11T01:27:27Z</dcterms:modified>
</cp:coreProperties>
</file>