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07" r:id="rId4"/>
    <p:sldId id="298" r:id="rId5"/>
    <p:sldId id="297" r:id="rId6"/>
    <p:sldId id="277" r:id="rId7"/>
    <p:sldId id="287" r:id="rId8"/>
    <p:sldId id="295" r:id="rId9"/>
    <p:sldId id="279" r:id="rId10"/>
    <p:sldId id="281" r:id="rId11"/>
    <p:sldId id="270" r:id="rId12"/>
    <p:sldId id="271" r:id="rId13"/>
    <p:sldId id="282" r:id="rId14"/>
    <p:sldId id="290" r:id="rId15"/>
    <p:sldId id="292" r:id="rId16"/>
    <p:sldId id="293" r:id="rId17"/>
    <p:sldId id="303" r:id="rId18"/>
    <p:sldId id="309" r:id="rId19"/>
    <p:sldId id="300" r:id="rId20"/>
    <p:sldId id="305" r:id="rId21"/>
    <p:sldId id="310" r:id="rId22"/>
    <p:sldId id="308" r:id="rId23"/>
    <p:sldId id="304" r:id="rId24"/>
    <p:sldId id="313" r:id="rId25"/>
    <p:sldId id="315" r:id="rId26"/>
    <p:sldId id="316" r:id="rId27"/>
    <p:sldId id="317" r:id="rId28"/>
    <p:sldId id="318" r:id="rId29"/>
    <p:sldId id="319" r:id="rId30"/>
    <p:sldId id="320" r:id="rId31"/>
    <p:sldId id="339" r:id="rId32"/>
    <p:sldId id="321" r:id="rId33"/>
    <p:sldId id="322" r:id="rId34"/>
    <p:sldId id="323" r:id="rId35"/>
    <p:sldId id="324" r:id="rId36"/>
    <p:sldId id="325" r:id="rId37"/>
    <p:sldId id="326" r:id="rId38"/>
    <p:sldId id="328" r:id="rId39"/>
    <p:sldId id="332" r:id="rId40"/>
    <p:sldId id="327" r:id="rId41"/>
    <p:sldId id="330" r:id="rId42"/>
    <p:sldId id="333" r:id="rId43"/>
    <p:sldId id="334" r:id="rId44"/>
    <p:sldId id="341" r:id="rId45"/>
    <p:sldId id="335" r:id="rId46"/>
    <p:sldId id="331" r:id="rId47"/>
    <p:sldId id="329" r:id="rId48"/>
    <p:sldId id="337" r:id="rId49"/>
    <p:sldId id="340" r:id="rId50"/>
    <p:sldId id="338" r:id="rId51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32" autoAdjust="0"/>
  </p:normalViewPr>
  <p:slideViewPr>
    <p:cSldViewPr snapToGrid="0">
      <p:cViewPr varScale="1">
        <p:scale>
          <a:sx n="62" d="100"/>
          <a:sy n="62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到这里大概 </a:t>
            </a:r>
            <a:r>
              <a:rPr lang="en-US" altLang="zh-CN" dirty="0"/>
              <a:t>75min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5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4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1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7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38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4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75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56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92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7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 </a:t>
            </a:r>
            <a:r>
              <a:rPr lang="en-US" altLang="zh-CN" dirty="0"/>
              <a:t>90min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2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47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49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41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80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5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3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92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9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27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5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 </a:t>
            </a:r>
            <a:r>
              <a:rPr lang="en-US" altLang="zh-CN" dirty="0"/>
              <a:t>120min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11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88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46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3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 </a:t>
            </a:r>
            <a:r>
              <a:rPr lang="en-US" altLang="zh-CN" dirty="0"/>
              <a:t>120min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6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4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0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组合数学基础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组合数 </a:t>
            </a:r>
            <a:r>
              <a:rPr lang="en-US" altLang="zh-CN" sz="4400" b="1" dirty="0">
                <a:latin typeface="+mn-ea"/>
                <a:ea typeface="+mn-ea"/>
              </a:rPr>
              <a:t>-&gt; </a:t>
            </a:r>
            <a:r>
              <a:rPr lang="zh-CN" altLang="en-US" sz="4400" b="1" dirty="0">
                <a:latin typeface="+mn-ea"/>
                <a:ea typeface="+mn-ea"/>
              </a:rPr>
              <a:t>多项式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C(</a:t>
            </a:r>
            <a:r>
              <a:rPr lang="en-US" altLang="zh-CN" sz="2000" dirty="0" err="1"/>
              <a:t>n,k</a:t>
            </a:r>
            <a:r>
              <a:rPr lang="en-US" altLang="zh-CN" sz="2000" dirty="0"/>
              <a:t>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 </a:t>
            </a:r>
            <a:r>
              <a:rPr lang="zh-CN" altLang="en-US" sz="2000" dirty="0"/>
              <a:t>次多项式，这意味着遇到组合数可以尝试将其写成多项式的形式再拆开。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例子之后再讲（用得不是很多。）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6040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0062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</a:t>
            </a:r>
            <a:r>
              <a:rPr lang="zh-CN" altLang="en-US" sz="2000" dirty="0"/>
              <a:t>，求所有区间的和的和。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</a:t>
            </a:r>
            <a:r>
              <a:rPr lang="zh-CN" altLang="en-US" sz="2000" dirty="0"/>
              <a:t>，求所有区间的子区间的和的和。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</a:t>
            </a:r>
            <a:r>
              <a:rPr lang="zh-CN" altLang="en-US" sz="2000" dirty="0"/>
              <a:t>，求所有区间的子区间的子区间的和的和的和。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 </a:t>
            </a:r>
            <a:r>
              <a:rPr lang="zh-CN" altLang="en-US" sz="2000" dirty="0"/>
              <a:t>，</a:t>
            </a:r>
            <a:r>
              <a:rPr lang="en-US" altLang="zh-CN" sz="2000" dirty="0"/>
              <a:t>q </a:t>
            </a:r>
            <a:r>
              <a:rPr lang="zh-CN" altLang="en-US" sz="2000" dirty="0"/>
              <a:t>次操作，支持：区间加，区间求 </a:t>
            </a:r>
            <a:r>
              <a:rPr lang="en-US" altLang="zh-CN" sz="2000" dirty="0"/>
              <a:t>k </a:t>
            </a:r>
            <a:r>
              <a:rPr lang="zh-CN" altLang="en-US" sz="2000" dirty="0"/>
              <a:t>次方和（对 </a:t>
            </a:r>
            <a:r>
              <a:rPr lang="en-US" altLang="zh-CN" sz="2000" dirty="0"/>
              <a:t>998244353 </a:t>
            </a:r>
            <a:r>
              <a:rPr lang="zh-CN" altLang="en-US" sz="2000" dirty="0"/>
              <a:t>取模）（</a:t>
            </a:r>
            <a:r>
              <a:rPr lang="en-US" altLang="zh-CN" sz="2000" dirty="0"/>
              <a:t>0&lt;=k&lt;=5</a:t>
            </a:r>
            <a:r>
              <a:rPr lang="zh-CN" altLang="en-US" sz="2000" dirty="0"/>
              <a:t>）（思考：复杂度是什么？）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 </a:t>
            </a:r>
            <a:r>
              <a:rPr lang="zh-CN" altLang="en-US" sz="2000" dirty="0"/>
              <a:t>，</a:t>
            </a:r>
            <a:r>
              <a:rPr lang="en-US" altLang="zh-CN" sz="2000" dirty="0"/>
              <a:t>q </a:t>
            </a:r>
            <a:r>
              <a:rPr lang="zh-CN" altLang="en-US" sz="2000" dirty="0"/>
              <a:t>次操作，支持：区间加，给一个区间，求出其所有子区间的和的和（对 </a:t>
            </a:r>
            <a:r>
              <a:rPr lang="en-US" altLang="zh-CN" sz="2000" dirty="0"/>
              <a:t>998244353 </a:t>
            </a:r>
            <a:r>
              <a:rPr lang="zh-CN" altLang="en-US" sz="2000" dirty="0"/>
              <a:t>取模）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66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P4458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BJOI2018</a:t>
            </a:r>
            <a:r>
              <a:rPr lang="zh-CN" altLang="en-US" sz="2000" dirty="0"/>
              <a:t>：链上二次求和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给定一个序列，支持区间加；或者给出 </a:t>
            </a:r>
            <a:r>
              <a:rPr lang="en-US" altLang="zh-CN" sz="2000" dirty="0" err="1"/>
              <a:t>l,r</a:t>
            </a:r>
            <a:r>
              <a:rPr lang="zh-CN" altLang="en-US" sz="2000" dirty="0"/>
              <a:t>，询问序列中长度属于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l,r</a:t>
            </a:r>
            <a:r>
              <a:rPr lang="en-US" altLang="zh-CN" sz="2000" dirty="0"/>
              <a:t>] </a:t>
            </a:r>
            <a:r>
              <a:rPr lang="zh-CN" altLang="en-US" sz="2000" dirty="0"/>
              <a:t>的区间的和的和，对 </a:t>
            </a:r>
            <a:r>
              <a:rPr lang="en-US" altLang="zh-CN" sz="2000" dirty="0"/>
              <a:t>1e9+7 </a:t>
            </a:r>
            <a:r>
              <a:rPr lang="zh-CN" altLang="en-US" sz="2000" dirty="0"/>
              <a:t>取模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注意差分小技巧（</a:t>
            </a:r>
            <a:r>
              <a:rPr lang="en-US" altLang="zh-CN" sz="2000" dirty="0"/>
              <a:t>&lt;=r - &lt;=l-1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41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第二类斯特林数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第二类斯特林数：</a:t>
            </a:r>
            <a:r>
              <a:rPr lang="en-US" altLang="zh-CN" sz="2000" dirty="0"/>
              <a:t>n </a:t>
            </a:r>
            <a:r>
              <a:rPr lang="zh-CN" altLang="en-US" sz="2000" dirty="0"/>
              <a:t>个球放入 </a:t>
            </a:r>
            <a:r>
              <a:rPr lang="en-US" altLang="zh-CN" sz="2000" dirty="0"/>
              <a:t>m </a:t>
            </a:r>
            <a:r>
              <a:rPr lang="zh-CN" altLang="en-US" sz="2000" dirty="0"/>
              <a:t>个盒子，球不同、盒子相同、盒子非空，的方案数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考虑第 </a:t>
            </a:r>
            <a:r>
              <a:rPr lang="en-US" altLang="zh-CN" sz="2000" dirty="0"/>
              <a:t>n </a:t>
            </a:r>
            <a:r>
              <a:rPr lang="zh-CN" altLang="en-US" sz="2000" dirty="0"/>
              <a:t>个球放入哪个盒子，</a:t>
            </a:r>
            <a:r>
              <a:rPr lang="en-US" altLang="zh-CN" sz="2000" dirty="0"/>
              <a:t>S2(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)=m*S2(n-1,m)+S2(n-1,m-1)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重要恒等式！！！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组合意义：</a:t>
            </a:r>
            <a:endParaRPr lang="en-US" altLang="zh-CN" sz="2000" dirty="0"/>
          </a:p>
          <a:p>
            <a:r>
              <a:rPr lang="zh-CN" altLang="en-US" sz="2000" dirty="0"/>
              <a:t>长度为 </a:t>
            </a:r>
            <a:r>
              <a:rPr lang="en-US" altLang="zh-CN" sz="2000" dirty="0"/>
              <a:t>k </a:t>
            </a:r>
            <a:r>
              <a:rPr lang="zh-CN" altLang="en-US" sz="2000" dirty="0"/>
              <a:t>的序列，每个位置可以是 </a:t>
            </a:r>
            <a:r>
              <a:rPr lang="en-US" altLang="zh-CN" sz="2000" dirty="0"/>
              <a:t>1~n </a:t>
            </a:r>
            <a:r>
              <a:rPr lang="zh-CN" altLang="en-US" sz="2000" dirty="0"/>
              <a:t>中的一个，有几种可能（</a:t>
            </a:r>
            <a:r>
              <a:rPr lang="en-US" altLang="zh-CN" sz="2000" dirty="0" err="1"/>
              <a:t>n^k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枚举一共出现了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种不同的数（</a:t>
            </a:r>
            <a:r>
              <a:rPr lang="en-US" altLang="zh-CN" sz="2000" dirty="0"/>
              <a:t>C(</a:t>
            </a:r>
            <a:r>
              <a:rPr lang="en-US" altLang="zh-CN" sz="2000" dirty="0" err="1"/>
              <a:t>n,i</a:t>
            </a:r>
            <a:r>
              <a:rPr lang="en-US" altLang="zh-CN" sz="2000" dirty="0"/>
              <a:t>)</a:t>
            </a:r>
            <a:r>
              <a:rPr lang="zh-CN" altLang="en-US" sz="2000" dirty="0"/>
              <a:t>），把 </a:t>
            </a:r>
            <a:r>
              <a:rPr lang="en-US" altLang="zh-CN" sz="2000" dirty="0"/>
              <a:t>k </a:t>
            </a:r>
            <a:r>
              <a:rPr lang="zh-CN" altLang="en-US" sz="2000" dirty="0"/>
              <a:t>位置分配给这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种数（</a:t>
            </a:r>
            <a:r>
              <a:rPr lang="en-US" altLang="zh-CN" sz="2000" dirty="0"/>
              <a:t>S2(</a:t>
            </a:r>
            <a:r>
              <a:rPr lang="en-US" altLang="zh-CN" sz="2000" dirty="0" err="1"/>
              <a:t>k,i</a:t>
            </a:r>
            <a:r>
              <a:rPr lang="en-US" altLang="zh-CN" sz="2000" dirty="0"/>
              <a:t>)</a:t>
            </a:r>
            <a:r>
              <a:rPr lang="zh-CN" altLang="en-US" sz="2000" dirty="0"/>
              <a:t>），再给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种数分配标号（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638D5-415C-8D77-66E8-5D67A02F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11" y="2857419"/>
            <a:ext cx="6561627" cy="17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多项式</a:t>
            </a:r>
            <a:r>
              <a:rPr lang="en-US" altLang="zh-CN" sz="4400" b="1" dirty="0">
                <a:latin typeface="+mn-ea"/>
                <a:ea typeface="+mn-ea"/>
              </a:rPr>
              <a:t>-&gt; </a:t>
            </a:r>
            <a:r>
              <a:rPr lang="zh-CN" altLang="en-US" sz="4400" b="1" dirty="0">
                <a:latin typeface="+mn-ea"/>
                <a:ea typeface="+mn-ea"/>
              </a:rPr>
              <a:t>组合数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利用第二类斯特林数的重要恒等式，可以把“幂”化为组合数的求和。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在某些问题上，组合数相比多项式有优越性。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844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P6620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例题：</a:t>
            </a:r>
            <a:r>
              <a:rPr lang="en-US" altLang="zh-CN" sz="2000" dirty="0"/>
              <a:t>[2020 </a:t>
            </a:r>
            <a:r>
              <a:rPr lang="zh-CN" altLang="en-US" sz="2000" dirty="0"/>
              <a:t>省选</a:t>
            </a:r>
            <a:r>
              <a:rPr lang="en-US" altLang="zh-CN" sz="2000" dirty="0"/>
              <a:t>] </a:t>
            </a:r>
            <a:r>
              <a:rPr lang="zh-CN" altLang="en-US" sz="2000" dirty="0"/>
              <a:t>组合数问题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3DF46D-52E1-95B2-5A45-D207D23B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70" y="2400106"/>
            <a:ext cx="727811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0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P4827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例题：</a:t>
            </a:r>
            <a:r>
              <a:rPr lang="en-US" altLang="zh-CN" sz="2000" dirty="0"/>
              <a:t>Crash </a:t>
            </a:r>
            <a:r>
              <a:rPr lang="zh-CN" altLang="en-US" sz="2000" dirty="0"/>
              <a:t>的文明世界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给定一棵 </a:t>
            </a:r>
            <a:r>
              <a:rPr lang="en-US" altLang="zh-CN" sz="2000" dirty="0"/>
              <a:t>n </a:t>
            </a:r>
            <a:r>
              <a:rPr lang="zh-CN" altLang="en-US" sz="2000" dirty="0"/>
              <a:t>个点的树，和定值 </a:t>
            </a:r>
            <a:r>
              <a:rPr lang="en-US" altLang="zh-CN" sz="2000" dirty="0"/>
              <a:t>k</a:t>
            </a:r>
            <a:r>
              <a:rPr lang="zh-CN" altLang="en-US" sz="2000" dirty="0"/>
              <a:t>，对于每个点 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，求出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n&lt;=50000, k&lt;=150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练习：</a:t>
            </a:r>
            <a:r>
              <a:rPr lang="en-US" altLang="zh-CN" sz="2000" dirty="0"/>
              <a:t>CF1097G</a:t>
            </a:r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57F1E0-EE4D-2F14-D7E7-AE9F8BEA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35" y="2291594"/>
            <a:ext cx="125747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9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另外几个经典组合数学问题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5999" y="1503538"/>
            <a:ext cx="102400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错排问题</a:t>
            </a:r>
            <a:r>
              <a:rPr lang="zh-CN" altLang="en-US" sz="2000" dirty="0"/>
              <a:t>：有多少个长度为 </a:t>
            </a:r>
            <a:r>
              <a:rPr lang="en-US" altLang="zh-CN" sz="2000" dirty="0"/>
              <a:t>n </a:t>
            </a:r>
            <a:r>
              <a:rPr lang="zh-CN" altLang="en-US" sz="2000" dirty="0"/>
              <a:t>的排列 </a:t>
            </a:r>
            <a:r>
              <a:rPr lang="en-US" altLang="zh-CN" sz="2000" dirty="0"/>
              <a:t>p</a:t>
            </a:r>
            <a:r>
              <a:rPr lang="zh-CN" altLang="en-US" sz="2000" dirty="0"/>
              <a:t>，对于所有 </a:t>
            </a:r>
            <a:r>
              <a:rPr lang="en-US" altLang="zh-CN" sz="2000" dirty="0"/>
              <a:t>1&lt;=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 </a:t>
            </a:r>
            <a:r>
              <a:rPr lang="zh-CN" altLang="en-US" sz="2000" dirty="0"/>
              <a:t>都满足 </a:t>
            </a:r>
            <a:r>
              <a:rPr lang="en-US" altLang="zh-CN" sz="2000" dirty="0" err="1"/>
              <a:t>p_i</a:t>
            </a:r>
            <a:r>
              <a:rPr lang="en-US" altLang="zh-CN" sz="2000" dirty="0"/>
              <a:t>!=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D(n)=(n-1)(D(n-1)+D(n-2))</a:t>
            </a:r>
            <a:r>
              <a:rPr lang="zh-CN" altLang="en-US" sz="2000" dirty="0"/>
              <a:t>：考虑 </a:t>
            </a:r>
            <a:r>
              <a:rPr lang="en-US" altLang="zh-CN" sz="2000" dirty="0"/>
              <a:t>p_1 </a:t>
            </a:r>
            <a:r>
              <a:rPr lang="zh-CN" altLang="en-US" sz="2000" dirty="0"/>
              <a:t>和 </a:t>
            </a:r>
            <a:r>
              <a:rPr lang="en-US" altLang="zh-CN" sz="2000" dirty="0"/>
              <a:t>p_{p_1}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chemeClr val="accent1"/>
                </a:solidFill>
              </a:rPr>
              <a:t>划分数</a:t>
            </a:r>
            <a:r>
              <a:rPr lang="zh-CN" altLang="en-US" sz="2000" dirty="0"/>
              <a:t>：有多少种把 </a:t>
            </a:r>
            <a:r>
              <a:rPr lang="en-US" altLang="zh-CN" sz="2000" dirty="0"/>
              <a:t>n </a:t>
            </a:r>
            <a:r>
              <a:rPr lang="zh-CN" altLang="en-US" sz="2000" dirty="0"/>
              <a:t>写成 </a:t>
            </a:r>
            <a:r>
              <a:rPr lang="en-US" altLang="zh-CN" sz="2000" dirty="0"/>
              <a:t>m </a:t>
            </a:r>
            <a:r>
              <a:rPr lang="zh-CN" altLang="en-US" sz="2000" dirty="0"/>
              <a:t>个正整数之和的方案？这里，</a:t>
            </a:r>
            <a:r>
              <a:rPr lang="en-US" altLang="zh-CN" sz="2000" dirty="0"/>
              <a:t>5=1+2+2 </a:t>
            </a:r>
            <a:r>
              <a:rPr lang="zh-CN" altLang="en-US" sz="2000" dirty="0"/>
              <a:t>和 </a:t>
            </a:r>
            <a:r>
              <a:rPr lang="en-US" altLang="zh-CN" sz="2000" dirty="0"/>
              <a:t>5=2+2+1 </a:t>
            </a:r>
            <a:r>
              <a:rPr lang="zh-CN" altLang="en-US" sz="2000" dirty="0"/>
              <a:t>是同一种方案。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)=f(n-</a:t>
            </a:r>
            <a:r>
              <a:rPr lang="en-US" altLang="zh-CN" sz="2000" dirty="0" err="1"/>
              <a:t>m,m</a:t>
            </a:r>
            <a:r>
              <a:rPr lang="en-US" altLang="zh-CN" sz="2000" dirty="0"/>
              <a:t>)+f(n-1,m-1)</a:t>
            </a:r>
            <a:r>
              <a:rPr lang="zh-CN" altLang="en-US" sz="2000" dirty="0"/>
              <a:t>：考虑求和式子里所有数的最小值。如果 </a:t>
            </a:r>
            <a:r>
              <a:rPr lang="en-US" altLang="zh-CN" sz="2000" dirty="0"/>
              <a:t>&gt;1</a:t>
            </a:r>
            <a:r>
              <a:rPr lang="zh-CN" altLang="en-US" sz="2000" dirty="0"/>
              <a:t>，就可以全部减去 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chemeClr val="accent1"/>
                </a:solidFill>
              </a:rPr>
              <a:t>第一类斯特林数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称一个 </a:t>
            </a:r>
            <a:r>
              <a:rPr lang="en-US" altLang="zh-CN" sz="2000" dirty="0"/>
              <a:t>1~n </a:t>
            </a:r>
            <a:r>
              <a:rPr lang="zh-CN" altLang="en-US" sz="2000" dirty="0"/>
              <a:t>的排列为一个 </a:t>
            </a:r>
            <a:r>
              <a:rPr lang="en-US" altLang="zh-CN" sz="2000" dirty="0"/>
              <a:t>n </a:t>
            </a:r>
            <a:r>
              <a:rPr lang="zh-CN" altLang="en-US" sz="2000" dirty="0"/>
              <a:t>元置换。置换可以分解成环（</a:t>
            </a:r>
            <a:r>
              <a:rPr lang="en-US" altLang="zh-CN" sz="2000" dirty="0" err="1"/>
              <a:t>i,a_i</a:t>
            </a:r>
            <a:r>
              <a:rPr lang="en-US" altLang="zh-CN" sz="2000" dirty="0"/>
              <a:t> </a:t>
            </a:r>
            <a:r>
              <a:rPr lang="zh-CN" altLang="en-US" sz="2000" dirty="0"/>
              <a:t>连边）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S1(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)</a:t>
            </a:r>
            <a:r>
              <a:rPr lang="zh-CN" altLang="en-US" sz="2000" dirty="0"/>
              <a:t>：有几个 </a:t>
            </a:r>
            <a:r>
              <a:rPr lang="en-US" altLang="zh-CN" sz="2000" dirty="0"/>
              <a:t>1~n </a:t>
            </a:r>
            <a:r>
              <a:rPr lang="zh-CN" altLang="en-US" sz="2000" dirty="0"/>
              <a:t>的排列恰有 </a:t>
            </a:r>
            <a:r>
              <a:rPr lang="en-US" altLang="zh-CN" sz="2000" dirty="0"/>
              <a:t>m </a:t>
            </a:r>
            <a:r>
              <a:rPr lang="zh-CN" altLang="en-US" sz="2000" dirty="0"/>
              <a:t>个环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 </a:t>
            </a:r>
            <a:r>
              <a:rPr lang="en-US" altLang="zh-CN" sz="2000" dirty="0"/>
              <a:t>n </a:t>
            </a:r>
            <a:r>
              <a:rPr lang="zh-CN" altLang="en-US" sz="2000" dirty="0"/>
              <a:t>属于哪个环，插入大小为 </a:t>
            </a:r>
            <a:r>
              <a:rPr lang="en-US" altLang="zh-CN" sz="2000" dirty="0"/>
              <a:t>x </a:t>
            </a:r>
            <a:r>
              <a:rPr lang="zh-CN" altLang="en-US" sz="2000" dirty="0"/>
              <a:t>的环里有 </a:t>
            </a:r>
            <a:r>
              <a:rPr lang="en-US" altLang="zh-CN" sz="2000" dirty="0"/>
              <a:t>x </a:t>
            </a:r>
            <a:r>
              <a:rPr lang="zh-CN" altLang="en-US" sz="2000" dirty="0"/>
              <a:t>种插法：</a:t>
            </a:r>
            <a:r>
              <a:rPr lang="en-US" altLang="zh-CN" sz="2000" dirty="0"/>
              <a:t>S1(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)=(n-1)S(n-1,m)+S(n-1,m-1)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094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另外几个经典组合数学问题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5999" y="1503538"/>
            <a:ext cx="102400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树上拓扑序计数</a:t>
            </a:r>
            <a:r>
              <a:rPr lang="zh-CN" altLang="en-US" sz="2000" dirty="0"/>
              <a:t>：给定一棵 </a:t>
            </a:r>
            <a:r>
              <a:rPr lang="en-US" altLang="zh-CN" sz="2000" dirty="0"/>
              <a:t>n </a:t>
            </a:r>
            <a:r>
              <a:rPr lang="zh-CN" altLang="en-US" sz="2000" dirty="0"/>
              <a:t>个点的有根树，求出其有几个拓扑序（也就是有几个 </a:t>
            </a:r>
            <a:r>
              <a:rPr lang="en-US" altLang="zh-CN" sz="2000" dirty="0"/>
              <a:t>1~n </a:t>
            </a:r>
            <a:r>
              <a:rPr lang="zh-CN" altLang="en-US" sz="2000" dirty="0"/>
              <a:t>的排列，使得任意一个点 </a:t>
            </a:r>
            <a:r>
              <a:rPr lang="en-US" altLang="zh-CN" sz="2000" dirty="0"/>
              <a:t>x</a:t>
            </a:r>
            <a:r>
              <a:rPr lang="zh-CN" altLang="en-US" sz="2000" dirty="0"/>
              <a:t>，都有 </a:t>
            </a:r>
            <a:r>
              <a:rPr lang="en-US" altLang="zh-CN" sz="2000" dirty="0"/>
              <a:t>x </a:t>
            </a:r>
            <a:r>
              <a:rPr lang="zh-CN" altLang="en-US" sz="2000" dirty="0"/>
              <a:t>的父亲排在 </a:t>
            </a:r>
            <a:r>
              <a:rPr lang="en-US" altLang="zh-CN" sz="2000" dirty="0"/>
              <a:t>x </a:t>
            </a:r>
            <a:r>
              <a:rPr lang="zh-CN" altLang="en-US" sz="2000" dirty="0"/>
              <a:t>之前）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</a:t>
            </a:r>
            <a:r>
              <a:rPr lang="zh-CN" altLang="en-US" sz="2000" dirty="0"/>
              <a:t>，化式子得到答案就是 </a:t>
            </a:r>
            <a:r>
              <a:rPr lang="en-US" altLang="zh-CN" sz="2000" dirty="0"/>
              <a:t>n!/(</a:t>
            </a:r>
            <a:r>
              <a:rPr lang="zh-CN" altLang="en-US" sz="2000" dirty="0"/>
              <a:t>所有 </a:t>
            </a:r>
            <a:r>
              <a:rPr lang="en-US" altLang="zh-CN" sz="2000" dirty="0"/>
              <a:t>size </a:t>
            </a:r>
            <a:r>
              <a:rPr lang="zh-CN" altLang="en-US" sz="2000" dirty="0"/>
              <a:t>之积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/>
              <a:t>模板题：</a:t>
            </a:r>
            <a:r>
              <a:rPr lang="en-US" altLang="zh-CN" sz="2000" dirty="0"/>
              <a:t>ABC160F</a:t>
            </a:r>
            <a:r>
              <a:rPr lang="zh-CN" altLang="en-US" sz="2000" dirty="0"/>
              <a:t>（求以每个点为根的答案，需要换根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另一个模板题：</a:t>
            </a:r>
            <a:r>
              <a:rPr lang="en-US" altLang="zh-CN" sz="2000" dirty="0"/>
              <a:t>P2606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48BC44-5342-048E-EF16-F8B24AD6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65" y="3508218"/>
            <a:ext cx="587774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3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94942-F8DE-7853-F37E-D9D3A02D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CF1CD-B784-AA6E-58CA-0D6FF06D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下面看一些例题。</a:t>
            </a:r>
          </a:p>
        </p:txBody>
      </p:sp>
    </p:spTree>
    <p:extLst>
      <p:ext uri="{BB962C8B-B14F-4D97-AF65-F5344CB8AC3E}">
        <p14:creationId xmlns:p14="http://schemas.microsoft.com/office/powerpoint/2010/main" val="355627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求和号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数学题中很多时候都在和求和号打交道。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性质：可交换；乘法分配律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最终目标：分离变量，使得各个变量间</a:t>
            </a:r>
            <a:r>
              <a:rPr lang="zh-CN" altLang="en-US" sz="2000" dirty="0">
                <a:solidFill>
                  <a:srgbClr val="FF0000"/>
                </a:solidFill>
              </a:rPr>
              <a:t>互不影响</a:t>
            </a:r>
            <a:r>
              <a:rPr lang="zh-CN" altLang="en-US" sz="2000" dirty="0"/>
              <a:t>，从而分解成</a:t>
            </a:r>
            <a:r>
              <a:rPr lang="zh-CN" altLang="en-US" sz="2000" dirty="0">
                <a:solidFill>
                  <a:srgbClr val="FF0000"/>
                </a:solidFill>
              </a:rPr>
              <a:t>子问题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交换求和号时，注意不要改变变量的取值范围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1E7863-A9D9-21FB-B547-CC66CE0F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0" y="2943157"/>
            <a:ext cx="5730879" cy="22226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P4071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7E946DD-AE24-CF70-C0C9-8E1D160C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4" y="1843316"/>
            <a:ext cx="10956792" cy="18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P7961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9A1D418-8AE1-2BC3-212C-1FBCA0FF7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24" y="2024485"/>
            <a:ext cx="9565551" cy="28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AGC018E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63C50AF-57A6-4886-7C27-8CED2E91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7" y="1786270"/>
            <a:ext cx="10244246" cy="28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7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P7116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272673-FC27-22CB-C114-B563C8F56AA3}"/>
              </a:ext>
            </a:extLst>
          </p:cNvPr>
          <p:cNvSpPr txBox="1"/>
          <p:nvPr/>
        </p:nvSpPr>
        <p:spPr>
          <a:xfrm>
            <a:off x="1056000" y="1648677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[NOIP2020] </a:t>
            </a:r>
            <a:r>
              <a:rPr lang="zh-CN" altLang="en-US" sz="2000" dirty="0"/>
              <a:t>微信步数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04812-6458-B2DE-546A-2FB1566F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37" y="2408052"/>
            <a:ext cx="8761925" cy="39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没有 </a:t>
            </a:r>
            <a:r>
              <a:rPr lang="en-US" altLang="zh-CN" dirty="0">
                <a:latin typeface="+mn-ea"/>
                <a:ea typeface="+mn-ea"/>
              </a:rPr>
              <a:t>FFT </a:t>
            </a:r>
            <a:r>
              <a:rPr lang="zh-CN" altLang="en-US" dirty="0">
                <a:latin typeface="+mn-ea"/>
                <a:ea typeface="+mn-ea"/>
              </a:rPr>
              <a:t>的插值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3010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插值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272673-FC27-22CB-C114-B563C8F56AA3}"/>
              </a:ext>
            </a:extLst>
          </p:cNvPr>
          <p:cNvSpPr txBox="1"/>
          <p:nvPr/>
        </p:nvSpPr>
        <p:spPr>
          <a:xfrm>
            <a:off x="1056000" y="1648677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一个 </a:t>
            </a:r>
            <a:r>
              <a:rPr lang="en-US" altLang="zh-CN" sz="2000" dirty="0"/>
              <a:t>n </a:t>
            </a:r>
            <a:r>
              <a:rPr lang="zh-CN" altLang="en-US" sz="2000" dirty="0"/>
              <a:t>次多项式 </a:t>
            </a:r>
            <a:r>
              <a:rPr lang="en-US" altLang="zh-CN" sz="2000" dirty="0"/>
              <a:t>f(x)</a:t>
            </a:r>
            <a:r>
              <a:rPr lang="zh-CN" altLang="en-US" sz="2000" dirty="0"/>
              <a:t> 有 </a:t>
            </a:r>
            <a:r>
              <a:rPr lang="en-US" altLang="zh-CN" sz="2000" dirty="0"/>
              <a:t>n+1 </a:t>
            </a:r>
            <a:r>
              <a:rPr lang="zh-CN" altLang="en-US" sz="2000" dirty="0"/>
              <a:t>个系数。如果要把 </a:t>
            </a:r>
            <a:r>
              <a:rPr lang="en-US" altLang="zh-CN" sz="2000" dirty="0"/>
              <a:t>n+1 </a:t>
            </a:r>
            <a:r>
              <a:rPr lang="zh-CN" altLang="en-US" sz="2000" dirty="0"/>
              <a:t>个系数解出来，需要 </a:t>
            </a:r>
            <a:r>
              <a:rPr lang="en-US" altLang="zh-CN" sz="2000" dirty="0"/>
              <a:t>n+1 </a:t>
            </a:r>
            <a:r>
              <a:rPr lang="zh-CN" altLang="en-US" sz="2000" dirty="0"/>
              <a:t>个方程。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如果有 </a:t>
            </a:r>
            <a:r>
              <a:rPr lang="en-US" altLang="zh-CN" sz="2000" dirty="0"/>
              <a:t>n+1 </a:t>
            </a:r>
            <a:r>
              <a:rPr lang="zh-CN" altLang="en-US" sz="2000" dirty="0"/>
              <a:t>个横坐标 </a:t>
            </a:r>
            <a:r>
              <a:rPr lang="en-US" altLang="zh-CN" sz="2000" dirty="0"/>
              <a:t>x_0~x_n</a:t>
            </a:r>
            <a:r>
              <a:rPr lang="zh-CN" altLang="en-US" sz="2000" dirty="0"/>
              <a:t>，以及 </a:t>
            </a:r>
            <a:r>
              <a:rPr lang="en-US" altLang="zh-CN" sz="2000" dirty="0" err="1"/>
              <a:t>y_i</a:t>
            </a:r>
            <a:r>
              <a:rPr lang="en-US" altLang="zh-CN" sz="2000" dirty="0"/>
              <a:t>=f(</a:t>
            </a:r>
            <a:r>
              <a:rPr lang="en-US" altLang="zh-CN" sz="2000" dirty="0" err="1"/>
              <a:t>x_i</a:t>
            </a:r>
            <a:r>
              <a:rPr lang="en-US" altLang="zh-CN" sz="2000" dirty="0"/>
              <a:t>)</a:t>
            </a:r>
            <a:r>
              <a:rPr lang="zh-CN" altLang="en-US" sz="2000" dirty="0"/>
              <a:t>，就有了 </a:t>
            </a:r>
            <a:r>
              <a:rPr lang="en-US" altLang="zh-CN" sz="2000" dirty="0"/>
              <a:t>n+1 </a:t>
            </a:r>
            <a:r>
              <a:rPr lang="zh-CN" altLang="en-US" sz="2000" dirty="0"/>
              <a:t>个方程，能不能把系数求出来？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高斯消元的时间复杂度是 </a:t>
            </a:r>
            <a:r>
              <a:rPr lang="en-US" altLang="zh-CN" sz="2000" dirty="0"/>
              <a:t>O(n^3)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038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插值公式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272673-FC27-22CB-C114-B563C8F56AA3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注意到：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满足要求。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首先，它是一个关于 </a:t>
            </a:r>
            <a:r>
              <a:rPr lang="en-US" altLang="zh-CN" sz="2000" dirty="0"/>
              <a:t>x </a:t>
            </a:r>
            <a:r>
              <a:rPr lang="zh-CN" altLang="en-US" sz="2000" dirty="0"/>
              <a:t>的 </a:t>
            </a:r>
            <a:r>
              <a:rPr lang="en-US" altLang="zh-CN" sz="2000" dirty="0"/>
              <a:t>n </a:t>
            </a:r>
            <a:r>
              <a:rPr lang="zh-CN" altLang="en-US" sz="2000" dirty="0"/>
              <a:t>次多项式；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其次，考虑 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x_k</a:t>
            </a:r>
            <a:r>
              <a:rPr lang="en-US" altLang="zh-CN" sz="2000" dirty="0"/>
              <a:t>) </a:t>
            </a:r>
            <a:r>
              <a:rPr lang="zh-CN" altLang="en-US" sz="2000" dirty="0"/>
              <a:t>的值：如果 </a:t>
            </a:r>
            <a:r>
              <a:rPr lang="en-US" altLang="zh-CN" sz="2000" dirty="0"/>
              <a:t>k!=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，则后面就会出现 </a:t>
            </a:r>
            <a:r>
              <a:rPr lang="en-US" altLang="zh-CN" sz="2000" dirty="0"/>
              <a:t>(x-</a:t>
            </a:r>
            <a:r>
              <a:rPr lang="en-US" altLang="zh-CN" sz="2000" dirty="0" err="1"/>
              <a:t>x_k</a:t>
            </a:r>
            <a:r>
              <a:rPr lang="en-US" altLang="zh-CN" sz="2000" dirty="0"/>
              <a:t>) </a:t>
            </a:r>
            <a:r>
              <a:rPr lang="zh-CN" altLang="en-US" sz="2000" dirty="0"/>
              <a:t>这一项；否则，后面的值就是 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47E820-66FC-A7D8-9BE4-B579C570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86" y="1549585"/>
            <a:ext cx="6298040" cy="18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5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插值公式的求法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272673-FC27-22CB-C114-B563C8F56AA3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对于常数（</a:t>
            </a:r>
            <a:r>
              <a:rPr lang="en-US" altLang="zh-CN" sz="2000" dirty="0" err="1"/>
              <a:t>y_i</a:t>
            </a:r>
            <a:r>
              <a:rPr lang="zh-CN" altLang="en-US" sz="2000" dirty="0"/>
              <a:t>，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x_i-x_j</a:t>
            </a:r>
            <a:r>
              <a:rPr lang="en-US" altLang="zh-CN" sz="2000" dirty="0"/>
              <a:t>) </a:t>
            </a:r>
            <a:r>
              <a:rPr lang="zh-CN" altLang="en-US" sz="2000" dirty="0"/>
              <a:t>的积）直接求就是 </a:t>
            </a:r>
            <a:r>
              <a:rPr lang="en-US" altLang="zh-CN" sz="2000" dirty="0"/>
              <a:t>O(n^2) </a:t>
            </a:r>
            <a:r>
              <a:rPr lang="zh-CN" altLang="en-US" sz="2000" dirty="0"/>
              <a:t>的（注意 </a:t>
            </a:r>
            <a:r>
              <a:rPr lang="en-US" altLang="zh-CN" sz="2000" dirty="0"/>
              <a:t>O(n)</a:t>
            </a:r>
            <a:r>
              <a:rPr lang="zh-CN" altLang="en-US" sz="2000" dirty="0"/>
              <a:t> 求 </a:t>
            </a:r>
            <a:r>
              <a:rPr lang="en-US" altLang="zh-CN" sz="2000" dirty="0"/>
              <a:t>n </a:t>
            </a:r>
            <a:r>
              <a:rPr lang="zh-CN" altLang="en-US" sz="2000" dirty="0"/>
              <a:t>个数逆元）。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可以先 </a:t>
            </a:r>
            <a:r>
              <a:rPr lang="en-US" altLang="zh-CN" sz="2000" dirty="0"/>
              <a:t>O(n^2) </a:t>
            </a:r>
            <a:r>
              <a:rPr lang="zh-CN" altLang="en-US" sz="2000" dirty="0"/>
              <a:t>算出所有 </a:t>
            </a:r>
            <a:r>
              <a:rPr lang="en-US" altLang="zh-CN" sz="2000" dirty="0"/>
              <a:t>(x-</a:t>
            </a:r>
            <a:r>
              <a:rPr lang="en-US" altLang="zh-CN" sz="2000" dirty="0" err="1"/>
              <a:t>x_j</a:t>
            </a:r>
            <a:r>
              <a:rPr lang="en-US" altLang="zh-CN" sz="2000" dirty="0"/>
              <a:t>) </a:t>
            </a:r>
            <a:r>
              <a:rPr lang="zh-CN" altLang="en-US" sz="2000" dirty="0"/>
              <a:t>的积，再执行多项式除单项式的除法。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486CD8-4689-7CD0-0D13-A9424856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80" y="2245182"/>
            <a:ext cx="3135980" cy="7884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B59377-5D1D-76C4-11A7-7902139F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95" y="3824345"/>
            <a:ext cx="640169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0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等距插值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C6431E2-DE80-F2CF-4BA7-E98E0241CE02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上面讲的 </a:t>
            </a:r>
            <a:r>
              <a:rPr lang="en-US" altLang="zh-CN" sz="2000" dirty="0"/>
              <a:t>n^2 </a:t>
            </a:r>
            <a:r>
              <a:rPr lang="zh-CN" altLang="en-US" sz="2000" dirty="0"/>
              <a:t>做法，适用于任何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x_i,y_i</a:t>
            </a:r>
            <a:r>
              <a:rPr lang="en-US" altLang="zh-CN" sz="2000" dirty="0"/>
              <a:t>)</a:t>
            </a:r>
            <a:r>
              <a:rPr lang="zh-CN" altLang="en-US" sz="2000" dirty="0"/>
              <a:t>，并且能直接得出多项式的系数（故可以 </a:t>
            </a:r>
            <a:r>
              <a:rPr lang="en-US" altLang="zh-CN" sz="2000" dirty="0"/>
              <a:t>O(n) </a:t>
            </a:r>
            <a:r>
              <a:rPr lang="zh-CN" altLang="en-US" sz="2000" dirty="0"/>
              <a:t>求出多项式在任一位置的值：秦九韶算法）。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但是，考虑下面两者同时满足的特殊情况：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 err="1"/>
              <a:t>x_i</a:t>
            </a:r>
            <a:r>
              <a:rPr lang="en-US" altLang="zh-CN" sz="2000" dirty="0"/>
              <a:t> </a:t>
            </a:r>
            <a:r>
              <a:rPr lang="zh-CN" altLang="en-US" sz="2000" dirty="0"/>
              <a:t>构成等差数列，且 </a:t>
            </a:r>
            <a:r>
              <a:rPr lang="en-US" altLang="zh-CN" sz="2000" dirty="0" err="1"/>
              <a:t>x_i</a:t>
            </a:r>
            <a:r>
              <a:rPr lang="en-US" altLang="zh-CN" sz="2000" dirty="0"/>
              <a:t> </a:t>
            </a:r>
            <a:r>
              <a:rPr lang="zh-CN" altLang="en-US" sz="2000" dirty="0"/>
              <a:t>不大。（为了简便，不妨假设 </a:t>
            </a:r>
            <a:r>
              <a:rPr lang="en-US" altLang="zh-CN" sz="2000" dirty="0" err="1"/>
              <a:t>x_i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，否则类似）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不需要求出多项式系数，只需要对于给定的 </a:t>
            </a:r>
            <a:r>
              <a:rPr lang="en-US" altLang="zh-CN" sz="2000" dirty="0"/>
              <a:t>X</a:t>
            </a:r>
            <a:r>
              <a:rPr lang="zh-CN" altLang="en-US" sz="2000" dirty="0"/>
              <a:t>，求出 </a:t>
            </a:r>
            <a:r>
              <a:rPr lang="en-US" altLang="zh-CN" sz="2000" dirty="0"/>
              <a:t>f(X) </a:t>
            </a:r>
            <a:r>
              <a:rPr lang="zh-CN" altLang="en-US" sz="2000" dirty="0"/>
              <a:t>的值。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此时，可以优化至 </a:t>
            </a:r>
            <a:r>
              <a:rPr lang="en-US" altLang="zh-CN" sz="2000" dirty="0"/>
              <a:t>O(n)</a:t>
            </a:r>
            <a:r>
              <a:rPr lang="zh-CN" altLang="en-US" sz="2000" dirty="0"/>
              <a:t>，预处理分子前后缀积，和分母逆元。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3254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插值有什么用？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C6431E2-DE80-F2CF-4BA7-E98E0241CE02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有一些结论，形如“</a:t>
            </a:r>
            <a:r>
              <a:rPr lang="en-US" altLang="zh-CN" sz="2000" dirty="0"/>
              <a:t>f(n)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 </a:t>
            </a:r>
            <a:r>
              <a:rPr lang="zh-CN" altLang="en-US" sz="2000" dirty="0"/>
              <a:t>次多项式”。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如果不用插值，很难把这个多项式硬算出来。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例子：</a:t>
            </a:r>
            <a:r>
              <a:rPr lang="en-US" altLang="zh-CN" sz="2000" dirty="0"/>
              <a:t>O(n^4) </a:t>
            </a:r>
            <a:r>
              <a:rPr lang="zh-CN" altLang="en-US" sz="2000" dirty="0"/>
              <a:t>求出可能含有 </a:t>
            </a:r>
            <a:r>
              <a:rPr lang="en-US" altLang="zh-CN" sz="2000" dirty="0"/>
              <a:t>x </a:t>
            </a:r>
            <a:r>
              <a:rPr lang="zh-CN" altLang="en-US" sz="2000" dirty="0"/>
              <a:t>一次项的行列式值。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563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其它记号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503538"/>
            <a:ext cx="1008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组合数：为简便，可以采用括号写法</a:t>
            </a:r>
            <a:endParaRPr lang="en-US" altLang="zh-CN" sz="2000" dirty="0"/>
          </a:p>
          <a:p>
            <a:r>
              <a:rPr lang="zh-CN" altLang="en-US" sz="2000" dirty="0"/>
              <a:t>若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&gt;j</a:t>
            </a:r>
            <a:r>
              <a:rPr lang="zh-CN" altLang="en-US" sz="2000" dirty="0"/>
              <a:t>，定义其值为 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满足</a:t>
            </a:r>
            <a:r>
              <a:rPr lang="zh-CN" altLang="en-US" sz="2000" dirty="0">
                <a:solidFill>
                  <a:srgbClr val="FF0000"/>
                </a:solidFill>
              </a:rPr>
              <a:t>递推式 </a:t>
            </a:r>
            <a:r>
              <a:rPr lang="en-US" altLang="zh-CN" sz="2000" dirty="0">
                <a:solidFill>
                  <a:srgbClr val="FF0000"/>
                </a:solidFill>
              </a:rPr>
              <a:t>C(</a:t>
            </a:r>
            <a:r>
              <a:rPr lang="en-US" altLang="zh-CN" sz="2000" dirty="0" err="1">
                <a:solidFill>
                  <a:srgbClr val="FF0000"/>
                </a:solidFill>
              </a:rPr>
              <a:t>i,j</a:t>
            </a:r>
            <a:r>
              <a:rPr lang="en-US" altLang="zh-CN" sz="2000" dirty="0">
                <a:solidFill>
                  <a:srgbClr val="FF0000"/>
                </a:solidFill>
              </a:rPr>
              <a:t>) = C(i-1,j)+C(i-1,j-1)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C(</a:t>
            </a:r>
            <a:r>
              <a:rPr lang="en-US" altLang="zh-CN" sz="2000" dirty="0" err="1"/>
              <a:t>i+j,j</a:t>
            </a:r>
            <a:r>
              <a:rPr lang="en-US" altLang="zh-CN" sz="2000" dirty="0"/>
              <a:t>) </a:t>
            </a:r>
            <a:r>
              <a:rPr lang="zh-CN" altLang="en-US" sz="2000" dirty="0"/>
              <a:t>也是 </a:t>
            </a:r>
            <a:r>
              <a:rPr lang="en-US" altLang="zh-CN" sz="2000" dirty="0"/>
              <a:t>(0,0) </a:t>
            </a:r>
            <a:r>
              <a:rPr lang="zh-CN" altLang="en-US" sz="2000" dirty="0"/>
              <a:t>走到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 </a:t>
            </a:r>
            <a:r>
              <a:rPr lang="zh-CN" altLang="en-US" sz="2000" dirty="0"/>
              <a:t>的路径数</a:t>
            </a:r>
            <a:endParaRPr lang="en-US" altLang="zh-CN" sz="2000" dirty="0"/>
          </a:p>
          <a:p>
            <a:r>
              <a:rPr lang="zh-CN" altLang="en-US" sz="2000" dirty="0"/>
              <a:t>（每步向上或向右）</a:t>
            </a:r>
            <a:endParaRPr lang="en-US" altLang="zh-CN" sz="2000" dirty="0"/>
          </a:p>
          <a:p>
            <a:r>
              <a:rPr lang="zh-CN" altLang="en-US" sz="2000" dirty="0"/>
              <a:t>也有 多项式系数。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艾佛森括号：</a:t>
            </a:r>
            <a:r>
              <a:rPr lang="en-US" altLang="zh-CN" sz="2000" dirty="0">
                <a:solidFill>
                  <a:schemeClr val="accent1"/>
                </a:solidFill>
              </a:rPr>
              <a:t>[P]</a:t>
            </a:r>
            <a:r>
              <a:rPr lang="en-US" altLang="zh-CN" sz="2000" dirty="0"/>
              <a:t> </a:t>
            </a:r>
            <a:r>
              <a:rPr lang="zh-CN" altLang="en-US" sz="2000" dirty="0"/>
              <a:t>在 </a:t>
            </a:r>
            <a:r>
              <a:rPr lang="en-US" altLang="zh-CN" sz="2000" dirty="0"/>
              <a:t>P </a:t>
            </a:r>
            <a:r>
              <a:rPr lang="zh-CN" altLang="en-US" sz="2000" dirty="0"/>
              <a:t>为真的时候等于 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，否则等于 </a:t>
            </a:r>
            <a:r>
              <a:rPr lang="en-US" altLang="zh-CN" sz="2000" dirty="0"/>
              <a:t>0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多项式：</a:t>
            </a:r>
            <a:endParaRPr lang="en-US" altLang="zh-CN" sz="2000" dirty="0"/>
          </a:p>
          <a:p>
            <a:r>
              <a:rPr lang="zh-CN" altLang="en-US" sz="2000" dirty="0"/>
              <a:t>记号 </a:t>
            </a:r>
            <a:r>
              <a:rPr lang="en-US" altLang="zh-CN" sz="2000" dirty="0"/>
              <a:t>[] </a:t>
            </a:r>
            <a:r>
              <a:rPr lang="zh-CN" altLang="en-US" sz="2000" dirty="0"/>
              <a:t>表示取系数。</a:t>
            </a:r>
            <a:endParaRPr lang="en-US" altLang="zh-CN" sz="2000" dirty="0"/>
          </a:p>
          <a:p>
            <a:r>
              <a:rPr lang="zh-CN" altLang="en-US" sz="2000" dirty="0"/>
              <a:t>实际题目中，由于数值过大不便于处理，通常会把答案对大质数取模，这时除法就是求逆元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60547A-197C-3537-23A4-7ADE5971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53" y="1784189"/>
            <a:ext cx="2648290" cy="8618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78154B-476F-5318-8F5E-F74D9168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31" y="4312204"/>
            <a:ext cx="1600423" cy="619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9F98A5D-260F-5341-F3B7-899CB9BD0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554" y="4328521"/>
            <a:ext cx="1428949" cy="4001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ABC9D-B452-9B85-65B2-FFF3C76BD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219" y="2905557"/>
            <a:ext cx="371526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7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插值与整数前缀和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C6431E2-DE80-F2CF-4BA7-E98E0241CE02}"/>
              </a:ext>
            </a:extLst>
          </p:cNvPr>
          <p:cNvSpPr txBox="1"/>
          <p:nvPr/>
        </p:nvSpPr>
        <p:spPr>
          <a:xfrm>
            <a:off x="1056000" y="1648677"/>
            <a:ext cx="107128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重要结论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：若对于非负整数 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f(n)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 </a:t>
            </a:r>
            <a:r>
              <a:rPr lang="zh-CN" altLang="en-US" sz="2000" dirty="0"/>
              <a:t>次多项式，则 </a:t>
            </a:r>
            <a:r>
              <a:rPr lang="en-US" altLang="zh-CN" sz="2000" dirty="0"/>
              <a:t>g(n)=f(0)+f(1)+…+f(n)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k+1 </a:t>
            </a:r>
            <a:r>
              <a:rPr lang="zh-CN" altLang="en-US" sz="2000" dirty="0"/>
              <a:t>次多项式。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chemeClr val="accent1"/>
                </a:solidFill>
              </a:rPr>
              <a:t>推广 </a:t>
            </a:r>
            <a:r>
              <a:rPr lang="en-US" altLang="zh-CN" sz="2000" dirty="0">
                <a:solidFill>
                  <a:schemeClr val="accent1"/>
                </a:solidFill>
              </a:rPr>
              <a:t>1</a:t>
            </a:r>
            <a:r>
              <a:rPr lang="zh-CN" altLang="en-US" sz="2000" dirty="0"/>
              <a:t>：只要是“等差数列前缀和”，都满足。</a:t>
            </a:r>
            <a:endParaRPr lang="en-US" altLang="zh-CN" sz="2000" dirty="0"/>
          </a:p>
          <a:p>
            <a:r>
              <a:rPr lang="zh-CN" altLang="en-US" sz="2000" dirty="0"/>
              <a:t>若对于非负整数 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f(n)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 </a:t>
            </a:r>
            <a:r>
              <a:rPr lang="zh-CN" altLang="en-US" sz="2000" dirty="0"/>
              <a:t>次多项式，则对于任意的 </a:t>
            </a:r>
            <a:r>
              <a:rPr lang="en-US" altLang="zh-CN" sz="2000" dirty="0" err="1"/>
              <a:t>u,v</a:t>
            </a:r>
            <a:r>
              <a:rPr lang="zh-CN" altLang="en-US" sz="2000" dirty="0"/>
              <a:t>，</a:t>
            </a:r>
            <a:r>
              <a:rPr lang="en-US" altLang="zh-CN" sz="2000" dirty="0"/>
              <a:t>g(n)=f(u)+f(</a:t>
            </a:r>
            <a:r>
              <a:rPr lang="en-US" altLang="zh-CN" sz="2000" dirty="0" err="1"/>
              <a:t>u+v</a:t>
            </a:r>
            <a:r>
              <a:rPr lang="en-US" altLang="zh-CN" sz="2000" dirty="0"/>
              <a:t>)+…+f(</a:t>
            </a:r>
            <a:r>
              <a:rPr lang="en-US" altLang="zh-CN" sz="2000" dirty="0" err="1"/>
              <a:t>u+nv</a:t>
            </a:r>
            <a:r>
              <a:rPr lang="en-US" altLang="zh-CN" sz="2000" dirty="0"/>
              <a:t>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k+1 </a:t>
            </a:r>
            <a:r>
              <a:rPr lang="zh-CN" altLang="en-US" sz="2000" dirty="0"/>
              <a:t>次多项式。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chemeClr val="accent1"/>
                </a:solidFill>
              </a:rPr>
              <a:t>推广 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/>
              <a:t>：对于非负整数 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f(n)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 </a:t>
            </a:r>
            <a:r>
              <a:rPr lang="zh-CN" altLang="en-US" sz="2000" dirty="0"/>
              <a:t>次多项式，则对于任意的 </a:t>
            </a:r>
            <a:r>
              <a:rPr lang="en-US" altLang="zh-CN" sz="2000" dirty="0" err="1"/>
              <a:t>u,v</a:t>
            </a:r>
            <a:r>
              <a:rPr lang="zh-CN" altLang="en-US" sz="2000" dirty="0"/>
              <a:t>，</a:t>
            </a:r>
            <a:r>
              <a:rPr lang="en-US" altLang="zh-CN" sz="2000" dirty="0"/>
              <a:t>g(n)=f(0)+f(1)+f(2)+…+f(</a:t>
            </a:r>
            <a:r>
              <a:rPr lang="en-US" altLang="zh-CN" sz="2000" dirty="0" err="1"/>
              <a:t>u+nv</a:t>
            </a:r>
            <a:r>
              <a:rPr lang="en-US" altLang="zh-CN" sz="2000" dirty="0"/>
              <a:t>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k+1 </a:t>
            </a:r>
            <a:r>
              <a:rPr lang="zh-CN" altLang="en-US" sz="2000" dirty="0"/>
              <a:t>次多项式。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重要结论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/>
              <a:t>：若对于非负整数 </a:t>
            </a:r>
            <a:r>
              <a:rPr lang="en-US" altLang="zh-CN" sz="2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f(n),g(n)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/>
              <a:t>k </a:t>
            </a:r>
            <a:r>
              <a:rPr lang="zh-CN" altLang="en-US" sz="2000" dirty="0"/>
              <a:t>次、</a:t>
            </a:r>
            <a:r>
              <a:rPr lang="en-US" altLang="zh-CN" sz="2000" dirty="0"/>
              <a:t>l </a:t>
            </a:r>
            <a:r>
              <a:rPr lang="zh-CN" altLang="en-US" sz="2000" dirty="0"/>
              <a:t>次多项式，则 </a:t>
            </a:r>
            <a:r>
              <a:rPr lang="en-US" altLang="zh-CN" sz="2000" dirty="0"/>
              <a:t>f(n)g(n) </a:t>
            </a:r>
            <a:r>
              <a:rPr lang="zh-CN" altLang="en-US" sz="2000" dirty="0"/>
              <a:t>是关于 </a:t>
            </a:r>
            <a:r>
              <a:rPr lang="en-US" altLang="zh-CN" sz="2000" dirty="0"/>
              <a:t>n </a:t>
            </a:r>
            <a:r>
              <a:rPr lang="zh-CN" altLang="en-US" sz="2000" dirty="0"/>
              <a:t>的 </a:t>
            </a:r>
            <a:r>
              <a:rPr lang="en-US" altLang="zh-CN" sz="2000" dirty="0" err="1"/>
              <a:t>k+l</a:t>
            </a:r>
            <a:r>
              <a:rPr lang="en-US" altLang="zh-CN" sz="2000" dirty="0"/>
              <a:t> </a:t>
            </a:r>
            <a:r>
              <a:rPr lang="zh-CN" altLang="en-US" sz="2000" dirty="0"/>
              <a:t>次多项式。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这里，我们只知道它“是一个多项式”，但很难直接从 </a:t>
            </a:r>
            <a:r>
              <a:rPr lang="en-US" altLang="zh-CN" sz="2000" dirty="0"/>
              <a:t>f </a:t>
            </a:r>
            <a:r>
              <a:rPr lang="zh-CN" altLang="en-US" sz="2000" dirty="0"/>
              <a:t>的表达式推出前缀和的表达式。就需要插值。</a:t>
            </a:r>
            <a:endParaRPr lang="en-US" altLang="zh-CN" sz="2000" dirty="0"/>
          </a:p>
          <a:p>
            <a:r>
              <a:rPr lang="zh-CN" altLang="en-US" sz="2000" dirty="0"/>
              <a:t>不一定是“前缀和”，具体问题灵活运用。</a:t>
            </a:r>
            <a:endParaRPr lang="en-US" altLang="zh-CN" sz="2000" dirty="0"/>
          </a:p>
          <a:p>
            <a:r>
              <a:rPr lang="zh-CN" altLang="en-US" sz="2000" dirty="0"/>
              <a:t>只要能把题目的式子变换为上述形式，就可以插值。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9572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关于插值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C6431E2-DE80-F2CF-4BA7-E98E0241CE02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不仅要记住什么“是多项式”，有时还可以记一下什么“不是多项式”（排除做法）。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不是多项式的例子：与下取整有关；进一步，一看就分很多段的函数（分段少的话，可能每段都是多项式）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509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CF995F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D3E1403-D7E9-97CD-6750-40F114B1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37" y="1942892"/>
            <a:ext cx="7354326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55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LOJ6024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9FD5E51-ADA6-CF7B-149E-E94D9ACB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84" y="1345188"/>
            <a:ext cx="6978032" cy="54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5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P4463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F5DF093-17EB-2C5D-617B-D2767A6D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31" y="1780945"/>
            <a:ext cx="7611537" cy="3296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5A475A-57EB-9C76-FDDC-CF518F0B5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31" y="5849050"/>
            <a:ext cx="657316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4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ARC118F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EECC22D-3B60-E5C5-2B30-58045985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3" y="1715765"/>
            <a:ext cx="11111033" cy="1414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09183E-3F8D-619C-0557-D70702432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65" y="3127368"/>
            <a:ext cx="170521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9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反思：</a:t>
            </a:r>
            <a:r>
              <a:rPr lang="en-US" altLang="zh-CN" sz="4400" b="1" dirty="0">
                <a:latin typeface="+mn-ea"/>
                <a:ea typeface="+mn-ea"/>
              </a:rPr>
              <a:t>ARC118F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974B5EB-74F6-E105-C9FE-274DFEE2C932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本题需要“凑”出一种能插值的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，从前往后是没法插值的。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4103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例题：省选 </a:t>
            </a:r>
            <a:r>
              <a:rPr lang="en-US" altLang="zh-CN" sz="4400" b="1" dirty="0">
                <a:latin typeface="+mn-ea"/>
                <a:ea typeface="+mn-ea"/>
              </a:rPr>
              <a:t>2022 Day1T2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8ABE006-8CC5-0986-EB5B-D555D7AA7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69" y="1245796"/>
            <a:ext cx="7497221" cy="52013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4111D2-E339-98E7-85FF-FD7228970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65" y="6327631"/>
            <a:ext cx="580153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1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插值的新用法：优化时间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25D23C2-69E3-DD38-F435-0708DDDA4AF3}"/>
              </a:ext>
            </a:extLst>
          </p:cNvPr>
          <p:cNvSpPr txBox="1"/>
          <p:nvPr/>
        </p:nvSpPr>
        <p:spPr>
          <a:xfrm>
            <a:off x="1056000" y="1648677"/>
            <a:ext cx="1071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如果在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中，有转移：对于</a:t>
            </a:r>
            <a:r>
              <a:rPr lang="zh-CN" altLang="en-US" sz="2000" dirty="0">
                <a:solidFill>
                  <a:srgbClr val="92D050"/>
                </a:solidFill>
              </a:rPr>
              <a:t>每一对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i,j</a:t>
            </a:r>
            <a:r>
              <a:rPr lang="zh-CN" altLang="en-US" sz="2000" dirty="0"/>
              <a:t>，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)g(j) -&gt; h(</a:t>
            </a:r>
            <a:r>
              <a:rPr lang="en-US" altLang="zh-CN" sz="2000" dirty="0" err="1"/>
              <a:t>i+j</a:t>
            </a:r>
            <a:r>
              <a:rPr lang="en-US" altLang="zh-CN" sz="2000" dirty="0"/>
              <a:t>)</a:t>
            </a:r>
            <a:r>
              <a:rPr lang="zh-CN" altLang="en-US" sz="2000" dirty="0"/>
              <a:t>，那不妨将 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看作一个多项式 </a:t>
            </a:r>
            <a:r>
              <a:rPr lang="en-US" altLang="zh-CN" sz="2000" dirty="0"/>
              <a:t>F(x) </a:t>
            </a:r>
            <a:r>
              <a:rPr lang="zh-CN" altLang="en-US" sz="2000" dirty="0"/>
              <a:t>的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次项系数、</a:t>
            </a:r>
            <a:r>
              <a:rPr lang="en-US" altLang="zh-CN" sz="2000" dirty="0"/>
              <a:t>g(j) </a:t>
            </a:r>
            <a:r>
              <a:rPr lang="zh-CN" altLang="en-US" sz="2000" dirty="0"/>
              <a:t>同理，求出 </a:t>
            </a:r>
            <a:r>
              <a:rPr lang="en-US" altLang="zh-CN" sz="2000" dirty="0"/>
              <a:t>F,G </a:t>
            </a:r>
            <a:r>
              <a:rPr lang="zh-CN" altLang="en-US" sz="2000" dirty="0"/>
              <a:t>的点值，这样可以 </a:t>
            </a:r>
            <a:r>
              <a:rPr lang="en-US" altLang="zh-CN" sz="2000" dirty="0"/>
              <a:t>O(n) </a:t>
            </a:r>
            <a:r>
              <a:rPr lang="zh-CN" altLang="en-US" sz="2000" dirty="0"/>
              <a:t>得到 </a:t>
            </a:r>
            <a:r>
              <a:rPr lang="en-US" altLang="zh-CN" sz="2000" dirty="0"/>
              <a:t>H </a:t>
            </a:r>
            <a:r>
              <a:rPr lang="zh-CN" altLang="en-US" sz="2000" dirty="0"/>
              <a:t>的点值。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例：求 </a:t>
            </a:r>
            <a:r>
              <a:rPr lang="en-US" altLang="zh-CN" sz="2000" dirty="0"/>
              <a:t>n </a:t>
            </a:r>
            <a:r>
              <a:rPr lang="zh-CN" altLang="en-US" sz="2000" dirty="0"/>
              <a:t>个点 </a:t>
            </a:r>
            <a:r>
              <a:rPr lang="en-US" altLang="zh-CN" sz="2000" dirty="0"/>
              <a:t>m </a:t>
            </a:r>
            <a:r>
              <a:rPr lang="zh-CN" altLang="en-US" sz="2000" dirty="0"/>
              <a:t>条边的无向有标号连通图个数 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n,m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mod 998244353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输入一个 </a:t>
            </a:r>
            <a:r>
              <a:rPr lang="en-US" altLang="zh-CN" sz="2000" dirty="0"/>
              <a:t>n</a:t>
            </a:r>
            <a:r>
              <a:rPr lang="zh-CN" altLang="en-US" sz="2000" dirty="0"/>
              <a:t>，请你把所有 </a:t>
            </a:r>
            <a:r>
              <a:rPr lang="en-US" altLang="zh-CN" sz="2000" dirty="0"/>
              <a:t>f(</a:t>
            </a:r>
            <a:r>
              <a:rPr lang="en-US" altLang="zh-CN" sz="2000" dirty="0" err="1"/>
              <a:t>n,i</a:t>
            </a:r>
            <a:r>
              <a:rPr lang="en-US" altLang="zh-CN" sz="2000" dirty="0"/>
              <a:t>) </a:t>
            </a:r>
            <a:r>
              <a:rPr lang="zh-CN" altLang="en-US" sz="2000" dirty="0"/>
              <a:t>都输出（</a:t>
            </a:r>
            <a:r>
              <a:rPr lang="en-US" altLang="zh-CN" sz="2000" dirty="0"/>
              <a:t>0&lt;=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&lt;=n*(n-1)/2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2347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插值的新用法：优化空间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25D23C2-69E3-DD38-F435-0708DDDA4AF3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即使没法优化时间，这个技巧很多时候也能优化空间。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31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求和号与算贡献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“算贡献”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下面有几道算贡献的例题。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50A04B-1879-C806-CF80-0AA4543E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82" y="2699660"/>
            <a:ext cx="9090318" cy="10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9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其他例题（选做，有兴趣看看）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F1FA795-F80C-C533-5A00-EC99F319C6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[JLOI2016] </a:t>
            </a:r>
            <a:r>
              <a:rPr lang="zh-CN" altLang="en-US" sz="2000" dirty="0"/>
              <a:t>成绩比较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[BZOJ3601] </a:t>
            </a:r>
            <a:r>
              <a:rPr lang="zh-CN" altLang="en-US" sz="2000" dirty="0"/>
              <a:t>一个人的数论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[NOI2019] </a:t>
            </a:r>
            <a:r>
              <a:rPr lang="zh-CN" altLang="en-US" sz="2000" dirty="0"/>
              <a:t>机器人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29291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积性函数，线性筛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7867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积性函数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若对于每一对互质的 </a:t>
            </a:r>
            <a:r>
              <a:rPr lang="en-US" altLang="zh-CN" sz="2000" dirty="0" err="1"/>
              <a:t>x,y</a:t>
            </a:r>
            <a:r>
              <a:rPr lang="zh-CN" altLang="en-US" sz="2000" dirty="0"/>
              <a:t>，都有 </a:t>
            </a:r>
            <a:r>
              <a:rPr lang="en-US" altLang="zh-CN" sz="2000" dirty="0"/>
              <a:t>f(x)f(y)=f(</a:t>
            </a:r>
            <a:r>
              <a:rPr lang="en-US" altLang="zh-CN" sz="2000" dirty="0" err="1"/>
              <a:t>xy</a:t>
            </a:r>
            <a:r>
              <a:rPr lang="en-US" altLang="zh-CN" sz="2000" dirty="0"/>
              <a:t>)</a:t>
            </a:r>
            <a:r>
              <a:rPr lang="zh-CN" altLang="en-US" sz="2000" dirty="0"/>
              <a:t>，则 </a:t>
            </a:r>
            <a:r>
              <a:rPr lang="en-US" altLang="zh-CN" sz="2000" dirty="0"/>
              <a:t>f </a:t>
            </a:r>
            <a:r>
              <a:rPr lang="zh-CN" altLang="en-US" sz="2000" dirty="0"/>
              <a:t>是积性函数。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 </a:t>
            </a:r>
            <a:r>
              <a:rPr lang="en-US" altLang="zh-CN" sz="2000" dirty="0"/>
              <a:t>n=p_1^{k_1}p_2^{k_2}…</a:t>
            </a:r>
            <a:r>
              <a:rPr lang="en-US" altLang="zh-CN" sz="2000" dirty="0" err="1"/>
              <a:t>p_u</a:t>
            </a:r>
            <a:r>
              <a:rPr lang="en-US" altLang="zh-CN" sz="2000" dirty="0"/>
              <a:t>^{</a:t>
            </a:r>
            <a:r>
              <a:rPr lang="en-US" altLang="zh-CN" sz="2000" dirty="0" err="1"/>
              <a:t>k^u</a:t>
            </a:r>
            <a:r>
              <a:rPr lang="en-US" altLang="zh-CN" sz="2000" dirty="0"/>
              <a:t>}</a:t>
            </a:r>
            <a:r>
              <a:rPr lang="zh-CN" altLang="en-US" sz="2000" dirty="0"/>
              <a:t>，则 </a:t>
            </a:r>
            <a:r>
              <a:rPr lang="en-US" altLang="zh-CN" sz="2000" dirty="0"/>
              <a:t>f(x)=f(p_1^{k_1})f(p_2^{k_2})…</a:t>
            </a:r>
          </a:p>
          <a:p>
            <a:endParaRPr lang="en-US" altLang="zh-CN" sz="2000" dirty="0"/>
          </a:p>
          <a:p>
            <a:r>
              <a:rPr lang="zh-CN" altLang="en-US" sz="2000" dirty="0"/>
              <a:t>大部分时候，即使积性函数的表达式很复杂，在质数处的值还是很好求的。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18982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狄利克雷卷积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AB27DE05-89FB-20EB-A395-43DB8655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62" y="2372515"/>
            <a:ext cx="5112676" cy="18982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0EEA80-136F-3437-00AB-562B3AE65DDC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定义上次课应该讲过了。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6118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常见记号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20EEA80-136F-3437-00AB-562B3AE65DDC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给出一些以后不加定义使用的记号，建议熟练记忆（也方便自己做题推导）。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176E95-878D-3751-31A4-E7F7F21B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3" y="2048787"/>
            <a:ext cx="6558113" cy="45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69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积性函数的性质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重要结论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：若 </a:t>
            </a:r>
            <a:r>
              <a:rPr lang="en-US" altLang="zh-CN" sz="2000" dirty="0"/>
              <a:t>f(n),g(n) </a:t>
            </a:r>
            <a:r>
              <a:rPr lang="zh-CN" altLang="en-US" sz="2000" dirty="0"/>
              <a:t>是积性函数，则 </a:t>
            </a:r>
            <a:r>
              <a:rPr lang="en-US" altLang="zh-CN" sz="2000" dirty="0"/>
              <a:t>f(n) </a:t>
            </a:r>
            <a:r>
              <a:rPr lang="zh-CN" altLang="en-US" sz="2000" dirty="0"/>
              <a:t>点乘 </a:t>
            </a:r>
            <a:r>
              <a:rPr lang="en-US" altLang="zh-CN" sz="2000" dirty="0"/>
              <a:t>g(n) </a:t>
            </a:r>
            <a:r>
              <a:rPr lang="zh-CN" altLang="en-US" sz="2000" dirty="0"/>
              <a:t>是积性函数。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重要结论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/>
              <a:t>：若 </a:t>
            </a:r>
            <a:r>
              <a:rPr lang="en-US" altLang="zh-CN" sz="2000" dirty="0"/>
              <a:t>f(n),g(n) </a:t>
            </a:r>
            <a:r>
              <a:rPr lang="zh-CN" altLang="en-US" sz="2000" dirty="0"/>
              <a:t>是积性函数，则 </a:t>
            </a:r>
            <a:r>
              <a:rPr lang="en-US" altLang="zh-CN" sz="2000" dirty="0"/>
              <a:t>f(n)*g(n) </a:t>
            </a:r>
            <a:r>
              <a:rPr lang="zh-CN" altLang="en-US" sz="2000" dirty="0"/>
              <a:t>是积性函数。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大部分时候，即使积性函数的表达式很复杂，在质数处的值还是很好求的（比如卷积出来的函数）。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64284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用最小质因子筛出每个合数，很多数论函数都可以线性筛出来（包括非积性的）。</a:t>
            </a:r>
            <a:endParaRPr lang="en-US" altLang="zh-CN" sz="2000" dirty="0"/>
          </a:p>
          <a:p>
            <a:r>
              <a:rPr lang="zh-CN" altLang="en-US" sz="2000" dirty="0"/>
              <a:t>积性函数，一定可以筛。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求出 </a:t>
            </a:r>
            <a:r>
              <a:rPr lang="en-US" altLang="zh-CN" sz="2000" dirty="0"/>
              <a:t>1~n </a:t>
            </a:r>
            <a:r>
              <a:rPr lang="zh-CN" altLang="en-US" sz="2000" dirty="0"/>
              <a:t>每个数的最小质因子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求出 </a:t>
            </a:r>
            <a:r>
              <a:rPr lang="en-US" altLang="zh-CN" sz="2000" dirty="0"/>
              <a:t>1~n </a:t>
            </a:r>
            <a:r>
              <a:rPr lang="zh-CN" altLang="en-US" sz="2000" dirty="0"/>
              <a:t>每个数的最大质因子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求出 </a:t>
            </a:r>
            <a:r>
              <a:rPr lang="en-US" altLang="zh-CN" sz="2000" dirty="0"/>
              <a:t>1~n </a:t>
            </a:r>
            <a:r>
              <a:rPr lang="zh-CN" altLang="en-US" sz="2000" dirty="0"/>
              <a:t>每个数的不同质因子个数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求出 </a:t>
            </a:r>
            <a:r>
              <a:rPr lang="en-US" altLang="zh-CN" sz="2000" dirty="0"/>
              <a:t>1~n </a:t>
            </a:r>
            <a:r>
              <a:rPr lang="zh-CN" altLang="en-US" sz="2000" dirty="0"/>
              <a:t>每个数的质因子幂次和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求出 </a:t>
            </a:r>
            <a:r>
              <a:rPr lang="en-US" altLang="zh-CN" sz="2000" dirty="0"/>
              <a:t>1~n </a:t>
            </a:r>
            <a:r>
              <a:rPr lang="zh-CN" altLang="en-US" sz="2000" dirty="0"/>
              <a:t>每个数的 </a:t>
            </a:r>
            <a:r>
              <a:rPr lang="en-US" altLang="zh-CN" sz="2000" dirty="0"/>
              <a:t>k </a:t>
            </a:r>
            <a:r>
              <a:rPr lang="zh-CN" altLang="en-US" sz="2000" dirty="0"/>
              <a:t>次方（特别地，</a:t>
            </a:r>
            <a:r>
              <a:rPr lang="en-US" altLang="zh-CN" sz="2000" dirty="0"/>
              <a:t>k=-1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求出 </a:t>
            </a:r>
            <a:r>
              <a:rPr lang="en-US" altLang="zh-CN" sz="2000" dirty="0"/>
              <a:t>1~n </a:t>
            </a:r>
            <a:r>
              <a:rPr lang="zh-CN" altLang="en-US" sz="2000" dirty="0"/>
              <a:t>每个数的</a:t>
            </a:r>
            <a:r>
              <a:rPr lang="en-US" altLang="zh-CN" sz="2000" dirty="0"/>
              <a:t> k </a:t>
            </a:r>
            <a:r>
              <a:rPr lang="zh-CN" altLang="en-US" sz="2000" dirty="0"/>
              <a:t>次方的因数个数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1680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CF622F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zh-CN" sz="4400" b="1" dirty="0">
                <a:latin typeface="+mn-ea"/>
                <a:ea typeface="+mn-ea"/>
              </a:rPr>
              <a:t>O(k) </a:t>
            </a:r>
            <a:r>
              <a:rPr lang="zh-CN" altLang="en-US" sz="4400" b="1" dirty="0">
                <a:latin typeface="+mn-ea"/>
                <a:ea typeface="+mn-ea"/>
              </a:rPr>
              <a:t>自然数幂和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04EE090-7CBE-34D5-1CC7-9E28930B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30" y="1499260"/>
            <a:ext cx="5773175" cy="14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22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P4464 </a:t>
            </a:r>
            <a:r>
              <a:rPr lang="zh-CN" altLang="en-US" sz="4400" b="1" dirty="0">
                <a:latin typeface="+mn-ea"/>
                <a:ea typeface="+mn-ea"/>
              </a:rPr>
              <a:t>弱化版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7AA21A-C3F1-BF22-FA1C-5922C4F475C2}"/>
              </a:ext>
            </a:extLst>
          </p:cNvPr>
          <p:cNvSpPr txBox="1"/>
          <p:nvPr/>
        </p:nvSpPr>
        <p:spPr>
          <a:xfrm>
            <a:off x="1056000" y="1648677"/>
            <a:ext cx="1071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如果要 </a:t>
            </a:r>
            <a:r>
              <a:rPr lang="en-US" altLang="zh-CN" sz="2000" dirty="0"/>
              <a:t>AC</a:t>
            </a:r>
            <a:r>
              <a:rPr lang="zh-CN" altLang="en-US" sz="2000" dirty="0"/>
              <a:t>，需要用 </a:t>
            </a:r>
            <a:r>
              <a:rPr lang="en-US" altLang="zh-CN" sz="2000" dirty="0"/>
              <a:t>Pollard Rho + </a:t>
            </a:r>
            <a:r>
              <a:rPr lang="zh-CN" altLang="en-US" sz="2000" dirty="0"/>
              <a:t>伯努利数求自然数幂和，感兴趣的话可以看题解自学，估计不怎么会用到。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这里，假设 </a:t>
            </a:r>
            <a:r>
              <a:rPr lang="en-US" altLang="zh-CN" sz="2000" dirty="0"/>
              <a:t>T=1</a:t>
            </a:r>
            <a:r>
              <a:rPr lang="zh-CN" altLang="en-US" sz="2000" dirty="0"/>
              <a:t>，并且 </a:t>
            </a:r>
            <a:r>
              <a:rPr lang="en-US" altLang="zh-CN" sz="2000" dirty="0"/>
              <a:t>n </a:t>
            </a:r>
            <a:r>
              <a:rPr lang="zh-CN" altLang="en-US" sz="2000" dirty="0"/>
              <a:t>的质因数分解已经给出。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07B1B8-6502-F2A3-301C-71FED1700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03" y="3429000"/>
            <a:ext cx="8104994" cy="19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2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反思：</a:t>
            </a:r>
            <a:r>
              <a:rPr lang="en-US" altLang="zh-CN" sz="4400" b="1" dirty="0">
                <a:latin typeface="+mn-ea"/>
                <a:ea typeface="+mn-ea"/>
              </a:rPr>
              <a:t>P4464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974B5EB-74F6-E105-C9FE-274DFEE2C932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积性函数的卷积仍是积性函数大大加速了求值的过程，因为在质因子幂次处一般很好看。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405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C36621A-A4AF-E1EE-D89E-2BB0F04F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3" y="1582422"/>
            <a:ext cx="10542032" cy="18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74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线性筛和莫反应用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洛谷上随便找个莫反题单就差不多了。这里再给一车莫反题！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D8ABFB-5315-94DD-0E79-43900170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3090429"/>
            <a:ext cx="678274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组合数小技巧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503538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 </a:t>
            </a:r>
            <a:r>
              <a:rPr lang="en-US" altLang="zh-CN" sz="2000" dirty="0"/>
              <a:t>O(n) </a:t>
            </a:r>
            <a:r>
              <a:rPr lang="zh-CN" altLang="en-US" sz="2000" dirty="0"/>
              <a:t>预处理 </a:t>
            </a:r>
            <a:r>
              <a:rPr lang="en-US" altLang="zh-CN" sz="2000" dirty="0"/>
              <a:t>n </a:t>
            </a:r>
            <a:r>
              <a:rPr lang="zh-CN" altLang="en-US" sz="2000" dirty="0"/>
              <a:t>以内所有数的阶乘和逆元：</a:t>
            </a:r>
            <a:endParaRPr lang="en-US" altLang="zh-CN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B3032F-DE4B-3697-FF7B-7273948E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3127787"/>
            <a:ext cx="10517518" cy="13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2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简单组合恒等式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上指标求和，范德蒙德卷积，二项式定理（这时认为 </a:t>
            </a:r>
            <a:r>
              <a:rPr lang="en-US" altLang="zh-CN" sz="2000" dirty="0"/>
              <a:t>0^0=1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前两个的组合意义：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枚举最大下标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分为两半，枚举第一半里选几个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这些等式都可以正用也可以反用。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2DC804-7F45-22D3-B1F9-761308A2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33" y="2110467"/>
            <a:ext cx="2314898" cy="581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ED36DD-86BE-ACE0-210B-11DD7904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1" y="2139046"/>
            <a:ext cx="1962424" cy="5239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84BA693-44CE-6500-6EA5-5C4DFA29C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36"/>
          <a:stretch/>
        </p:blipFill>
        <p:spPr>
          <a:xfrm>
            <a:off x="4861231" y="2029362"/>
            <a:ext cx="4398369" cy="10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A76EFF-3E0B-4C45-1335-9A1236CF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2271551"/>
            <a:ext cx="744006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6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小学奥数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 </a:t>
            </a:r>
            <a:r>
              <a:rPr lang="en-US" altLang="zh-CN" sz="2000" dirty="0"/>
              <a:t>n </a:t>
            </a:r>
            <a:r>
              <a:rPr lang="zh-CN" altLang="en-US" sz="2000" dirty="0"/>
              <a:t>个不同物品里取 </a:t>
            </a:r>
            <a:r>
              <a:rPr lang="en-US" altLang="zh-CN" sz="2000" dirty="0"/>
              <a:t>k </a:t>
            </a:r>
            <a:r>
              <a:rPr lang="zh-CN" altLang="en-US" sz="2000" dirty="0"/>
              <a:t>个，有几种取法？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从 </a:t>
            </a:r>
            <a:r>
              <a:rPr lang="en-US" altLang="zh-CN" sz="2000" dirty="0"/>
              <a:t>n </a:t>
            </a:r>
            <a:r>
              <a:rPr lang="zh-CN" altLang="en-US" sz="2000" dirty="0"/>
              <a:t>个不同物品里取 </a:t>
            </a:r>
            <a:r>
              <a:rPr lang="en-US" altLang="zh-CN" sz="2000" dirty="0"/>
              <a:t>k </a:t>
            </a:r>
            <a:r>
              <a:rPr lang="zh-CN" altLang="en-US" sz="2000" dirty="0"/>
              <a:t>个并排成一列（有顺序），有几种取法？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 </a:t>
            </a:r>
            <a:r>
              <a:rPr lang="zh-CN" altLang="en-US" sz="2000" dirty="0"/>
              <a:t>个相同小球放进 </a:t>
            </a:r>
            <a:r>
              <a:rPr lang="en-US" altLang="zh-CN" sz="2000" dirty="0"/>
              <a:t>k </a:t>
            </a:r>
            <a:r>
              <a:rPr lang="zh-CN" altLang="en-US" sz="2000" dirty="0"/>
              <a:t>个不同盒子里，每个盒子至少一个小球，几种方法？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 </a:t>
            </a:r>
            <a:r>
              <a:rPr lang="zh-CN" altLang="en-US" sz="2000" dirty="0"/>
              <a:t>个相同小球放进 </a:t>
            </a:r>
            <a:r>
              <a:rPr lang="en-US" altLang="zh-CN" sz="2000" dirty="0"/>
              <a:t>k </a:t>
            </a:r>
            <a:r>
              <a:rPr lang="zh-CN" altLang="en-US" sz="2000" dirty="0"/>
              <a:t>个不同盒子里，每个盒子至少 </a:t>
            </a:r>
            <a:r>
              <a:rPr lang="en-US" altLang="zh-CN" sz="2000" dirty="0"/>
              <a:t>r </a:t>
            </a:r>
            <a:r>
              <a:rPr lang="zh-CN" altLang="en-US" sz="2000" dirty="0"/>
              <a:t>个小球，几种方法？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 </a:t>
            </a:r>
            <a:r>
              <a:rPr lang="zh-CN" altLang="en-US" sz="2000" dirty="0"/>
              <a:t>个相同小球放进 </a:t>
            </a:r>
            <a:r>
              <a:rPr lang="en-US" altLang="zh-CN" sz="2000" dirty="0"/>
              <a:t>k </a:t>
            </a:r>
            <a:r>
              <a:rPr lang="zh-CN" altLang="en-US" sz="2000" dirty="0"/>
              <a:t>个不同盒子里，盒子可以空，几种方法？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3394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2710</Words>
  <Application>Microsoft Office PowerPoint</Application>
  <PresentationFormat>宽屏</PresentationFormat>
  <Paragraphs>312</Paragraphs>
  <Slides>50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组合数学基础</vt:lpstr>
      <vt:lpstr>求和号</vt:lpstr>
      <vt:lpstr>其它记号</vt:lpstr>
      <vt:lpstr>求和号与算贡献</vt:lpstr>
      <vt:lpstr>例题：CF1542C</vt:lpstr>
      <vt:lpstr>组合数小技巧</vt:lpstr>
      <vt:lpstr>简单组合恒等式</vt:lpstr>
      <vt:lpstr>例题：CF1696E</vt:lpstr>
      <vt:lpstr>小学奥数</vt:lpstr>
      <vt:lpstr>组合数 -&gt; 多项式</vt:lpstr>
      <vt:lpstr>例子</vt:lpstr>
      <vt:lpstr>例题：P4458</vt:lpstr>
      <vt:lpstr>第二类斯特林数</vt:lpstr>
      <vt:lpstr>多项式-&gt; 组合数</vt:lpstr>
      <vt:lpstr>例题：P6620</vt:lpstr>
      <vt:lpstr>例题：P4827</vt:lpstr>
      <vt:lpstr>另外几个经典组合数学问题</vt:lpstr>
      <vt:lpstr>另外几个经典组合数学问题</vt:lpstr>
      <vt:lpstr>PowerPoint 演示文稿</vt:lpstr>
      <vt:lpstr>例题：P4071</vt:lpstr>
      <vt:lpstr>例题：P7961</vt:lpstr>
      <vt:lpstr>例题：AGC018E</vt:lpstr>
      <vt:lpstr>例题：P7116</vt:lpstr>
      <vt:lpstr>没有 FFT 的插值</vt:lpstr>
      <vt:lpstr>插值</vt:lpstr>
      <vt:lpstr>插值公式</vt:lpstr>
      <vt:lpstr>插值公式的求法</vt:lpstr>
      <vt:lpstr>等距插值</vt:lpstr>
      <vt:lpstr>插值有什么用？</vt:lpstr>
      <vt:lpstr>插值与整数前缀和</vt:lpstr>
      <vt:lpstr>关于插值</vt:lpstr>
      <vt:lpstr>例题：CF995F</vt:lpstr>
      <vt:lpstr>例题：LOJ6024</vt:lpstr>
      <vt:lpstr>例题：P4463</vt:lpstr>
      <vt:lpstr>例题：ARC118F</vt:lpstr>
      <vt:lpstr>反思：ARC118F</vt:lpstr>
      <vt:lpstr>例题：省选 2022 Day1T2</vt:lpstr>
      <vt:lpstr>插值的新用法：优化时间</vt:lpstr>
      <vt:lpstr>插值的新用法：优化空间</vt:lpstr>
      <vt:lpstr>其他例题（选做，有兴趣看看）</vt:lpstr>
      <vt:lpstr>积性函数，线性筛</vt:lpstr>
      <vt:lpstr>积性函数</vt:lpstr>
      <vt:lpstr>狄利克雷卷积</vt:lpstr>
      <vt:lpstr>常见记号</vt:lpstr>
      <vt:lpstr>积性函数的性质</vt:lpstr>
      <vt:lpstr>线性筛</vt:lpstr>
      <vt:lpstr>CF622F：O(k) 自然数幂和</vt:lpstr>
      <vt:lpstr>例题：P4464 弱化版</vt:lpstr>
      <vt:lpstr>反思：P4464</vt:lpstr>
      <vt:lpstr>线性筛和莫反应用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692</cp:revision>
  <dcterms:created xsi:type="dcterms:W3CDTF">2023-05-06T03:04:00Z</dcterms:created>
  <dcterms:modified xsi:type="dcterms:W3CDTF">2024-01-14T11:23:20Z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