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sldIdLst>
    <p:sldId id="256" r:id="rId2"/>
    <p:sldId id="360" r:id="rId3"/>
    <p:sldId id="300" r:id="rId4"/>
    <p:sldId id="310" r:id="rId5"/>
    <p:sldId id="315" r:id="rId6"/>
    <p:sldId id="357" r:id="rId7"/>
    <p:sldId id="317" r:id="rId8"/>
    <p:sldId id="324" r:id="rId9"/>
    <p:sldId id="361" r:id="rId10"/>
    <p:sldId id="326" r:id="rId11"/>
    <p:sldId id="327" r:id="rId12"/>
    <p:sldId id="330" r:id="rId13"/>
    <p:sldId id="321" r:id="rId14"/>
    <p:sldId id="325" r:id="rId15"/>
    <p:sldId id="328" r:id="rId16"/>
    <p:sldId id="333" r:id="rId17"/>
    <p:sldId id="329" r:id="rId18"/>
    <p:sldId id="322" r:id="rId19"/>
    <p:sldId id="319" r:id="rId20"/>
    <p:sldId id="323" r:id="rId21"/>
    <p:sldId id="331" r:id="rId22"/>
    <p:sldId id="350" r:id="rId23"/>
    <p:sldId id="349" r:id="rId24"/>
    <p:sldId id="348" r:id="rId25"/>
    <p:sldId id="356" r:id="rId26"/>
    <p:sldId id="336" r:id="rId27"/>
    <p:sldId id="335" r:id="rId28"/>
    <p:sldId id="334" r:id="rId29"/>
    <p:sldId id="353" r:id="rId30"/>
    <p:sldId id="354" r:id="rId31"/>
    <p:sldId id="337" r:id="rId32"/>
    <p:sldId id="351" r:id="rId33"/>
    <p:sldId id="352" r:id="rId34"/>
    <p:sldId id="355" r:id="rId35"/>
    <p:sldId id="341" r:id="rId36"/>
    <p:sldId id="342" r:id="rId37"/>
    <p:sldId id="343" r:id="rId38"/>
    <p:sldId id="345" r:id="rId39"/>
    <p:sldId id="346" r:id="rId40"/>
    <p:sldId id="358" r:id="rId41"/>
    <p:sldId id="359" r:id="rId42"/>
    <p:sldId id="347" r:id="rId43"/>
  </p:sldIdLst>
  <p:sldSz cx="12192000" cy="6858000"/>
  <p:notesSz cx="6858000" cy="9144000"/>
  <p:custDataLst>
    <p:tags r:id="rId4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94632" autoAdjust="0"/>
  </p:normalViewPr>
  <p:slideViewPr>
    <p:cSldViewPr snapToGrid="0">
      <p:cViewPr varScale="1">
        <p:scale>
          <a:sx n="104" d="100"/>
          <a:sy n="104" d="100"/>
        </p:scale>
        <p:origin x="10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DCA60-EAF9-4C6E-8601-4CA930F7540E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7F43A-17CD-4CD9-A47C-B05C19209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35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1995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5035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2128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3466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4221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9531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8112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3691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4671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4187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401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085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3902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6538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9887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5504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4045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9692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0214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478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6469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055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6792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0281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54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3434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3477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5902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5333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8813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932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916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940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467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150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045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339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083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E4993-097F-402F-A82F-E0F3C238266F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7" Type="http://schemas.openxmlformats.org/officeDocument/2006/relationships/image" Target="../media/image24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数学习题选讲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err="1"/>
              <a:t>lsy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* </a:t>
            </a:r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P8338 cont.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5999" y="1724417"/>
                <a:ext cx="10290287" cy="4992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给定若干个环，选择两个不在同一个环上的点，将他们所在的环合并成同一个。求每个选择方案的环长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0" dirty="0" smtClean="0">
                        <a:latin typeface="Cambria Math" panose="02040503050406030204" pitchFamily="18" charset="0"/>
                      </a:rPr>
                      <m:t>lcm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之和。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考虑现在合并的是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000" dirty="0"/>
                  <a:t> 这两个环，设此时的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0" dirty="0" smtClean="0">
                        <a:latin typeface="Cambria Math" panose="02040503050406030204" pitchFamily="18" charset="0"/>
                      </a:rPr>
                      <m:t>lcm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为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sz="2000" dirty="0"/>
                  <a:t>，先前的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0" dirty="0" smtClean="0">
                        <a:latin typeface="Cambria Math" panose="02040503050406030204" pitchFamily="18" charset="0"/>
                      </a:rPr>
                      <m:t>lcm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为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sz="2000" dirty="0"/>
                  <a:t>，我们来分析是否有好方法可以通过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算出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考虑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𝑜𝑡h𝑒𝑟𝑠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，进行分类讨论：</a:t>
                </a:r>
                <a:endParaRPr lang="en-US" altLang="zh-CN" sz="20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CN" altLang="en-US" sz="2000" dirty="0"/>
                  <a:t>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，则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0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CN" altLang="en-US" sz="2000" dirty="0"/>
                  <a:t>若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/>
                  <a:t>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如果我们设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𝑠𝑐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,0)</m:t>
                    </m:r>
                  </m:oMath>
                </a14:m>
                <a:r>
                  <a:rPr lang="zh-CN" altLang="en-US" sz="2000" dirty="0"/>
                  <a:t>，那么有：</a:t>
                </a:r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00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/>
              </a:p>
              <a:p>
                <a:r>
                  <a:rPr lang="zh-CN" altLang="en-US" sz="2000" dirty="0"/>
                  <a:t>回到</a:t>
                </a:r>
                <a14:m>
                  <m:oMath xmlns:m="http://schemas.openxmlformats.org/officeDocument/2006/math">
                    <m:r>
                      <a:rPr lang="zh-CN" altLang="en-US" sz="200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i="0" dirty="0" smtClean="0">
                        <a:latin typeface="Cambria Math" panose="02040503050406030204" pitchFamily="18" charset="0"/>
                      </a:rPr>
                      <m:t>lcm</m:t>
                    </m:r>
                    <m:r>
                      <a:rPr lang="en-US" altLang="zh-CN" sz="200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/>
                  <a:t>的形式，我们可以：</a:t>
                </a:r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lcm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sz="2000" b="0" dirty="0"/>
              </a:p>
              <a:p>
                <a:r>
                  <a:rPr lang="zh-CN" altLang="en-US" sz="2000" dirty="0"/>
                  <a:t>其中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是对于每个质数，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的积。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9" y="1724417"/>
                <a:ext cx="10290287" cy="4992200"/>
              </a:xfrm>
              <a:prstGeom prst="rect">
                <a:avLst/>
              </a:prstGeom>
              <a:blipFill>
                <a:blip r:embed="rId3"/>
                <a:stretch>
                  <a:fillRect l="-592" t="-733" r="-652" b="-14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5439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* </a:t>
            </a:r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P8338 cont.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5999" y="1724417"/>
                <a:ext cx="10290287" cy="1975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lcm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sz="2000" b="0" dirty="0"/>
              </a:p>
              <a:p>
                <a:endParaRPr lang="en-US" altLang="zh-CN" sz="2000" b="0" dirty="0"/>
              </a:p>
              <a:p>
                <a:r>
                  <a:rPr lang="zh-CN" altLang="en-US" sz="2000" dirty="0"/>
                  <a:t>怎么快速算这个式子？</a:t>
                </a:r>
                <a:endParaRPr lang="en-US" altLang="zh-CN" sz="2000" dirty="0"/>
              </a:p>
              <a:p>
                <a:endParaRPr lang="en-US" altLang="zh-CN" sz="2000" b="0" dirty="0"/>
              </a:p>
              <a:p>
                <a:r>
                  <a:rPr lang="zh-CN" altLang="en-US" sz="2000" dirty="0"/>
                  <a:t>你能做到什么复杂度？</a:t>
                </a:r>
                <a:endParaRPr lang="en-US" altLang="zh-CN" sz="2000" b="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9" y="1724417"/>
                <a:ext cx="10290287" cy="1975349"/>
              </a:xfrm>
              <a:prstGeom prst="rect">
                <a:avLst/>
              </a:prstGeom>
              <a:blipFill>
                <a:blip r:embed="rId3"/>
                <a:stretch>
                  <a:fillRect l="-592" b="-4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0091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知识回顾：扩展欧几里得算法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56000" y="1724417"/>
            <a:ext cx="1008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1. </a:t>
            </a:r>
            <a:r>
              <a:rPr lang="zh-CN" altLang="en-US" sz="2000" dirty="0"/>
              <a:t>手推一遍 </a:t>
            </a:r>
            <a:r>
              <a:rPr lang="en-US" altLang="zh-CN" sz="2000" dirty="0" err="1"/>
              <a:t>exgcd</a:t>
            </a:r>
            <a:r>
              <a:rPr lang="en-US" altLang="zh-CN" sz="2000" dirty="0"/>
              <a:t> </a:t>
            </a:r>
            <a:r>
              <a:rPr lang="zh-CN" altLang="en-US" sz="2000" dirty="0"/>
              <a:t>式子。</a:t>
            </a:r>
            <a:endParaRPr lang="en-US" altLang="zh-CN" sz="2000" dirty="0"/>
          </a:p>
          <a:p>
            <a:r>
              <a:rPr lang="en-US" altLang="zh-CN" sz="2000" dirty="0"/>
              <a:t>2. </a:t>
            </a:r>
            <a:r>
              <a:rPr lang="en-US" altLang="zh-CN" sz="2000" dirty="0" err="1"/>
              <a:t>exgcd</a:t>
            </a:r>
            <a:r>
              <a:rPr lang="en-US" altLang="zh-CN" sz="2000" dirty="0"/>
              <a:t> </a:t>
            </a:r>
            <a:r>
              <a:rPr lang="zh-CN" altLang="en-US" sz="2000" dirty="0"/>
              <a:t>的解范围有保证吗？</a:t>
            </a:r>
            <a:endParaRPr lang="en-US" altLang="zh-CN" sz="2000" dirty="0"/>
          </a:p>
          <a:p>
            <a:r>
              <a:rPr lang="en-US" altLang="zh-CN" sz="2000" dirty="0"/>
              <a:t>3. </a:t>
            </a:r>
            <a:r>
              <a:rPr lang="zh-CN" altLang="en-US" sz="2000" dirty="0"/>
              <a:t>如何用 </a:t>
            </a:r>
            <a:r>
              <a:rPr lang="en-US" altLang="zh-CN" sz="2000" dirty="0" err="1"/>
              <a:t>exgcd</a:t>
            </a:r>
            <a:r>
              <a:rPr lang="en-US" altLang="zh-CN" sz="2000" dirty="0"/>
              <a:t> </a:t>
            </a:r>
            <a:r>
              <a:rPr lang="zh-CN" altLang="en-US" sz="2000" dirty="0"/>
              <a:t>解决同余方程的合并？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594702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知识回顾：同余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Cambria Math" panose="02040503050406030204" pitchFamily="18" charset="0"/>
                  </a:rPr>
                  <a:t>1.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同余意义下，什么操作可以任意进行？什么操作可以有限制地进行？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en-US" altLang="zh-CN" sz="2000" dirty="0">
                    <a:latin typeface="Cambria Math" panose="02040503050406030204" pitchFamily="18" charset="0"/>
                  </a:rPr>
                  <a:t>2.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如何做除法操作？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en-US" altLang="zh-CN" sz="2000" dirty="0">
                    <a:latin typeface="Cambria Math" panose="02040503050406030204" pitchFamily="18" charset="0"/>
                  </a:rPr>
                  <a:t>3.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如何在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时间内求出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个数在模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意义下的逆元？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zh-CN" altLang="en-US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1938992"/>
              </a:xfrm>
              <a:prstGeom prst="rect">
                <a:avLst/>
              </a:prstGeom>
              <a:blipFill>
                <a:blip r:embed="rId2"/>
                <a:stretch>
                  <a:fillRect l="-605" t="-25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5070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CF1656D [</a:t>
            </a:r>
            <a:r>
              <a:rPr lang="zh-CN" altLang="en-US" sz="4400" b="1" dirty="0">
                <a:latin typeface="+mn-ea"/>
                <a:ea typeface="+mn-ea"/>
              </a:rPr>
              <a:t>中</a:t>
            </a:r>
            <a:r>
              <a:rPr lang="en-US" altLang="zh-CN" sz="4400" b="1" dirty="0">
                <a:latin typeface="+mn-ea"/>
                <a:ea typeface="+mn-ea"/>
              </a:rPr>
              <a:t>]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0" dirty="0">
                    <a:latin typeface="Cambria Math" panose="02040503050406030204" pitchFamily="18" charset="0"/>
                  </a:rPr>
                  <a:t>如果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b="0" dirty="0">
                    <a:latin typeface="Cambria Math" panose="02040503050406030204" pitchFamily="18" charset="0"/>
                  </a:rPr>
                  <a:t>可以被表示成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b="0" dirty="0">
                    <a:latin typeface="Cambria Math" panose="02040503050406030204" pitchFamily="18" charset="0"/>
                  </a:rPr>
                  <a:t>个模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b="0" dirty="0">
                    <a:latin typeface="Cambria Math" panose="02040503050406030204" pitchFamily="18" charset="0"/>
                  </a:rPr>
                  <a:t>意义下互不相同的正整数之和，就说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b="0" dirty="0">
                    <a:latin typeface="Cambria Math" panose="02040503050406030204" pitchFamily="18" charset="0"/>
                  </a:rPr>
                  <a:t>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b="0" dirty="0">
                    <a:latin typeface="Cambria Math" panose="02040503050406030204" pitchFamily="18" charset="0"/>
                  </a:rPr>
                  <a:t>-good </a:t>
                </a:r>
                <a:r>
                  <a:rPr lang="zh-CN" altLang="en-US" sz="2000" b="0" dirty="0">
                    <a:latin typeface="Cambria Math" panose="02040503050406030204" pitchFamily="18" charset="0"/>
                  </a:rPr>
                  <a:t>的。</a:t>
                </a:r>
                <a:endParaRPr lang="en-US" altLang="zh-CN" sz="2000" b="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000" b="0" dirty="0">
                    <a:latin typeface="Cambria Math" panose="02040503050406030204" pitchFamily="18" charset="0"/>
                  </a:rPr>
                  <a:t>给出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b="0" dirty="0">
                    <a:latin typeface="Cambria Math" panose="02040503050406030204" pitchFamily="18" charset="0"/>
                  </a:rPr>
                  <a:t>，请你输出任何一个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zh-CN" altLang="en-US" sz="2000" b="0" dirty="0">
                    <a:latin typeface="Cambria Math" panose="02040503050406030204" pitchFamily="18" charset="0"/>
                  </a:rPr>
                  <a:t>，使得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是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-good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的。</a:t>
                </a:r>
                <a:endParaRPr lang="en-US" altLang="zh-CN" sz="20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-good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意味着什么？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1938992"/>
              </a:xfrm>
              <a:prstGeom prst="rect">
                <a:avLst/>
              </a:prstGeom>
              <a:blipFill>
                <a:blip r:embed="rId3"/>
                <a:stretch>
                  <a:fillRect l="-605" t="-2516" b="-4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9458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CF1656D cont.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分类讨论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的奇偶性。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怎么满足“正整数”？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练习题：</a:t>
                </a:r>
                <a:r>
                  <a:rPr lang="en-US" altLang="zh-CN" sz="2000" dirty="0">
                    <a:latin typeface="Cambria Math" panose="02040503050406030204" pitchFamily="18" charset="0"/>
                  </a:rPr>
                  <a:t>CF1603B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3785652"/>
              </a:xfrm>
              <a:prstGeom prst="rect">
                <a:avLst/>
              </a:prstGeom>
              <a:blipFill>
                <a:blip r:embed="rId3"/>
                <a:stretch>
                  <a:fillRect l="-605" t="-966" b="-19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2758" y="2317303"/>
            <a:ext cx="6506483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63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知识回顾：欧拉函数相关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56000" y="1724417"/>
            <a:ext cx="1008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1. </a:t>
            </a:r>
            <a:r>
              <a:rPr lang="zh-CN" altLang="en-US" sz="2000" dirty="0"/>
              <a:t>欧拉函数的定义是？如何计算？</a:t>
            </a:r>
            <a:endParaRPr lang="en-US" altLang="zh-CN" sz="2000" dirty="0"/>
          </a:p>
          <a:p>
            <a:r>
              <a:rPr lang="en-US" altLang="zh-CN" sz="2000" dirty="0"/>
              <a:t>2. </a:t>
            </a:r>
            <a:r>
              <a:rPr lang="zh-CN" altLang="en-US" sz="2000" dirty="0"/>
              <a:t>复述一遍欧拉定理和扩展欧拉定理。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62702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例题：幂塔方程 </a:t>
            </a:r>
            <a:r>
              <a:rPr lang="en-US" altLang="zh-CN" sz="4400" b="1" dirty="0">
                <a:latin typeface="+mn-ea"/>
                <a:ea typeface="+mn-ea"/>
              </a:rPr>
              <a:t>(</a:t>
            </a:r>
            <a:r>
              <a:rPr lang="zh-CN" altLang="en-US" sz="4400" b="1" dirty="0">
                <a:latin typeface="+mn-ea"/>
                <a:ea typeface="+mn-ea"/>
              </a:rPr>
              <a:t>弱化版</a:t>
            </a:r>
            <a:r>
              <a:rPr lang="en-US" altLang="zh-CN" sz="4400" b="1" dirty="0">
                <a:latin typeface="+mn-ea"/>
                <a:ea typeface="+mn-ea"/>
              </a:rPr>
              <a:t>) [</a:t>
            </a:r>
            <a:r>
              <a:rPr lang="zh-CN" altLang="en-US" sz="4400" b="1" dirty="0">
                <a:latin typeface="+mn-ea"/>
                <a:ea typeface="+mn-ea"/>
              </a:rPr>
              <a:t>中</a:t>
            </a:r>
            <a:r>
              <a:rPr lang="en-US" altLang="zh-CN" sz="4400" b="1" dirty="0">
                <a:latin typeface="+mn-ea"/>
                <a:ea typeface="+mn-ea"/>
              </a:rPr>
              <a:t>]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1990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给定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000" dirty="0"/>
                  <a:t>，保证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000" dirty="0"/>
                  <a:t> 是质数，解方程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r>
                  <a:rPr lang="zh-CN" altLang="en-US" sz="2000" b="0" dirty="0"/>
                  <a:t>，</a:t>
                </a:r>
                <a:r>
                  <a:rPr lang="zh-CN" altLang="en-US" sz="2000" dirty="0"/>
                  <a:t>需要满足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125</m:t>
                        </m:r>
                      </m:sup>
                    </m:sSup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b="0" dirty="0"/>
              </a:p>
              <a:p>
                <a:r>
                  <a:rPr lang="zh-CN" altLang="en-US" sz="2000" dirty="0"/>
                  <a:t>能不能联想之前什么样的工具能帮我们处理幂次？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在底数和指数上，分别要满足什么条件？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1990481"/>
              </a:xfrm>
              <a:prstGeom prst="rect">
                <a:avLst/>
              </a:prstGeom>
              <a:blipFill>
                <a:blip r:embed="rId4"/>
                <a:stretch>
                  <a:fillRect l="-605" t="-1840" b="-24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2849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P4588 [</a:t>
            </a:r>
            <a:r>
              <a:rPr lang="zh-CN" altLang="en-US" sz="4400" b="1" dirty="0">
                <a:latin typeface="+mn-ea"/>
                <a:ea typeface="+mn-ea"/>
              </a:rPr>
              <a:t>易</a:t>
            </a:r>
            <a:r>
              <a:rPr lang="en-US" altLang="zh-CN" sz="4400" b="1" dirty="0">
                <a:latin typeface="+mn-ea"/>
                <a:ea typeface="+mn-ea"/>
              </a:rPr>
              <a:t>]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维护一个数，支持乘以一个正整数，除以一个正整数，输出这个数模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的值。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操作数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对合数取模时，什么操作可以进行，什么不能进行？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如何规避不能进行的操作？</a:t>
                </a:r>
                <a:endParaRPr lang="en-US" altLang="zh-CN" sz="2000" dirty="0"/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2554545"/>
              </a:xfrm>
              <a:prstGeom prst="rect">
                <a:avLst/>
              </a:prstGeom>
              <a:blipFill>
                <a:blip r:embed="rId3"/>
                <a:stretch>
                  <a:fillRect l="-605" t="-14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4296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P2568 [</a:t>
            </a:r>
            <a:r>
              <a:rPr lang="zh-CN" altLang="en-US" sz="4400" b="1" dirty="0">
                <a:latin typeface="+mn-ea"/>
                <a:ea typeface="+mn-ea"/>
              </a:rPr>
              <a:t>易</a:t>
            </a:r>
            <a:r>
              <a:rPr lang="en-US" altLang="zh-CN" sz="4400" b="1" dirty="0">
                <a:latin typeface="+mn-ea"/>
                <a:ea typeface="+mn-ea"/>
              </a:rPr>
              <a:t>]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考虑直接枚举质数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000" dirty="0"/>
                  <a:t>，算 </a:t>
                </a:r>
                <a:r>
                  <a:rPr lang="en-US" altLang="zh-CN" sz="2000" dirty="0" err="1"/>
                  <a:t>gcd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为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的数对有多少对。条件是什么？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1631216"/>
              </a:xfrm>
              <a:prstGeom prst="rect">
                <a:avLst/>
              </a:prstGeom>
              <a:blipFill>
                <a:blip r:embed="rId3"/>
                <a:stretch>
                  <a:fillRect l="-605" b="-59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2475" y="1779696"/>
            <a:ext cx="6707049" cy="45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835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难度标签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56000" y="1724417"/>
            <a:ext cx="10080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分为 易 中 难，分别表示 属于基础知识 </a:t>
            </a:r>
            <a:r>
              <a:rPr lang="en-US" altLang="zh-CN" sz="2000" dirty="0"/>
              <a:t>/ </a:t>
            </a:r>
            <a:r>
              <a:rPr lang="zh-CN" altLang="en-US" sz="2000" dirty="0"/>
              <a:t>需要一点转化 </a:t>
            </a:r>
            <a:r>
              <a:rPr lang="en-US" altLang="zh-CN" sz="2000" dirty="0"/>
              <a:t>/ </a:t>
            </a:r>
            <a:r>
              <a:rPr lang="zh-CN" altLang="en-US" sz="2000" dirty="0"/>
              <a:t>需要很多转化。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如果目标是获得 </a:t>
            </a:r>
            <a:r>
              <a:rPr lang="en-US" altLang="zh-CN" sz="2000" dirty="0"/>
              <a:t>CSP-S / NOIP </a:t>
            </a:r>
            <a:r>
              <a:rPr lang="zh-CN" altLang="en-US" sz="2000" dirty="0"/>
              <a:t>一等奖，应该要求听懂大部分 中 的题目。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如果目标是进入省队，应该要求听懂绝大多数题目。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难度与洛谷难度没有联系，是笔者的主观见解。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68873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* </a:t>
            </a:r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P4139 [</a:t>
            </a:r>
            <a:r>
              <a:rPr lang="zh-CN" altLang="en-US" sz="4400" b="1" dirty="0">
                <a:latin typeface="+mn-ea"/>
                <a:ea typeface="+mn-ea"/>
              </a:rPr>
              <a:t>易</a:t>
            </a:r>
            <a:r>
              <a:rPr lang="en-US" altLang="zh-CN" sz="4400" b="1" dirty="0">
                <a:latin typeface="+mn-ea"/>
                <a:ea typeface="+mn-ea"/>
              </a:rPr>
              <a:t>]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=2,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zh-CN" altLang="en-US" sz="2000" dirty="0"/>
                  <a:t>。可以证明，从某一项开始，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都相同了，求这个相同的值。 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用拓展欧拉定理：有什么发现？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1015663"/>
              </a:xfrm>
              <a:prstGeom prst="rect">
                <a:avLst/>
              </a:prstGeom>
              <a:blipFill>
                <a:blip r:embed="rId3"/>
                <a:stretch>
                  <a:fillRect l="-605" t="-3614" r="-3083" b="-10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3961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知识回顾：组合数与基本计数思想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98F2FA8-51FE-7CE1-11C7-3445324BA2E4}"/>
                  </a:ext>
                </a:extLst>
              </p:cNvPr>
              <p:cNvSpPr txBox="1"/>
              <p:nvPr/>
            </p:nvSpPr>
            <p:spPr>
              <a:xfrm>
                <a:off x="1055998" y="1400875"/>
                <a:ext cx="10080000" cy="6074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altLang="zh-CN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枚举子集，复杂度是什么？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1,2,…,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有多少种圆排列？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卡特兰数的递推公式和通项公式分别是什么？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98F2FA8-51FE-7CE1-11C7-3445324BA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8" y="1400875"/>
                <a:ext cx="10080000" cy="6074035"/>
              </a:xfrm>
              <a:prstGeom prst="rect">
                <a:avLst/>
              </a:prstGeom>
              <a:blipFill>
                <a:blip r:embed="rId3"/>
                <a:stretch>
                  <a:fillRect l="-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4495" y="2890142"/>
            <a:ext cx="4163006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28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* </a:t>
            </a:r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CF1696E [</a:t>
            </a:r>
            <a:r>
              <a:rPr lang="zh-CN" altLang="en-US" sz="4400" b="1" dirty="0">
                <a:latin typeface="+mn-ea"/>
                <a:ea typeface="+mn-ea"/>
              </a:rPr>
              <a:t>易</a:t>
            </a:r>
            <a:r>
              <a:rPr lang="en-US" altLang="zh-CN" sz="4400" b="1" dirty="0">
                <a:latin typeface="+mn-ea"/>
                <a:ea typeface="+mn-ea"/>
              </a:rPr>
              <a:t>]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198F2FA8-51FE-7CE1-11C7-3445324BA2E4}"/>
              </a:ext>
            </a:extLst>
          </p:cNvPr>
          <p:cNvSpPr txBox="1"/>
          <p:nvPr/>
        </p:nvSpPr>
        <p:spPr>
          <a:xfrm>
            <a:off x="1055998" y="1400875"/>
            <a:ext cx="1008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Cambria Math" panose="02040503050406030204" pitchFamily="18" charset="0"/>
              </a:rPr>
              <a:t>对于组合计数题，有两个可能的难点：列式和计算。</a:t>
            </a:r>
            <a:endParaRPr lang="en-US" altLang="zh-CN" sz="2000" dirty="0">
              <a:latin typeface="Cambria Math" panose="02040503050406030204" pitchFamily="18" charset="0"/>
            </a:endParaRPr>
          </a:p>
          <a:p>
            <a:endParaRPr lang="en-US" altLang="zh-CN" sz="2000" dirty="0">
              <a:latin typeface="Cambria Math" panose="020405030504060302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258" y="2233445"/>
            <a:ext cx="7411484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089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知识回顾：二项式反演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692220"/>
                <a:ext cx="10080000" cy="2458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若 </a:t>
                </a:r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num>
                                <m:den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000" dirty="0"/>
              </a:p>
              <a:p>
                <a:r>
                  <a:rPr lang="zh-CN" altLang="en-US" sz="2000" dirty="0"/>
                  <a:t>则</a:t>
                </a:r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num>
                                <m:den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92220"/>
                <a:ext cx="10080000" cy="2458109"/>
              </a:xfrm>
              <a:prstGeom prst="rect">
                <a:avLst/>
              </a:prstGeom>
              <a:blipFill>
                <a:blip r:embed="rId2"/>
                <a:stretch>
                  <a:fillRect l="-605" t="-14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711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插板法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98F2FA8-51FE-7CE1-11C7-3445324BA2E4}"/>
                  </a:ext>
                </a:extLst>
              </p:cNvPr>
              <p:cNvSpPr txBox="1"/>
              <p:nvPr/>
            </p:nvSpPr>
            <p:spPr>
              <a:xfrm>
                <a:off x="1055998" y="1400875"/>
                <a:ext cx="10080000" cy="1086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考虑方程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，其正整数解的个数为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非负整数解的个数？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解的个数？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解的个数？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98F2FA8-51FE-7CE1-11C7-3445324BA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8" y="1400875"/>
                <a:ext cx="10080000" cy="1086003"/>
              </a:xfrm>
              <a:prstGeom prst="rect">
                <a:avLst/>
              </a:prstGeom>
              <a:blipFill>
                <a:blip r:embed="rId4"/>
                <a:stretch>
                  <a:fillRect l="-605" b="-95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6966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P5505 [</a:t>
            </a:r>
            <a:r>
              <a:rPr lang="zh-CN" altLang="en-US" sz="4400" b="1" dirty="0">
                <a:latin typeface="+mn-ea"/>
                <a:ea typeface="+mn-ea"/>
              </a:rPr>
              <a:t>易</a:t>
            </a:r>
            <a:r>
              <a:rPr lang="en-US" altLang="zh-CN" sz="4400" b="1" dirty="0">
                <a:latin typeface="+mn-ea"/>
                <a:ea typeface="+mn-ea"/>
              </a:rPr>
              <a:t>]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98F2FA8-51FE-7CE1-11C7-3445324BA2E4}"/>
                  </a:ext>
                </a:extLst>
              </p:cNvPr>
              <p:cNvSpPr txBox="1"/>
              <p:nvPr/>
            </p:nvSpPr>
            <p:spPr>
              <a:xfrm>
                <a:off x="1055998" y="1400875"/>
                <a:ext cx="1008000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种球，第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种有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个，同种球完全相同。要把这些球分给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个同学，每个同学至少得到一个球，求方案数。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，答案对大质数取模。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提示 </a:t>
                </a:r>
                <a:r>
                  <a:rPr lang="en-US" altLang="zh-CN" sz="2000" dirty="0">
                    <a:latin typeface="Cambria Math" panose="02040503050406030204" pitchFamily="18" charset="0"/>
                  </a:rPr>
                  <a:t>1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：忽略“每个同学至少得到一个球”，列一个简单的式子。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提示 </a:t>
                </a:r>
                <a:r>
                  <a:rPr lang="en-US" altLang="zh-CN" sz="2000" dirty="0">
                    <a:latin typeface="Cambria Math" panose="02040503050406030204" pitchFamily="18" charset="0"/>
                  </a:rPr>
                  <a:t>2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： “每个同学至少得到一个球”有什么简单方法处理？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98F2FA8-51FE-7CE1-11C7-3445324BA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8" y="1400875"/>
                <a:ext cx="10080000" cy="2862322"/>
              </a:xfrm>
              <a:prstGeom prst="rect">
                <a:avLst/>
              </a:prstGeom>
              <a:blipFill>
                <a:blip r:embed="rId3"/>
                <a:stretch>
                  <a:fillRect l="-605" t="-1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8744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ARC102C [</a:t>
            </a:r>
            <a:r>
              <a:rPr lang="zh-CN" altLang="en-US" sz="4400" b="1" dirty="0">
                <a:latin typeface="+mn-ea"/>
                <a:ea typeface="+mn-ea"/>
              </a:rPr>
              <a:t>中</a:t>
            </a:r>
            <a:r>
              <a:rPr lang="en-US" altLang="zh-CN" sz="4400" b="1" dirty="0">
                <a:latin typeface="+mn-ea"/>
                <a:ea typeface="+mn-ea"/>
              </a:rPr>
              <a:t>]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98F2FA8-51FE-7CE1-11C7-3445324BA2E4}"/>
                  </a:ext>
                </a:extLst>
              </p:cNvPr>
              <p:cNvSpPr txBox="1"/>
              <p:nvPr/>
            </p:nvSpPr>
            <p:spPr>
              <a:xfrm>
                <a:off x="1055998" y="1400875"/>
                <a:ext cx="1008000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有一个可重集，大小为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，每个元素都是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[1,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的正整数。对于每个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2≤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，求出有多少种这样的可重集，使得不存在两个不同的数加起来是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。对大质数取模。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≤2000</m:t>
                      </m:r>
                    </m:oMath>
                  </m:oMathPara>
                </a14:m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提示 </a:t>
                </a:r>
                <a:r>
                  <a:rPr lang="en-US" altLang="zh-CN" sz="2000" dirty="0">
                    <a:latin typeface="Cambria Math" panose="02040503050406030204" pitchFamily="18" charset="0"/>
                  </a:rPr>
                  <a:t>1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：基本思想：先列式，后计算。列式时，要学会分类、分步。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提示 </a:t>
                </a:r>
                <a:r>
                  <a:rPr lang="en-US" altLang="zh-CN" sz="2000" dirty="0">
                    <a:latin typeface="Cambria Math" panose="02040503050406030204" pitchFamily="18" charset="0"/>
                  </a:rPr>
                  <a:t>2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：善用递推。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98F2FA8-51FE-7CE1-11C7-3445324BA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8" y="1400875"/>
                <a:ext cx="10080000" cy="2862322"/>
              </a:xfrm>
              <a:prstGeom prst="rect">
                <a:avLst/>
              </a:prstGeom>
              <a:blipFill>
                <a:blip r:embed="rId5"/>
                <a:stretch>
                  <a:fillRect l="-605" t="-1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46385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* </a:t>
            </a:r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P3214 [</a:t>
            </a:r>
            <a:r>
              <a:rPr lang="zh-CN" altLang="en-US" sz="4400" b="1" dirty="0">
                <a:latin typeface="+mn-ea"/>
                <a:ea typeface="+mn-ea"/>
              </a:rPr>
              <a:t>难</a:t>
            </a:r>
            <a:r>
              <a:rPr lang="en-US" altLang="zh-CN" sz="4400" b="1" dirty="0">
                <a:latin typeface="+mn-ea"/>
                <a:ea typeface="+mn-ea"/>
              </a:rPr>
              <a:t>]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98F2FA8-51FE-7CE1-11C7-3445324BA2E4}"/>
                  </a:ext>
                </a:extLst>
              </p:cNvPr>
              <p:cNvSpPr txBox="1"/>
              <p:nvPr/>
            </p:nvSpPr>
            <p:spPr>
              <a:xfrm>
                <a:off x="1055998" y="1400875"/>
                <a:ext cx="10080000" cy="2875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计算有多少个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{1,2,…,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sup>
                    </m:sSup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 元子集，满足每个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1,2,…,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中的值都在偶数个子集中出现。对大质数取模。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提示 </a:t>
                </a:r>
                <a:r>
                  <a:rPr lang="en-US" altLang="zh-CN" sz="2000" dirty="0">
                    <a:latin typeface="Cambria Math" panose="02040503050406030204" pitchFamily="18" charset="0"/>
                  </a:rPr>
                  <a:t>1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：考虑递推，设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表示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的答案，你能否推出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的递推式？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98F2FA8-51FE-7CE1-11C7-3445324BA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8" y="1400875"/>
                <a:ext cx="10080000" cy="2875531"/>
              </a:xfrm>
              <a:prstGeom prst="rect">
                <a:avLst/>
              </a:prstGeom>
              <a:blipFill>
                <a:blip r:embed="rId3"/>
                <a:stretch>
                  <a:fillRect l="-605" t="-8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5688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* </a:t>
            </a:r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P3214 cont.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98F2FA8-51FE-7CE1-11C7-3445324BA2E4}"/>
                  </a:ext>
                </a:extLst>
              </p:cNvPr>
              <p:cNvSpPr txBox="1"/>
              <p:nvPr/>
            </p:nvSpPr>
            <p:spPr>
              <a:xfrm>
                <a:off x="1055998" y="1400875"/>
                <a:ext cx="10080000" cy="3183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计算有多少个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{1,2,…,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sup>
                    </m:sSup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 元子集，满足每个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1,2,…,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中的值都在偶数个子集中出现。对大质数取模。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提示 </a:t>
                </a:r>
                <a:r>
                  <a:rPr lang="en-US" altLang="zh-CN" sz="2000" dirty="0">
                    <a:latin typeface="Cambria Math" panose="02040503050406030204" pitchFamily="18" charset="0"/>
                  </a:rPr>
                  <a:t>1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：考虑递推，设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表示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的答案，你能否推出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的递推式？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提示 </a:t>
                </a:r>
                <a:r>
                  <a:rPr lang="en-US" altLang="zh-CN" sz="2000" dirty="0">
                    <a:latin typeface="Cambria Math" panose="02040503050406030204" pitchFamily="18" charset="0"/>
                  </a:rPr>
                  <a:t>2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：正难则反，能不能列出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 元子集需要满足的条件，使用容斥一一解决？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98F2FA8-51FE-7CE1-11C7-3445324BA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8" y="1400875"/>
                <a:ext cx="10080000" cy="3183307"/>
              </a:xfrm>
              <a:prstGeom prst="rect">
                <a:avLst/>
              </a:prstGeom>
              <a:blipFill>
                <a:blip r:embed="rId3"/>
                <a:stretch>
                  <a:fillRect l="-605" t="-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09760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知识回顾：组合数前缀和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98F2FA8-51FE-7CE1-11C7-3445324BA2E4}"/>
                  </a:ext>
                </a:extLst>
              </p:cNvPr>
              <p:cNvSpPr txBox="1"/>
              <p:nvPr/>
            </p:nvSpPr>
            <p:spPr>
              <a:xfrm>
                <a:off x="1055998" y="1400875"/>
                <a:ext cx="1008000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计算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1,2,…,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有多少个子集，大小不超过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：设答案为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求出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。对大质数取模。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,1≤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提示：递推。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98F2FA8-51FE-7CE1-11C7-3445324BA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8" y="1400875"/>
                <a:ext cx="10080000" cy="2862322"/>
              </a:xfrm>
              <a:prstGeom prst="rect">
                <a:avLst/>
              </a:prstGeom>
              <a:blipFill>
                <a:blip r:embed="rId3"/>
                <a:stretch>
                  <a:fillRect l="-605" t="-1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5379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知识回顾：筛法与整除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3483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1. </a:t>
                </a:r>
                <a:r>
                  <a:rPr lang="zh-CN" altLang="en-US" sz="2000" dirty="0"/>
                  <a:t>埃氏筛时间复杂度？</a:t>
                </a:r>
                <a:endParaRPr lang="en-US" altLang="zh-CN" sz="2000" dirty="0"/>
              </a:p>
              <a:p>
                <a:r>
                  <a:rPr lang="en-US" altLang="zh-CN" sz="2000" dirty="0"/>
                  <a:t>2. </a:t>
                </a:r>
                <a:r>
                  <a:rPr lang="zh-CN" altLang="en-US" sz="2000" dirty="0"/>
                  <a:t>线性筛过程？线性筛时间复杂度及原因？</a:t>
                </a:r>
                <a:endParaRPr lang="en-US" altLang="zh-CN" sz="2000" dirty="0"/>
              </a:p>
              <a:p>
                <a:r>
                  <a:rPr lang="en-US" altLang="zh-CN" sz="2000" dirty="0"/>
                  <a:t>3. </a:t>
                </a:r>
                <a:r>
                  <a:rPr lang="zh-CN" altLang="en-US" sz="2000" dirty="0"/>
                  <a:t>如何在线性时间复杂度内，求出：</a:t>
                </a:r>
                <a:endParaRPr lang="en-US" altLang="zh-CN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1~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每个整数的欧拉函数值。</a:t>
                </a:r>
                <a:endParaRPr lang="en-US" altLang="zh-CN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a:rPr lang="en-US" altLang="zh-CN" sz="2000" i="0">
                        <a:latin typeface="Cambria Math" panose="02040503050406030204" pitchFamily="18" charset="0"/>
                      </a:rPr>
                      <m:t>1~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每个整数的因数个数。</a:t>
                </a:r>
                <a:endParaRPr lang="en-US" altLang="zh-CN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a:rPr lang="en-US" altLang="zh-CN" sz="2000" i="0">
                        <a:latin typeface="Cambria Math" panose="02040503050406030204" pitchFamily="18" charset="0"/>
                      </a:rPr>
                      <m:t>1~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每个整数的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次方因数个数，也就是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。（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）</a:t>
                </a:r>
                <a:endParaRPr lang="en-US" altLang="zh-CN" sz="2000" dirty="0"/>
              </a:p>
              <a:p>
                <a:pPr marL="457200" indent="-457200">
                  <a:buFontTx/>
                  <a:buAutoNum type="arabicParenBoth"/>
                </a:pP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1~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每个整数的唯一分解中，所有质因子次数的和。</a:t>
                </a:r>
                <a:endParaRPr lang="en-US" altLang="zh-CN" sz="2000" dirty="0"/>
              </a:p>
              <a:p>
                <a:pPr marL="457200" indent="-457200">
                  <a:buFontTx/>
                  <a:buAutoNum type="arabicParenBoth"/>
                </a:pPr>
                <a14:m>
                  <m:oMath xmlns:m="http://schemas.openxmlformats.org/officeDocument/2006/math">
                    <m:r>
                      <a:rPr lang="en-US" altLang="zh-CN" sz="2000" smtClean="0">
                        <a:latin typeface="Cambria Math" panose="02040503050406030204" pitchFamily="18" charset="0"/>
                      </a:rPr>
                      <m:t>1~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每个整数的唯一分解中，所有质因子次数的最大值；最小值。</a:t>
                </a:r>
                <a:endParaRPr lang="en-US" altLang="zh-CN" sz="2000" dirty="0"/>
              </a:p>
              <a:p>
                <a:pPr marL="457200" indent="-457200">
                  <a:buFontTx/>
                  <a:buAutoNum type="arabicParenBoth"/>
                </a:pPr>
                <a14:m>
                  <m:oMath xmlns:m="http://schemas.openxmlformats.org/officeDocument/2006/math">
                    <m:r>
                      <a:rPr lang="en-US" altLang="zh-CN" sz="2000" smtClean="0">
                        <a:latin typeface="Cambria Math" panose="02040503050406030204" pitchFamily="18" charset="0"/>
                      </a:rPr>
                      <m:t>1~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每个整数的唯一分解中，有几种不同的质因子。</a:t>
                </a:r>
                <a:endParaRPr lang="en-US" altLang="zh-CN" sz="2000" dirty="0"/>
              </a:p>
              <a:p>
                <a:r>
                  <a:rPr lang="en-US" altLang="zh-CN" sz="2000" dirty="0"/>
                  <a:t>4. </a:t>
                </a:r>
                <a:r>
                  <a:rPr lang="zh-CN" altLang="en-US" sz="2000" dirty="0"/>
                  <a:t>如何求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？时间复杂度？</a:t>
                </a:r>
                <a:endParaRPr lang="en-US" altLang="zh-CN" sz="2000" dirty="0"/>
              </a:p>
              <a:p>
                <a:r>
                  <a:rPr lang="en-US" altLang="zh-CN" sz="2000" dirty="0"/>
                  <a:t>5. </a:t>
                </a:r>
                <a:r>
                  <a:rPr lang="zh-CN" altLang="en-US" sz="2000" dirty="0"/>
                  <a:t>如何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 dirty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预处理，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 dirty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回答任意一个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以内数的质因数分解？</a:t>
                </a:r>
                <a:r>
                  <a:rPr lang="en-US" altLang="zh-CN" sz="2000" dirty="0"/>
                  <a:t> 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3483389"/>
              </a:xfrm>
              <a:prstGeom prst="rect">
                <a:avLst/>
              </a:prstGeom>
              <a:blipFill>
                <a:blip r:embed="rId3"/>
                <a:stretch>
                  <a:fillRect l="-605" t="-1051" b="-22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40182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组合数前缀和 </a:t>
            </a:r>
            <a:r>
              <a:rPr lang="en-US" altLang="zh-CN" sz="4400" b="1" dirty="0">
                <a:latin typeface="+mn-ea"/>
                <a:ea typeface="+mn-ea"/>
              </a:rPr>
              <a:t>cont.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98F2FA8-51FE-7CE1-11C7-3445324BA2E4}"/>
                  </a:ext>
                </a:extLst>
              </p:cNvPr>
              <p:cNvSpPr txBox="1"/>
              <p:nvPr/>
            </p:nvSpPr>
            <p:spPr>
              <a:xfrm>
                <a:off x="1055998" y="1400875"/>
                <a:ext cx="10080000" cy="25580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我们发现，已知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可以在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时间内算出，满足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 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 曼哈顿距离为 </a:t>
                </a:r>
                <a:r>
                  <a:rPr lang="en-US" altLang="zh-CN" sz="2000" dirty="0">
                    <a:latin typeface="Cambria Math" panose="02040503050406030204" pitchFamily="18" charset="0"/>
                  </a:rPr>
                  <a:t>1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的任何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。 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例如，考虑一条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(0,0)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的路径，每次向上或向右走一格。我们可以在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时间内求出路径上每一个整点的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en-US" altLang="zh-CN" sz="2000" dirty="0">
                    <a:latin typeface="Cambria Math" panose="02040503050406030204" pitchFamily="18" charset="0"/>
                  </a:rPr>
                  <a:t>Bonus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：给定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组询问，每次询问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，且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。设计一个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𝑁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的算法解决本题。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98F2FA8-51FE-7CE1-11C7-3445324BA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8" y="1400875"/>
                <a:ext cx="10080000" cy="2558073"/>
              </a:xfrm>
              <a:prstGeom prst="rect">
                <a:avLst/>
              </a:prstGeom>
              <a:blipFill>
                <a:blip r:embed="rId3"/>
                <a:stretch>
                  <a:fillRect l="-605" t="-1909" r="-242" b="-3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36900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ARC061D [</a:t>
            </a:r>
            <a:r>
              <a:rPr lang="zh-CN" altLang="en-US" sz="4400" b="1" dirty="0">
                <a:latin typeface="+mn-ea"/>
                <a:ea typeface="+mn-ea"/>
              </a:rPr>
              <a:t>难</a:t>
            </a:r>
            <a:r>
              <a:rPr lang="en-US" altLang="zh-CN" sz="4400" b="1" dirty="0">
                <a:latin typeface="+mn-ea"/>
                <a:ea typeface="+mn-ea"/>
              </a:rPr>
              <a:t>]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98F2FA8-51FE-7CE1-11C7-3445324BA2E4}"/>
                  </a:ext>
                </a:extLst>
              </p:cNvPr>
              <p:cNvSpPr txBox="1"/>
              <p:nvPr/>
            </p:nvSpPr>
            <p:spPr>
              <a:xfrm>
                <a:off x="1055998" y="1400875"/>
                <a:ext cx="10080000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0" dirty="0">
                    <a:latin typeface="Cambria Math" panose="02040503050406030204" pitchFamily="18" charset="0"/>
                  </a:rPr>
                  <a:t>A B C </a:t>
                </a:r>
                <a:r>
                  <a:rPr lang="zh-CN" altLang="en-US" sz="2000" b="0" dirty="0">
                    <a:latin typeface="Cambria Math" panose="02040503050406030204" pitchFamily="18" charset="0"/>
                  </a:rPr>
                  <a:t>三个人玩游戏。游戏中共有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b="0" dirty="0">
                    <a:latin typeface="Cambria Math" panose="02040503050406030204" pitchFamily="18" charset="0"/>
                  </a:rPr>
                  <a:t>张卡牌，其中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三个人分别有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b="0" dirty="0">
                    <a:latin typeface="Cambria Math" panose="02040503050406030204" pitchFamily="18" charset="0"/>
                  </a:rPr>
                  <a:t>张。每张卡牌上写着</a:t>
                </a:r>
                <a:r>
                  <a:rPr lang="en-US" altLang="zh-CN" sz="2000" dirty="0">
                    <a:latin typeface="Cambria Math" panose="02040503050406030204" pitchFamily="18" charset="0"/>
                  </a:rPr>
                  <a:t> A B C 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三个大写字母之一</m:t>
                    </m:r>
                  </m:oMath>
                </a14:m>
                <a:r>
                  <a:rPr lang="zh-CN" altLang="en-US" sz="2000" b="0" dirty="0">
                    <a:latin typeface="Cambria Math" panose="02040503050406030204" pitchFamily="18" charset="0"/>
                  </a:rPr>
                  <a:t>。初始时，</a:t>
                </a:r>
                <a:r>
                  <a:rPr lang="en-US" altLang="zh-CN" sz="2000" b="0" dirty="0">
                    <a:latin typeface="Cambria Math" panose="02040503050406030204" pitchFamily="18" charset="0"/>
                  </a:rPr>
                  <a:t>A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先走。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b="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000" b="0" dirty="0">
                    <a:latin typeface="Cambria Math" panose="02040503050406030204" pitchFamily="18" charset="0"/>
                  </a:rPr>
                  <a:t>游戏的进程如下：</a:t>
                </a:r>
                <a:endParaRPr lang="en-US" altLang="zh-CN" sz="2000" b="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pPr marL="457200" indent="-457200">
                  <a:buAutoNum type="arabicPeriod"/>
                </a:pPr>
                <a:r>
                  <a:rPr lang="zh-CN" altLang="en-US" sz="2000" b="0" dirty="0">
                    <a:latin typeface="Cambria Math" panose="02040503050406030204" pitchFamily="18" charset="0"/>
                  </a:rPr>
                  <a:t>当前轮到的玩家抽出其牌堆里的最靠上的牌（这张牌随即消失）。如果当前玩家的牌堆为空，则当前玩家获胜。</a:t>
                </a:r>
                <a:endParaRPr lang="en-US" altLang="zh-CN" sz="2000" b="0" dirty="0">
                  <a:latin typeface="Cambria Math" panose="02040503050406030204" pitchFamily="18" charset="0"/>
                </a:endParaRPr>
              </a:p>
              <a:p>
                <a:pPr marL="457200" indent="-457200">
                  <a:buAutoNum type="arabicPeriod"/>
                </a:pPr>
                <a:r>
                  <a:rPr lang="zh-CN" altLang="en-US" sz="2000" dirty="0">
                    <a:latin typeface="Cambria Math" panose="02040503050406030204" pitchFamily="18" charset="0"/>
                  </a:rPr>
                  <a:t>下一轮，轮到这张牌上写着的玩家。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pPr marL="457200" indent="-457200">
                  <a:buAutoNum type="arabicPeriod"/>
                </a:pPr>
                <a:endParaRPr lang="en-US" altLang="zh-CN" sz="2000" b="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计算在总共的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种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安排牌堆的方式里，有多少种方式使得</a:t>
                </a:r>
                <a:r>
                  <a:rPr lang="en-US" altLang="zh-CN" sz="2000" dirty="0">
                    <a:latin typeface="Cambria Math" panose="02040503050406030204" pitchFamily="18" charset="0"/>
                  </a:rPr>
                  <a:t> A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获胜，对大质数取模。</a:t>
                </a:r>
                <a:endParaRPr lang="en-US" altLang="zh-CN" sz="20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提示 </a:t>
                </a:r>
                <a:r>
                  <a:rPr lang="en-US" altLang="zh-CN" sz="2000" dirty="0">
                    <a:latin typeface="Cambria Math" panose="02040503050406030204" pitchFamily="18" charset="0"/>
                  </a:rPr>
                  <a:t>1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：先列出一个计算答案的公式。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98F2FA8-51FE-7CE1-11C7-3445324BA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8" y="1400875"/>
                <a:ext cx="10080000" cy="4708981"/>
              </a:xfrm>
              <a:prstGeom prst="rect">
                <a:avLst/>
              </a:prstGeom>
              <a:blipFill>
                <a:blip r:embed="rId3"/>
                <a:stretch>
                  <a:fillRect l="-605" t="-1036" r="-4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24431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ARC061D cont.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98F2FA8-51FE-7CE1-11C7-3445324BA2E4}"/>
                  </a:ext>
                </a:extLst>
              </p:cNvPr>
              <p:cNvSpPr txBox="1"/>
              <p:nvPr/>
            </p:nvSpPr>
            <p:spPr>
              <a:xfrm>
                <a:off x="1055998" y="1400875"/>
                <a:ext cx="10080000" cy="1636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提示 </a:t>
                </a:r>
                <a:r>
                  <a:rPr lang="en-US" altLang="zh-CN" sz="2000" dirty="0">
                    <a:latin typeface="Cambria Math" panose="02040503050406030204" pitchFamily="18" charset="0"/>
                  </a:rPr>
                  <a:t>1.1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：先不考虑谁赢。安排牌堆的过程和游戏过程有没有对应关系？是否存在能使我们便于计数的转化？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en-US" altLang="zh-CN" sz="2000" dirty="0">
                    <a:latin typeface="Cambria Math" panose="02040503050406030204" pitchFamily="18" charset="0"/>
                  </a:rPr>
                  <a:t>Answer 1.1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：如果到游戏结束的时候，已经拿出来的牌，按照拿的先后顺序序列是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，则这对应了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种牌堆。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98F2FA8-51FE-7CE1-11C7-3445324BA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8" y="1400875"/>
                <a:ext cx="10080000" cy="1636730"/>
              </a:xfrm>
              <a:prstGeom prst="rect">
                <a:avLst/>
              </a:prstGeom>
              <a:blipFill>
                <a:blip r:embed="rId3"/>
                <a:stretch>
                  <a:fillRect l="-605" t="-2985" b="-5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130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ARC061D cont.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198F2FA8-51FE-7CE1-11C7-3445324BA2E4}"/>
              </a:ext>
            </a:extLst>
          </p:cNvPr>
          <p:cNvSpPr txBox="1"/>
          <p:nvPr/>
        </p:nvSpPr>
        <p:spPr>
          <a:xfrm>
            <a:off x="1055998" y="1400875"/>
            <a:ext cx="1008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Cambria Math" panose="02040503050406030204" pitchFamily="18" charset="0"/>
              </a:rPr>
              <a:t>提示 </a:t>
            </a:r>
            <a:r>
              <a:rPr lang="en-US" altLang="zh-CN" sz="2000" dirty="0">
                <a:latin typeface="Cambria Math" panose="02040503050406030204" pitchFamily="18" charset="0"/>
              </a:rPr>
              <a:t>1.2</a:t>
            </a:r>
            <a:r>
              <a:rPr lang="zh-CN" altLang="en-US" sz="2000" dirty="0">
                <a:latin typeface="Cambria Math" panose="02040503050406030204" pitchFamily="18" charset="0"/>
              </a:rPr>
              <a:t>：列出一个用序列个数算牌堆个数的式子，先枚举序列长度，再用刚才的结论算牌堆个数。</a:t>
            </a:r>
            <a:endParaRPr lang="en-US" altLang="zh-CN" sz="2000" dirty="0">
              <a:latin typeface="Cambria Math" panose="02040503050406030204" pitchFamily="18" charset="0"/>
            </a:endParaRPr>
          </a:p>
          <a:p>
            <a:endParaRPr lang="en-US" altLang="zh-CN" sz="2000" dirty="0">
              <a:latin typeface="Cambria Math" panose="02040503050406030204" pitchFamily="18" charset="0"/>
            </a:endParaRPr>
          </a:p>
          <a:p>
            <a:r>
              <a:rPr lang="en-US" altLang="zh-CN" sz="2000" dirty="0">
                <a:latin typeface="Cambria Math" panose="02040503050406030204" pitchFamily="18" charset="0"/>
              </a:rPr>
              <a:t>Answer 1.2</a:t>
            </a:r>
            <a:r>
              <a:rPr lang="zh-CN" altLang="en-US" sz="2000" dirty="0">
                <a:latin typeface="Cambria Math" panose="02040503050406030204" pitchFamily="18" charset="0"/>
              </a:rPr>
              <a:t>：</a:t>
            </a:r>
            <a:endParaRPr lang="en-US" altLang="zh-CN" sz="2000" dirty="0">
              <a:latin typeface="Cambria Math" panose="020405030504060302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31" y="2606956"/>
            <a:ext cx="11060068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99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ARC061D cont.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198F2FA8-51FE-7CE1-11C7-3445324BA2E4}"/>
              </a:ext>
            </a:extLst>
          </p:cNvPr>
          <p:cNvSpPr txBox="1"/>
          <p:nvPr/>
        </p:nvSpPr>
        <p:spPr>
          <a:xfrm>
            <a:off x="1055998" y="1400875"/>
            <a:ext cx="100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Cambria Math" panose="02040503050406030204" pitchFamily="18" charset="0"/>
              </a:rPr>
              <a:t>提示 </a:t>
            </a:r>
            <a:r>
              <a:rPr lang="en-US" altLang="zh-CN" sz="2000" dirty="0">
                <a:latin typeface="Cambria Math" panose="02040503050406030204" pitchFamily="18" charset="0"/>
              </a:rPr>
              <a:t>2</a:t>
            </a:r>
            <a:r>
              <a:rPr lang="zh-CN" altLang="en-US" sz="2000" dirty="0">
                <a:latin typeface="Cambria Math" panose="02040503050406030204" pitchFamily="18" charset="0"/>
              </a:rPr>
              <a:t>：考虑优化第二个求和符号，利用上一个例题的结论。</a:t>
            </a:r>
            <a:endParaRPr lang="en-US" altLang="zh-CN" sz="20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3848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数学之高斯消元法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err="1"/>
              <a:t>lsy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834099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高斯消元法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98F2FA8-51FE-7CE1-11C7-3445324BA2E4}"/>
                  </a:ext>
                </a:extLst>
              </p:cNvPr>
              <p:cNvSpPr txBox="1"/>
              <p:nvPr/>
            </p:nvSpPr>
            <p:spPr>
              <a:xfrm>
                <a:off x="1055998" y="1400875"/>
                <a:ext cx="10080000" cy="4316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高斯消元法的得出来源于 解线性方程组。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线性方程组可以被写成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的形式，其中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是矩阵，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是向量。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核心思想为：从上往下，用第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行，把第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+1∼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行的第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列都消掉。这样，整个矩阵就变为上三角矩阵。消完后，就从下往上回代。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如果在消元部分就同时消掉第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1∼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行，就可以省去 回代 这一步。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考虑下面矩阵：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98F2FA8-51FE-7CE1-11C7-3445324BA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8" y="1400875"/>
                <a:ext cx="10080000" cy="4316246"/>
              </a:xfrm>
              <a:prstGeom prst="rect">
                <a:avLst/>
              </a:prstGeom>
              <a:blipFill>
                <a:blip r:embed="rId3"/>
                <a:stretch>
                  <a:fillRect l="-605" t="-8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FE99CE27-5982-B443-B07F-99954A040D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8328968"/>
              </p:ext>
            </p:extLst>
          </p:nvPr>
        </p:nvGraphicFramePr>
        <p:xfrm>
          <a:off x="1055998" y="5457125"/>
          <a:ext cx="97948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包装程序外壳对象" showAsIcon="1" r:id="rId4" imgW="980280" imgH="362160" progId="Package">
                  <p:embed/>
                </p:oleObj>
              </mc:Choice>
              <mc:Fallback>
                <p:oleObj name="包装程序外壳对象" showAsIcon="1" r:id="rId4" imgW="980280" imgH="3621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55998" y="5457125"/>
                        <a:ext cx="979488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4642284D-3671-2609-BCD8-EA768118A2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9682110"/>
              </p:ext>
            </p:extLst>
          </p:nvPr>
        </p:nvGraphicFramePr>
        <p:xfrm>
          <a:off x="2131082" y="5457125"/>
          <a:ext cx="97948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包装程序外壳对象" showAsIcon="1" r:id="rId6" imgW="980280" imgH="362160" progId="Package">
                  <p:embed/>
                </p:oleObj>
              </mc:Choice>
              <mc:Fallback>
                <p:oleObj name="包装程序外壳对象" showAsIcon="1" r:id="rId6" imgW="980280" imgH="3621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31082" y="5457125"/>
                        <a:ext cx="979488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31525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高斯消元法 </a:t>
            </a:r>
            <a:r>
              <a:rPr lang="en-US" altLang="zh-CN" sz="4400" b="1" dirty="0">
                <a:latin typeface="+mn-ea"/>
                <a:ea typeface="+mn-ea"/>
              </a:rPr>
              <a:t>cont.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98F2FA8-51FE-7CE1-11C7-3445324BA2E4}"/>
                  </a:ext>
                </a:extLst>
              </p:cNvPr>
              <p:cNvSpPr txBox="1"/>
              <p:nvPr/>
            </p:nvSpPr>
            <p:spPr>
              <a:xfrm>
                <a:off x="1055998" y="1400875"/>
                <a:ext cx="10080000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方程组的解，有以下几种情况：唯一解，无穷解，无解。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：唯一解。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：无穷解。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：无解。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如何判断一个方程组是属于其中哪种情况？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回代过程中，若出现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就无解。否则，若出现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就无穷解，否则唯一解。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98F2FA8-51FE-7CE1-11C7-3445324BA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8" y="1400875"/>
                <a:ext cx="10080000" cy="3170099"/>
              </a:xfrm>
              <a:prstGeom prst="rect">
                <a:avLst/>
              </a:prstGeom>
              <a:blipFill>
                <a:blip r:embed="rId3"/>
                <a:stretch>
                  <a:fillRect l="-605" t="-1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16233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高斯消元法 </a:t>
            </a:r>
            <a:r>
              <a:rPr lang="en-US" altLang="zh-CN" sz="4400" b="1" dirty="0">
                <a:latin typeface="+mn-ea"/>
                <a:ea typeface="+mn-ea"/>
              </a:rPr>
              <a:t>cont.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98F2FA8-51FE-7CE1-11C7-3445324BA2E4}"/>
                  </a:ext>
                </a:extLst>
              </p:cNvPr>
              <p:cNvSpPr txBox="1"/>
              <p:nvPr/>
            </p:nvSpPr>
            <p:spPr>
              <a:xfrm>
                <a:off x="1055998" y="1400875"/>
                <a:ext cx="10080000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高斯消元法在许多情况下均可进行。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pPr marL="457200" indent="-457200">
                  <a:buAutoNum type="arabicPeriod"/>
                </a:pPr>
                <a:r>
                  <a:rPr lang="zh-CN" altLang="en-US" sz="2000" dirty="0">
                    <a:latin typeface="Cambria Math" panose="02040503050406030204" pitchFamily="18" charset="0"/>
                  </a:rPr>
                  <a:t>实数高斯消元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pPr marL="457200" indent="-457200">
                  <a:buAutoNum type="arabicPeriod"/>
                </a:pPr>
                <a:r>
                  <a:rPr lang="zh-CN" altLang="en-US" sz="2000" dirty="0">
                    <a:latin typeface="Cambria Math" panose="02040503050406030204" pitchFamily="18" charset="0"/>
                  </a:rPr>
                  <a:t>模质数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意义下高斯消元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pPr marL="457200" indent="-457200">
                  <a:buAutoNum type="arabicPeriod"/>
                </a:pP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思考：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pPr marL="457200" indent="-457200">
                  <a:buAutoNum type="arabicPeriod"/>
                </a:pPr>
                <a:r>
                  <a:rPr lang="zh-CN" altLang="en-US" sz="2000" dirty="0">
                    <a:latin typeface="Cambria Math" panose="02040503050406030204" pitchFamily="18" charset="0"/>
                  </a:rPr>
                  <a:t>若在模意义下高斯消元，且已知方程组的解个数不多，怎样生成所有合法解？（思考题：</a:t>
                </a:r>
                <a:r>
                  <a:rPr lang="en-US" altLang="zh-CN" sz="2000" dirty="0">
                    <a:latin typeface="Cambria Math" panose="02040503050406030204" pitchFamily="18" charset="0"/>
                  </a:rPr>
                  <a:t>P9382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）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pPr marL="457200" indent="-457200">
                  <a:buAutoNum type="arabicPeriod"/>
                </a:pPr>
                <a:r>
                  <a:rPr lang="zh-CN" altLang="en-US" sz="2000" dirty="0">
                    <a:latin typeface="Cambria Math" panose="02040503050406030204" pitchFamily="18" charset="0"/>
                  </a:rPr>
                  <a:t>实数意义下高斯消元，肯定会遇到精度误差，这个误差可控吗？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98F2FA8-51FE-7CE1-11C7-3445324BA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8" y="1400875"/>
                <a:ext cx="10080000" cy="3170099"/>
              </a:xfrm>
              <a:prstGeom prst="rect">
                <a:avLst/>
              </a:prstGeom>
              <a:blipFill>
                <a:blip r:embed="rId3"/>
                <a:stretch>
                  <a:fillRect l="-605" t="-1154" r="-423"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53591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P4035 [</a:t>
            </a:r>
            <a:r>
              <a:rPr lang="zh-CN" altLang="en-US" sz="4400" b="1" dirty="0">
                <a:latin typeface="+mn-ea"/>
                <a:ea typeface="+mn-ea"/>
              </a:rPr>
              <a:t>易</a:t>
            </a:r>
            <a:r>
              <a:rPr lang="en-US" altLang="zh-CN" sz="4400" b="1" dirty="0">
                <a:latin typeface="+mn-ea"/>
                <a:ea typeface="+mn-ea"/>
              </a:rPr>
              <a:t>]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98F2FA8-51FE-7CE1-11C7-3445324BA2E4}"/>
                  </a:ext>
                </a:extLst>
              </p:cNvPr>
              <p:cNvSpPr txBox="1"/>
              <p:nvPr/>
            </p:nvSpPr>
            <p:spPr>
              <a:xfrm>
                <a:off x="1055998" y="1400875"/>
                <a:ext cx="100800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在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维空间里有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个点，已知它们都在一个球的球面上，试确定球的球心坐标。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≤10</m:t>
                      </m:r>
                    </m:oMath>
                  </m:oMathPara>
                </a14:m>
                <a:endParaRPr lang="en-US" altLang="zh-CN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98F2FA8-51FE-7CE1-11C7-3445324BA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8" y="1400875"/>
                <a:ext cx="10080000" cy="1015663"/>
              </a:xfrm>
              <a:prstGeom prst="rect">
                <a:avLst/>
              </a:prstGeom>
              <a:blipFill>
                <a:blip r:embed="rId3"/>
                <a:stretch>
                  <a:fillRect l="-605" t="-36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9491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UVA12716 [</a:t>
            </a:r>
            <a:r>
              <a:rPr lang="zh-CN" altLang="en-US" sz="4400" b="1" dirty="0">
                <a:latin typeface="+mn-ea"/>
                <a:ea typeface="+mn-ea"/>
              </a:rPr>
              <a:t>易</a:t>
            </a:r>
            <a:r>
              <a:rPr lang="en-US" altLang="zh-CN" sz="4400" b="1" dirty="0">
                <a:latin typeface="+mn-ea"/>
                <a:ea typeface="+mn-ea"/>
              </a:rPr>
              <a:t>]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求有多少对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，满足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xor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≤3×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zh-CN" altLang="en-US" sz="2000" dirty="0"/>
                  <a:t>，时间限制 </a:t>
                </a:r>
                <a:r>
                  <a:rPr lang="en-US" altLang="zh-CN" sz="2000" dirty="0"/>
                  <a:t>5s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怎么处理看上去很奇怪的等式？打表找规律？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如果不打表，能直接证明这个规律吗？</a:t>
                </a:r>
                <a:endParaRPr lang="en-US" altLang="zh-CN" sz="2000" dirty="0"/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2246769"/>
              </a:xfrm>
              <a:prstGeom prst="rect">
                <a:avLst/>
              </a:prstGeom>
              <a:blipFill>
                <a:blip r:embed="rId3"/>
                <a:stretch>
                  <a:fillRect l="-605" t="-1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82090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模 </a:t>
            </a:r>
            <a:r>
              <a:rPr lang="en-US" altLang="zh-CN" sz="4400" b="1" dirty="0">
                <a:latin typeface="+mn-ea"/>
                <a:ea typeface="+mn-ea"/>
              </a:rPr>
              <a:t>2 / </a:t>
            </a:r>
            <a:r>
              <a:rPr lang="zh-CN" altLang="en-US" sz="4400" b="1" dirty="0">
                <a:latin typeface="+mn-ea"/>
                <a:ea typeface="+mn-ea"/>
              </a:rPr>
              <a:t>模小质数高斯消元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98F2FA8-51FE-7CE1-11C7-3445324BA2E4}"/>
                  </a:ext>
                </a:extLst>
              </p:cNvPr>
              <p:cNvSpPr txBox="1"/>
              <p:nvPr/>
            </p:nvSpPr>
            <p:spPr>
              <a:xfrm>
                <a:off x="1055998" y="1400875"/>
                <a:ext cx="10080000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用高斯消元解模 </a:t>
                </a:r>
                <a:r>
                  <a:rPr lang="en-US" altLang="zh-CN" sz="2000" dirty="0">
                    <a:latin typeface="Cambria Math" panose="02040503050406030204" pitchFamily="18" charset="0"/>
                  </a:rPr>
                  <a:t>2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意义下的方程组，一行加到另一行上的操作可以用 </a:t>
                </a:r>
                <a:r>
                  <a:rPr lang="en-US" altLang="zh-CN" sz="2000" dirty="0" err="1">
                    <a:latin typeface="Cambria Math" panose="02040503050406030204" pitchFamily="18" charset="0"/>
                  </a:rPr>
                  <a:t>bitset</a:t>
                </a:r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优化：模 </a:t>
                </a:r>
                <a:r>
                  <a:rPr lang="en-US" altLang="zh-CN" sz="2000" dirty="0">
                    <a:latin typeface="Cambria Math" panose="02040503050406030204" pitchFamily="18" charset="0"/>
                  </a:rPr>
                  <a:t>2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意义下，对位加，就是异或。这样，可以把时间复杂度优化为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通常为</a:t>
                </a:r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32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或 </a:t>
                </a:r>
                <a:r>
                  <a:rPr lang="en-US" altLang="zh-CN" sz="2000" dirty="0">
                    <a:latin typeface="Cambria Math" panose="02040503050406030204" pitchFamily="18" charset="0"/>
                  </a:rPr>
                  <a:t>64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模板题：</a:t>
                </a:r>
                <a:r>
                  <a:rPr lang="en-US" altLang="zh-CN" sz="2000" dirty="0">
                    <a:latin typeface="Cambria Math" panose="02040503050406030204" pitchFamily="18" charset="0"/>
                  </a:rPr>
                  <a:t>P3164 [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易</a:t>
                </a:r>
                <a:r>
                  <a:rPr lang="en-US" altLang="zh-CN" sz="2000" dirty="0">
                    <a:latin typeface="Cambria Math" panose="02040503050406030204" pitchFamily="18" charset="0"/>
                  </a:rPr>
                  <a:t>]</a:t>
                </a: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思考题：</a:t>
                </a:r>
                <a:r>
                  <a:rPr lang="en-US" altLang="zh-CN" sz="2000" dirty="0">
                    <a:latin typeface="Cambria Math" panose="02040503050406030204" pitchFamily="18" charset="0"/>
                  </a:rPr>
                  <a:t>P2447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（涉及到基于“线性相关”性质的贪心和秩的概念，超过范围。）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en-US" altLang="zh-CN" sz="2000" dirty="0">
                    <a:latin typeface="Cambria Math" panose="02040503050406030204" pitchFamily="18" charset="0"/>
                  </a:rPr>
                  <a:t>Bonus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：模 </a:t>
                </a:r>
                <a:r>
                  <a:rPr lang="en-US" altLang="zh-CN" sz="2000" dirty="0">
                    <a:latin typeface="Cambria Math" panose="02040503050406030204" pitchFamily="18" charset="0"/>
                  </a:rPr>
                  <a:t>3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意义下还能 </a:t>
                </a:r>
                <a:r>
                  <a:rPr lang="en-US" altLang="zh-CN" sz="2000" dirty="0" err="1">
                    <a:latin typeface="Cambria Math" panose="02040503050406030204" pitchFamily="18" charset="0"/>
                  </a:rPr>
                  <a:t>bitset</a:t>
                </a:r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优化吗？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en-US" altLang="zh-CN" sz="2000" dirty="0">
                    <a:latin typeface="Cambria Math" panose="02040503050406030204" pitchFamily="18" charset="0"/>
                  </a:rPr>
                  <a:t>Answer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：可以！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模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意义下，如果对每行用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 个 </a:t>
                </a:r>
                <a:r>
                  <a:rPr lang="en-US" altLang="zh-CN" sz="2000" dirty="0" err="1">
                    <a:latin typeface="Cambria Math" panose="02040503050406030204" pitchFamily="18" charset="0"/>
                  </a:rPr>
                  <a:t>bitset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，对每个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 维护模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的位置集合，则用一行去消另一行的过程可以用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次 </a:t>
                </a:r>
                <a:r>
                  <a:rPr lang="en-US" altLang="zh-CN" sz="2000" dirty="0" err="1">
                    <a:latin typeface="Cambria Math" panose="02040503050406030204" pitchFamily="18" charset="0"/>
                  </a:rPr>
                  <a:t>bitset</a:t>
                </a:r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操作描述（枚举某个位置在两行分别是什么）。所以如果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很小（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），也可以把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优化到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98F2FA8-51FE-7CE1-11C7-3445324BA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8" y="1400875"/>
                <a:ext cx="10080000" cy="4401205"/>
              </a:xfrm>
              <a:prstGeom prst="rect">
                <a:avLst/>
              </a:prstGeom>
              <a:blipFill>
                <a:blip r:embed="rId3"/>
                <a:stretch>
                  <a:fillRect l="-605" t="-1108" r="-3144" b="-1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334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CF1606F [</a:t>
            </a:r>
            <a:r>
              <a:rPr lang="zh-CN" altLang="en-US" sz="4400" b="1" dirty="0">
                <a:latin typeface="+mn-ea"/>
                <a:ea typeface="+mn-ea"/>
              </a:rPr>
              <a:t>中</a:t>
            </a:r>
            <a:r>
              <a:rPr lang="en-US" altLang="zh-CN" sz="4400" b="1" dirty="0">
                <a:latin typeface="+mn-ea"/>
                <a:ea typeface="+mn-ea"/>
              </a:rPr>
              <a:t>]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98F2FA8-51FE-7CE1-11C7-3445324BA2E4}"/>
                  </a:ext>
                </a:extLst>
              </p:cNvPr>
              <p:cNvSpPr txBox="1"/>
              <p:nvPr/>
            </p:nvSpPr>
            <p:spPr>
              <a:xfrm>
                <a:off x="1055998" y="1400875"/>
                <a:ext cx="10080000" cy="4719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有一个无向图，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个点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条边。请你给每条边染上红绿蓝三</a:t>
                </a:r>
                <a:r>
                  <a:rPr lang="zh-CN" altLang="en-US" sz="2000">
                    <a:latin typeface="Cambria Math" panose="02040503050406030204" pitchFamily="18" charset="0"/>
                  </a:rPr>
                  <a:t>种颜色之一，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使得每个三元简单环上的三条边，颜色要么互不相同，要么全部相同。或报告无解。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≤64,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≤256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，</a:t>
                </a:r>
                <a:r>
                  <a:rPr lang="en-US" altLang="zh-CN" sz="2000" dirty="0">
                    <a:latin typeface="Cambria Math" panose="02040503050406030204" pitchFamily="18" charset="0"/>
                  </a:rPr>
                  <a:t>10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组数据，</a:t>
                </a:r>
                <a:r>
                  <a:rPr lang="en-US" altLang="zh-CN" sz="2000" dirty="0">
                    <a:latin typeface="Cambria Math" panose="02040503050406030204" pitchFamily="18" charset="0"/>
                  </a:rPr>
                  <a:t>1s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提示 </a:t>
                </a:r>
                <a:r>
                  <a:rPr lang="en-US" altLang="zh-CN" sz="2000" dirty="0">
                    <a:latin typeface="Cambria Math" panose="02040503050406030204" pitchFamily="18" charset="0"/>
                  </a:rPr>
                  <a:t>1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：可以证明，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个点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条边的无向图，三元环个数不超过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1.5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提示 </a:t>
                </a:r>
                <a:r>
                  <a:rPr lang="en-US" altLang="zh-CN" sz="2000" dirty="0">
                    <a:latin typeface="Cambria Math" panose="02040503050406030204" pitchFamily="18" charset="0"/>
                  </a:rPr>
                  <a:t>2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：本题和高斯消元有什么联系？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en-US" altLang="zh-CN" sz="2000" dirty="0">
                    <a:latin typeface="Cambria Math" panose="02040503050406030204" pitchFamily="18" charset="0"/>
                  </a:rPr>
                  <a:t>Answer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：把三种颜色分别看作 </a:t>
                </a:r>
                <a:r>
                  <a:rPr lang="en-US" altLang="zh-CN" sz="2000" dirty="0">
                    <a:latin typeface="Cambria Math" panose="02040503050406030204" pitchFamily="18" charset="0"/>
                  </a:rPr>
                  <a:t>0/1/2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三个数，则题目的限制就是每个三元环上，边权和是 </a:t>
                </a:r>
                <a:r>
                  <a:rPr lang="en-US" altLang="zh-CN" sz="2000" dirty="0">
                    <a:latin typeface="Cambria Math" panose="02040503050406030204" pitchFamily="18" charset="0"/>
                  </a:rPr>
                  <a:t>0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现在有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1.5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个方程，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个未知数，消元的复杂度是什么？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en-US" altLang="zh-CN" sz="2000" dirty="0">
                    <a:latin typeface="Cambria Math" panose="02040503050406030204" pitchFamily="18" charset="0"/>
                  </a:rPr>
                  <a:t>Answer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3.5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98F2FA8-51FE-7CE1-11C7-3445324BA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8" y="1400875"/>
                <a:ext cx="10080000" cy="4719562"/>
              </a:xfrm>
              <a:prstGeom prst="rect">
                <a:avLst/>
              </a:prstGeom>
              <a:blipFill>
                <a:blip r:embed="rId3"/>
                <a:stretch>
                  <a:fillRect l="-605" t="-775" b="-1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276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思考题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98F2FA8-51FE-7CE1-11C7-3445324BA2E4}"/>
                  </a:ext>
                </a:extLst>
              </p:cNvPr>
              <p:cNvSpPr txBox="1"/>
              <p:nvPr/>
            </p:nvSpPr>
            <p:spPr>
              <a:xfrm>
                <a:off x="1055998" y="1400875"/>
                <a:ext cx="1008000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zh-CN" altLang="en-US" sz="2000" dirty="0">
                    <a:latin typeface="Cambria Math" panose="02040503050406030204" pitchFamily="18" charset="0"/>
                  </a:rPr>
                  <a:t>有一个多项式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，现给出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个点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∼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，且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，再给出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，请你求出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的值。一切运算均对大质数取模。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≤500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pPr marL="457200" indent="-457200">
                  <a:buAutoNum type="arabicPeriod"/>
                </a:pP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pPr marL="457200" indent="-457200">
                  <a:buAutoNum type="arabicPeriod"/>
                </a:pP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pPr marL="457200" indent="-457200">
                  <a:buAutoNum type="arabicPeriod"/>
                </a:pP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pPr marL="457200" indent="-457200">
                  <a:buAutoNum type="arabicPeriod"/>
                </a:pPr>
                <a:r>
                  <a:rPr lang="zh-CN" altLang="en-US" sz="2000" dirty="0">
                    <a:latin typeface="Cambria Math" panose="02040503050406030204" pitchFamily="18" charset="0"/>
                  </a:rPr>
                  <a:t>有一个序列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,…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已知其满足一个递推式：对于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，都有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给出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再给出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，求出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的值（输入保证能唯一确定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 的值）。一切运算均对大质数取模。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≤100,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pPr marL="457200" indent="-457200">
                  <a:buAutoNum type="arabicPeriod"/>
                </a:pP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pPr marL="457200" indent="-457200">
                  <a:buAutoNum type="arabicPeriod"/>
                </a:pP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en-US" altLang="zh-CN" sz="2000" dirty="0">
                    <a:latin typeface="Cambria Math" panose="02040503050406030204" pitchFamily="18" charset="0"/>
                  </a:rPr>
                  <a:t>Bonus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：上述两个问题都可以做到更优的复杂度吗？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98F2FA8-51FE-7CE1-11C7-3445324BA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8" y="1400875"/>
                <a:ext cx="10080000" cy="3785652"/>
              </a:xfrm>
              <a:prstGeom prst="rect">
                <a:avLst/>
              </a:prstGeom>
              <a:blipFill>
                <a:blip r:embed="rId3"/>
                <a:stretch>
                  <a:fillRect l="-605" t="-966" r="-3083" b="-19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026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补充知识：几个不等式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+mn-ea"/>
                  </a:rPr>
                  <a:t>gcd</a:t>
                </a:r>
                <a:r>
                  <a:rPr lang="zh-CN" altLang="en-US" sz="2000" dirty="0">
                    <a:latin typeface="+mn-ea"/>
                  </a:rPr>
                  <a:t>：</a:t>
                </a:r>
                <a:endParaRPr lang="en-US" altLang="zh-CN" sz="2000" b="0" dirty="0"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)/2</m:t>
                          </m:r>
                        </m:e>
                      </m:func>
                    </m:oMath>
                  </m:oMathPara>
                </a14:m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lcm </a:t>
                </a:r>
                <a:r>
                  <a:rPr lang="zh-CN" altLang="en-US" sz="2000" dirty="0"/>
                  <a:t>同理。</a:t>
                </a:r>
                <a:endParaRPr lang="en-US" altLang="zh-CN" sz="2000" dirty="0"/>
              </a:p>
              <a:p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r>
                  <a:rPr lang="zh-CN" altLang="en-US" sz="2000" dirty="0"/>
                  <a:t>位运算：</a:t>
                </a:r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xor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CN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 i="1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 pitchFamily="18" charset="0"/>
                        </a:rPr>
                        <m:t>xor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其它：</a:t>
                </a:r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fName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func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4708981"/>
              </a:xfrm>
              <a:prstGeom prst="rect">
                <a:avLst/>
              </a:prstGeom>
              <a:blipFill>
                <a:blip r:embed="rId3"/>
                <a:stretch>
                  <a:fillRect l="-605" t="-777" b="-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327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几道与 </a:t>
            </a:r>
            <a:r>
              <a:rPr lang="en-US" altLang="zh-CN" sz="4400" b="1" dirty="0" err="1">
                <a:latin typeface="+mn-ea"/>
                <a:ea typeface="+mn-ea"/>
              </a:rPr>
              <a:t>gcd</a:t>
            </a:r>
            <a:r>
              <a:rPr lang="en-US" altLang="zh-CN" sz="4400" b="1" dirty="0">
                <a:latin typeface="+mn-ea"/>
                <a:ea typeface="+mn-ea"/>
              </a:rPr>
              <a:t> </a:t>
            </a:r>
            <a:r>
              <a:rPr lang="zh-CN" altLang="en-US" sz="4400" b="1" dirty="0">
                <a:latin typeface="+mn-ea"/>
                <a:ea typeface="+mn-ea"/>
              </a:rPr>
              <a:t>不等式有关的例题 </a:t>
            </a:r>
            <a:r>
              <a:rPr lang="en-US" altLang="zh-CN" sz="4400" b="1" dirty="0">
                <a:latin typeface="+mn-ea"/>
                <a:ea typeface="+mn-ea"/>
              </a:rPr>
              <a:t>[</a:t>
            </a:r>
            <a:r>
              <a:rPr lang="zh-CN" altLang="en-US" sz="4400" b="1" dirty="0">
                <a:latin typeface="+mn-ea"/>
                <a:ea typeface="+mn-ea"/>
              </a:rPr>
              <a:t>易</a:t>
            </a:r>
            <a:r>
              <a:rPr lang="en-US" altLang="zh-CN" sz="4400" b="1" dirty="0">
                <a:latin typeface="+mn-ea"/>
                <a:ea typeface="+mn-ea"/>
              </a:rPr>
              <a:t>]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CF1834E</a:t>
                </a:r>
                <a:r>
                  <a:rPr lang="zh-CN" altLang="en-US" sz="2000" dirty="0"/>
                  <a:t>：给定一个序列，求其所有区间的 </a:t>
                </a:r>
                <a:r>
                  <a:rPr lang="en-US" altLang="zh-CN" sz="2000" dirty="0"/>
                  <a:t>LCM </a:t>
                </a:r>
                <a:r>
                  <a:rPr lang="zh-CN" altLang="en-US" sz="2000" dirty="0"/>
                  <a:t>的 </a:t>
                </a:r>
                <a:r>
                  <a:rPr lang="en-US" altLang="zh-CN" sz="2000" dirty="0" err="1"/>
                  <a:t>mex</a:t>
                </a:r>
                <a:r>
                  <a:rPr lang="zh-CN" altLang="en-US" sz="2000" dirty="0"/>
                  <a:t>。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≤200000,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提示：先找答案上界。对于一个固定的右端点，所有以其为右端点的区间的 </a:t>
                </a:r>
                <a:r>
                  <a:rPr lang="en-US" altLang="zh-CN" sz="2000" dirty="0"/>
                  <a:t>LCM </a:t>
                </a:r>
                <a:r>
                  <a:rPr lang="zh-CN" altLang="en-US" sz="2000" dirty="0"/>
                  <a:t>种类会很多吗？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夏令营测试</a:t>
                </a:r>
                <a:r>
                  <a:rPr lang="en-US" altLang="zh-CN" sz="2000" dirty="0"/>
                  <a:t> T1</a:t>
                </a:r>
                <a:r>
                  <a:rPr lang="zh-CN" altLang="en-US" sz="2000" dirty="0"/>
                  <a:t>：给定一个序列，对于每个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/>
                  <a:t>，求有多少个区间的 </a:t>
                </a:r>
                <a:r>
                  <a:rPr lang="en-US" altLang="zh-CN" sz="2000" dirty="0" err="1"/>
                  <a:t>gcd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等于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/>
                  <a:t>。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≤200000,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≤200000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提示：同样，分段维护。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2862322"/>
              </a:xfrm>
              <a:prstGeom prst="rect">
                <a:avLst/>
              </a:prstGeom>
              <a:blipFill>
                <a:blip r:embed="rId3"/>
                <a:stretch>
                  <a:fillRect l="-605" t="-1279" b="-29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769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补充知识：</a:t>
            </a:r>
            <a:r>
              <a:rPr lang="en-US" altLang="zh-CN" sz="4400" b="1" dirty="0" err="1">
                <a:latin typeface="+mn-ea"/>
                <a:ea typeface="+mn-ea"/>
              </a:rPr>
              <a:t>gcd</a:t>
            </a:r>
            <a:r>
              <a:rPr lang="en-US" altLang="zh-CN" sz="4400" b="1" dirty="0">
                <a:latin typeface="+mn-ea"/>
                <a:ea typeface="+mn-ea"/>
              </a:rPr>
              <a:t> </a:t>
            </a:r>
            <a:r>
              <a:rPr lang="zh-CN" altLang="en-US" sz="4400" b="1" dirty="0">
                <a:latin typeface="+mn-ea"/>
                <a:ea typeface="+mn-ea"/>
              </a:rPr>
              <a:t>与差分 </a:t>
            </a:r>
            <a:r>
              <a:rPr lang="en-US" altLang="zh-CN" sz="4400" b="1" dirty="0">
                <a:latin typeface="+mn-ea"/>
                <a:ea typeface="+mn-ea"/>
              </a:rPr>
              <a:t>[</a:t>
            </a:r>
            <a:r>
              <a:rPr lang="zh-CN" altLang="en-US" sz="4400" b="1" dirty="0">
                <a:latin typeface="+mn-ea"/>
                <a:ea typeface="+mn-ea"/>
              </a:rPr>
              <a:t>易</a:t>
            </a:r>
            <a:r>
              <a:rPr lang="en-US" altLang="zh-CN" sz="4400" b="1" dirty="0">
                <a:latin typeface="+mn-ea"/>
                <a:ea typeface="+mn-ea"/>
              </a:rPr>
              <a:t>]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5386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gcd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gcd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sz="2000" dirty="0"/>
                            <m:t> </m:t>
                          </m:r>
                        </m:e>
                      </m:func>
                    </m:oMath>
                  </m:oMathPara>
                </a14:m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gcd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两道例题：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[CF1548B]</a:t>
                </a:r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≤2×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[CF1458A]</a:t>
                </a:r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≤2×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5386218"/>
              </a:xfrm>
              <a:prstGeom prst="rect">
                <a:avLst/>
              </a:prstGeom>
              <a:blipFill>
                <a:blip r:embed="rId3"/>
                <a:stretch>
                  <a:fillRect l="-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5547" y="3497124"/>
            <a:ext cx="7020905" cy="76210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0863" y="5097371"/>
            <a:ext cx="6430272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386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P8338 [</a:t>
            </a:r>
            <a:r>
              <a:rPr lang="zh-CN" altLang="en-US" sz="4400" b="1" dirty="0">
                <a:latin typeface="+mn-ea"/>
                <a:ea typeface="+mn-ea"/>
              </a:rPr>
              <a:t>中 </a:t>
            </a:r>
            <a:r>
              <a:rPr lang="en-US" altLang="zh-CN" sz="4400" b="1" dirty="0">
                <a:latin typeface="+mn-ea"/>
                <a:ea typeface="+mn-ea"/>
              </a:rPr>
              <a:t>/ </a:t>
            </a:r>
            <a:r>
              <a:rPr lang="zh-CN" altLang="en-US" sz="4400" b="1" dirty="0">
                <a:latin typeface="+mn-ea"/>
                <a:ea typeface="+mn-ea"/>
              </a:rPr>
              <a:t>难</a:t>
            </a:r>
            <a:r>
              <a:rPr lang="en-US" altLang="zh-CN" sz="4400" b="1" dirty="0">
                <a:latin typeface="+mn-ea"/>
                <a:ea typeface="+mn-ea"/>
              </a:rPr>
              <a:t>]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5999" y="1724417"/>
                <a:ext cx="10290287" cy="2863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对于排列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000" dirty="0"/>
                  <a:t>，定义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为最小的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r>
                  <a:rPr lang="zh-CN" altLang="en-US" sz="2000" dirty="0"/>
                  <a:t>给定排列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000" dirty="0"/>
                  <a:t>，定义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/>
                  <a:t>若存在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使得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000" dirty="0"/>
                  <a:t>，则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 dirty="0" err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000" dirty="0"/>
                  <a:t>；否则令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000" dirty="0"/>
                  <a:t> 交换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000" dirty="0"/>
                  <a:t> 两个元素形成的排列，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 dirty="0" err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r>
                  <a:rPr lang="zh-CN" altLang="en-US" sz="2000" dirty="0"/>
                  <a:t>对于所有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 dirty="0" err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求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之和。</a:t>
                </a:r>
                <a:r>
                  <a:rPr lang="en-US" altLang="zh-CN" sz="2000" dirty="0"/>
                  <a:t> </a:t>
                </a:r>
                <a:br>
                  <a:rPr lang="en-US" altLang="zh-CN" sz="2000" dirty="0"/>
                </a:br>
                <a:endParaRPr lang="en-US" altLang="zh-CN" sz="2000" dirty="0"/>
              </a:p>
              <a:p>
                <a:r>
                  <a:rPr lang="zh-CN" altLang="en-US" sz="2000" dirty="0"/>
                  <a:t>先对题目进行转化。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是什么？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交换两个元素后，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怎么变？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9" y="1724417"/>
                <a:ext cx="10290287" cy="2863284"/>
              </a:xfrm>
              <a:prstGeom prst="rect">
                <a:avLst/>
              </a:prstGeom>
              <a:blipFill>
                <a:blip r:embed="rId3"/>
                <a:stretch>
                  <a:fillRect l="-592" t="-1277" b="-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3832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P8338 [</a:t>
            </a:r>
            <a:r>
              <a:rPr lang="zh-CN" altLang="en-US" sz="4400" b="1" dirty="0">
                <a:latin typeface="+mn-ea"/>
                <a:ea typeface="+mn-ea"/>
              </a:rPr>
              <a:t>难</a:t>
            </a:r>
            <a:r>
              <a:rPr lang="en-US" altLang="zh-CN" sz="4400" b="1" dirty="0">
                <a:latin typeface="+mn-ea"/>
                <a:ea typeface="+mn-ea"/>
              </a:rPr>
              <a:t>]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5999" y="1724417"/>
                <a:ext cx="1029028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我们首先有一个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（</m:t>
                    </m:r>
                  </m:oMath>
                </a14:m>
                <a:r>
                  <a:rPr lang="zh-CN" altLang="en-US" sz="2000" dirty="0"/>
                  <a:t>实际上跑不满，能过）的解法。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在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改变时，暴力维护其每个质因子幂次的变化，并重新统计最大值。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9" y="1724417"/>
                <a:ext cx="10290287" cy="1015663"/>
              </a:xfrm>
              <a:prstGeom prst="rect">
                <a:avLst/>
              </a:prstGeom>
              <a:blipFill>
                <a:blip r:embed="rId3"/>
                <a:stretch>
                  <a:fillRect l="-592" t="-3614" b="-10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24359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84f800d0-426c-4c1e-85a7-4b7e7682e272"/>
  <p:tag name="COMMONDATA" val="eyJoZGlkIjoiMmRmZWRiMWYwYjc1N2NlZDk1ZmI2ZDRiYTk5NmRiNzg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2584</TotalTime>
  <Words>3199</Words>
  <Application>Microsoft Office PowerPoint</Application>
  <PresentationFormat>宽屏</PresentationFormat>
  <Paragraphs>362</Paragraphs>
  <Slides>42</Slides>
  <Notes>38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8" baseType="lpstr">
      <vt:lpstr>等线</vt:lpstr>
      <vt:lpstr>等线 Light</vt:lpstr>
      <vt:lpstr>Arial</vt:lpstr>
      <vt:lpstr>Cambria Math</vt:lpstr>
      <vt:lpstr>Office 主题​​</vt:lpstr>
      <vt:lpstr>包装程序外壳对象</vt:lpstr>
      <vt:lpstr>数学习题选讲</vt:lpstr>
      <vt:lpstr>难度标签</vt:lpstr>
      <vt:lpstr>知识回顾：筛法与整除</vt:lpstr>
      <vt:lpstr>例题：UVA12716 [易]</vt:lpstr>
      <vt:lpstr>补充知识：几个不等式</vt:lpstr>
      <vt:lpstr>几道与 gcd 不等式有关的例题 [易]</vt:lpstr>
      <vt:lpstr>补充知识：gcd 与差分 [易]</vt:lpstr>
      <vt:lpstr>例题：P8338 [中 / 难]</vt:lpstr>
      <vt:lpstr>例题：P8338 [难]</vt:lpstr>
      <vt:lpstr>* 例题：P8338 cont.</vt:lpstr>
      <vt:lpstr>* 例题：P8338 cont.</vt:lpstr>
      <vt:lpstr>知识回顾：扩展欧几里得算法</vt:lpstr>
      <vt:lpstr>知识回顾：同余</vt:lpstr>
      <vt:lpstr>例题：CF1656D [中]</vt:lpstr>
      <vt:lpstr>例题：CF1656D cont.</vt:lpstr>
      <vt:lpstr>知识回顾：欧拉函数相关</vt:lpstr>
      <vt:lpstr>例题：幂塔方程 (弱化版) [中]</vt:lpstr>
      <vt:lpstr>例题：P4588 [易]</vt:lpstr>
      <vt:lpstr>例题：P2568 [易]</vt:lpstr>
      <vt:lpstr>* 例题：P4139 [易]</vt:lpstr>
      <vt:lpstr>知识回顾：组合数与基本计数思想</vt:lpstr>
      <vt:lpstr>* 例题：CF1696E [易]</vt:lpstr>
      <vt:lpstr>知识回顾：二项式反演</vt:lpstr>
      <vt:lpstr>插板法</vt:lpstr>
      <vt:lpstr>例题：P5505 [易]</vt:lpstr>
      <vt:lpstr>例题：ARC102C [中]</vt:lpstr>
      <vt:lpstr>* 例题：P3214 [难]</vt:lpstr>
      <vt:lpstr>* 例题：P3214 cont.</vt:lpstr>
      <vt:lpstr>知识回顾：组合数前缀和</vt:lpstr>
      <vt:lpstr>组合数前缀和 cont.</vt:lpstr>
      <vt:lpstr>例题：ARC061D [难]</vt:lpstr>
      <vt:lpstr>例题：ARC061D cont.</vt:lpstr>
      <vt:lpstr>例题：ARC061D cont.</vt:lpstr>
      <vt:lpstr>例题：ARC061D cont.</vt:lpstr>
      <vt:lpstr>数学之高斯消元法</vt:lpstr>
      <vt:lpstr>高斯消元法</vt:lpstr>
      <vt:lpstr>高斯消元法 cont.</vt:lpstr>
      <vt:lpstr>高斯消元法 cont.</vt:lpstr>
      <vt:lpstr>例题：P4035 [易]</vt:lpstr>
      <vt:lpstr>模 2 / 模小质数高斯消元</vt:lpstr>
      <vt:lpstr>例题：CF1606F [中]</vt:lpstr>
      <vt:lpstr>思考题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OI 学习方法杂谈</dc:title>
  <dc:creator>Subari Rotate</dc:creator>
  <cp:lastModifiedBy>罗 思远</cp:lastModifiedBy>
  <cp:revision>116</cp:revision>
  <dcterms:created xsi:type="dcterms:W3CDTF">2023-05-06T03:04:00Z</dcterms:created>
  <dcterms:modified xsi:type="dcterms:W3CDTF">2023-07-17T04:54:51Z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DE113FA0C1AA41EE890CA1046F77F6EA_12</vt:lpwstr>
  </property>
  <property fmtid="{D5CDD505-2E9C-101B-9397-08002B2CF9AE}" pid="3" name="KSOProductBuildVer">
    <vt:lpwstr>2052-11.1.0.14309</vt:lpwstr>
  </property>
</Properties>
</file>