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360" r:id="rId3"/>
    <p:sldId id="300" r:id="rId4"/>
    <p:sldId id="310" r:id="rId5"/>
    <p:sldId id="315" r:id="rId6"/>
    <p:sldId id="357" r:id="rId7"/>
    <p:sldId id="317" r:id="rId8"/>
    <p:sldId id="324" r:id="rId9"/>
    <p:sldId id="326" r:id="rId10"/>
    <p:sldId id="327" r:id="rId11"/>
    <p:sldId id="330" r:id="rId12"/>
    <p:sldId id="321" r:id="rId13"/>
    <p:sldId id="325" r:id="rId14"/>
    <p:sldId id="328" r:id="rId15"/>
    <p:sldId id="333" r:id="rId16"/>
    <p:sldId id="329" r:id="rId17"/>
    <p:sldId id="322" r:id="rId18"/>
    <p:sldId id="319" r:id="rId19"/>
    <p:sldId id="323" r:id="rId20"/>
    <p:sldId id="331" r:id="rId21"/>
    <p:sldId id="350" r:id="rId22"/>
    <p:sldId id="349" r:id="rId23"/>
    <p:sldId id="348" r:id="rId24"/>
    <p:sldId id="356" r:id="rId25"/>
    <p:sldId id="336" r:id="rId26"/>
    <p:sldId id="335" r:id="rId27"/>
    <p:sldId id="334" r:id="rId28"/>
    <p:sldId id="353" r:id="rId29"/>
    <p:sldId id="354" r:id="rId30"/>
    <p:sldId id="337" r:id="rId31"/>
    <p:sldId id="351" r:id="rId32"/>
    <p:sldId id="352" r:id="rId33"/>
    <p:sldId id="355" r:id="rId34"/>
    <p:sldId id="341" r:id="rId35"/>
    <p:sldId id="342" r:id="rId36"/>
    <p:sldId id="343" r:id="rId37"/>
    <p:sldId id="345" r:id="rId38"/>
    <p:sldId id="346" r:id="rId39"/>
    <p:sldId id="358" r:id="rId40"/>
    <p:sldId id="359" r:id="rId41"/>
    <p:sldId id="347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1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2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5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1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69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6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18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0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9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8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8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5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4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6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21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7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4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55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2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79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4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47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90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33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81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3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1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4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5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4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8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0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数学习题选讲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怎么快速算这个式子？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你能做到什么复杂度？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blipFill>
                <a:blip r:embed="rId3"/>
                <a:stretch>
                  <a:fillRect l="-592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9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知识回顾：扩展欧几里得算法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手推一遍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式子。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的解范围有保证吗？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如何用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解决同余方程的合并？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470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知识回顾：同余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1.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同余意义下，什么操作可以任意进行？什么操作可以有限制地进行？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2.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如何做除法操作？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3.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如何在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个数在模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意义下的逆元？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7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CF1656D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可以被表示成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个模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意义下互不相同的正整数之和，就说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的。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，请你输出任何一个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意味着什么？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2516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5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CF1656D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分类讨论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的奇偶性。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怎么满足“正整数”？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练习题：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CF1603B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2317303"/>
            <a:ext cx="650648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知识回顾：欧拉函数相关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欧拉函数的定义是？如何计算？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复述一遍欧拉定理和扩展欧拉定理。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270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例题：幂塔方程 </a:t>
            </a:r>
            <a:r>
              <a:rPr lang="en-US" altLang="zh-CN" sz="4400" b="1" dirty="0">
                <a:latin typeface="+mn-ea"/>
                <a:ea typeface="+mn-ea"/>
              </a:rPr>
              <a:t>(</a:t>
            </a:r>
            <a:r>
              <a:rPr lang="zh-CN" altLang="en-US" sz="4400" b="1" dirty="0">
                <a:latin typeface="+mn-ea"/>
                <a:ea typeface="+mn-ea"/>
              </a:rPr>
              <a:t>弱化版</a:t>
            </a:r>
            <a:r>
              <a:rPr lang="en-US" altLang="zh-CN" sz="4400" b="1" dirty="0">
                <a:latin typeface="+mn-ea"/>
                <a:ea typeface="+mn-ea"/>
              </a:rPr>
              <a:t>)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9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是质数，解方程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</a:t>
                </a:r>
                <a:r>
                  <a:rPr lang="zh-CN" altLang="en-US" sz="2000" dirty="0"/>
                  <a:t>需要满足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能不能联想之前什么样的工具能帮我们处理幂次？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在底数和指数上，分别要满足什么条件？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90481"/>
              </a:xfrm>
              <a:prstGeom prst="rect">
                <a:avLst/>
              </a:prstGeom>
              <a:blipFill>
                <a:blip r:embed="rId4"/>
                <a:stretch>
                  <a:fillRect l="-605" t="-1840"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P4588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维护一个数，支持乘以一个正整数，除以一个正整数，输出这个数模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操作数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对合数取模时，什么操作可以进行，什么不能进行？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如何规避不能进行的操作？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9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P2568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考虑直接枚举质数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，算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的数对有多少对。条件是什么？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475" y="1779696"/>
            <a:ext cx="6707049" cy="4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3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P2568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/>
                  <a:t>。可以证明，从某一项开始，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都相同了，求这个相同的值。 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用拓展欧拉定理：有什么发现？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3614" r="-3083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难度标签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 易 中 难，分别表示 属于基础知识 </a:t>
            </a:r>
            <a:r>
              <a:rPr lang="en-US" altLang="zh-CN" sz="2000" dirty="0"/>
              <a:t>/ </a:t>
            </a:r>
            <a:r>
              <a:rPr lang="zh-CN" altLang="en-US" sz="2000" dirty="0"/>
              <a:t>需要一点转化 </a:t>
            </a:r>
            <a:r>
              <a:rPr lang="en-US" altLang="zh-CN" sz="2000" dirty="0"/>
              <a:t>/ </a:t>
            </a:r>
            <a:r>
              <a:rPr lang="zh-CN" altLang="en-US" sz="2000" dirty="0"/>
              <a:t>需要很多转化。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如果目标是获得 </a:t>
            </a:r>
            <a:r>
              <a:rPr lang="en-US" altLang="zh-CN" sz="2000" dirty="0"/>
              <a:t>CSP-S / NOIP </a:t>
            </a:r>
            <a:r>
              <a:rPr lang="zh-CN" altLang="en-US" sz="2000" dirty="0"/>
              <a:t>一等奖，应该要求听懂大部分 中 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如果目标是进入省队，应该要求听懂绝大多数题目。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难度与洛谷难度没有联系，是笔者的主观见解。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知识回顾：组合数与基本计数思想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607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枚举子集，复杂度是什么？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有多少种圆排列？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卡特兰数的递推公式和通项公式分别是什么？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6074035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95" y="2890142"/>
            <a:ext cx="416300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CF1696E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对于组合计数题，有两个可能的难点：列式和计算。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endParaRPr lang="en-US" altLang="zh-CN" sz="2000" dirty="0"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8" y="2233445"/>
            <a:ext cx="741148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知识回顾：二项式反演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45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 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458109"/>
              </a:xfrm>
              <a:prstGeom prst="rect">
                <a:avLst/>
              </a:prstGeom>
              <a:blipFill>
                <a:blip r:embed="rId2"/>
                <a:stretch>
                  <a:fillRect l="-605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知识回顾：插板法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08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，其正整数解的个数为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非负整数解的个数？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086003"/>
              </a:xfrm>
              <a:prstGeom prst="rect">
                <a:avLst/>
              </a:prstGeom>
              <a:blipFill>
                <a:blip r:embed="rId4"/>
                <a:stretch>
                  <a:fillRect l="-605" b="-9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6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P5505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种球，第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个，同种球完全相同。要把这些球分给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个同学，每个同学至少得到一个球，求方案数。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：忽略“每个同学至少得到一个球”，列一个简单的式子。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 “每个同学至少得到一个球”有什么简单方法处理？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ARC102C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有一个可重集，大小为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，每个元素都是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的正整数。对于每个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，求出有多少种这样的可重集，使得不存在两个不同的数加起来是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：基本思想：先列式，后计算。列式时，要学会分类、分步。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：善用递推。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5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38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blipFill>
                <a:blip r:embed="rId3"/>
                <a:stretch>
                  <a:fillRect l="-605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68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：正难则反，能不能列出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元子集需要满足的条件，使用容斥一一解决？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blipFill>
                <a:blip r:embed="rId3"/>
                <a:stretch>
                  <a:fillRect l="-605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7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知识回顾：组合数前缀和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有多少个子集，大小不超过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：设答案为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提示：递推。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37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组合数前缀和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我们发现，已知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可以在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时间内算出，满足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曼哈顿距离为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的任何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 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例如，考虑一条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的路径，每次向上或向右走一格。我们可以在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时间内求出路径上每一个整点的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组询问，每次询问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。设计一个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的算法解决本题。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558073"/>
              </a:xfrm>
              <a:prstGeom prst="rect">
                <a:avLst/>
              </a:prstGeom>
              <a:blipFill>
                <a:blip r:embed="rId3"/>
                <a:stretch>
                  <a:fillRect l="-605" t="-1909" r="-242" b="-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知识回顾：筛法与整除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</a:t>
                </a:r>
                <a:r>
                  <a:rPr lang="zh-CN" altLang="en-US" sz="2000" dirty="0"/>
                  <a:t>埃氏筛时间复杂度？</a:t>
                </a:r>
                <a:endParaRPr lang="en-US" altLang="zh-CN" sz="2000" dirty="0"/>
              </a:p>
              <a:p>
                <a:r>
                  <a:rPr lang="en-US" altLang="zh-CN" sz="2000" dirty="0"/>
                  <a:t>2. </a:t>
                </a:r>
                <a:r>
                  <a:rPr lang="zh-CN" altLang="en-US" sz="2000" dirty="0"/>
                  <a:t>线性筛过程？线性筛时间复杂度及原因？</a:t>
                </a:r>
                <a:endParaRPr lang="en-US" altLang="zh-CN" sz="2000" dirty="0"/>
              </a:p>
              <a:p>
                <a:r>
                  <a:rPr lang="en-US" altLang="zh-CN" sz="2000" dirty="0"/>
                  <a:t>3. </a:t>
                </a:r>
                <a:r>
                  <a:rPr lang="zh-CN" altLang="en-US" sz="2000" dirty="0"/>
                  <a:t>如何在线性时间复杂度内，求出：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每个整数的欧拉函数值。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i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每个整数的因数个数。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i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次方因数个数，也就是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每个整数的唯一分解中，所有质因子次数的和。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每个整数的唯一分解中，所有质因子次数的最大值；最小值。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每个整数的唯一分解中，有几种不同的质因子。</a:t>
                </a:r>
                <a:endParaRPr lang="en-US" altLang="zh-CN" sz="2000" dirty="0"/>
              </a:p>
              <a:p>
                <a:r>
                  <a:rPr lang="en-US" altLang="zh-CN" sz="2000" dirty="0"/>
                  <a:t>4. </a:t>
                </a:r>
                <a:r>
                  <a:rPr lang="zh-CN" altLang="en-US" sz="2000" dirty="0"/>
                  <a:t>如何求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？时间复杂度？</a:t>
                </a:r>
                <a:endParaRPr lang="en-US" altLang="zh-CN" sz="2000" dirty="0"/>
              </a:p>
              <a:p>
                <a:r>
                  <a:rPr lang="en-US" altLang="zh-CN" sz="2000" dirty="0"/>
                  <a:t>5. </a:t>
                </a:r>
                <a:r>
                  <a:rPr lang="zh-CN" altLang="en-US" sz="2000" dirty="0"/>
                  <a:t>如何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回答任意一个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以内数的质因数分解？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3389"/>
              </a:xfrm>
              <a:prstGeom prst="rect">
                <a:avLst/>
              </a:prstGeom>
              <a:blipFill>
                <a:blip r:embed="rId3"/>
                <a:stretch>
                  <a:fillRect l="-605" t="-1051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1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>
                    <a:latin typeface="Cambria Math" panose="02040503050406030204" pitchFamily="18" charset="0"/>
                  </a:rPr>
                  <a:t>A B C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三个人玩游戏。游戏中共有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张卡牌，其中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三个人分别有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张。每张卡牌上写着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A B C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三个大写字母之一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。初始时，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A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先走。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游戏的进程如下：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b="0" dirty="0">
                    <a:latin typeface="Cambria Math" panose="02040503050406030204" pitchFamily="18" charset="0"/>
                  </a:rPr>
                  <a:t>当前轮到的玩家抽出其牌堆里的最靠上的牌（这张牌随即消失）。如果当前玩家的牌堆为空，则当前玩家获胜。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下一轮，轮到这张牌上写着的玩家。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计算在总共的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安排牌堆的方式里，有多少种方式使得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A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获胜，对大质数取模。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：先列出一个计算答案的公式。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1036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44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63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1.1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：先不考虑谁赢。安排牌堆的过程和游戏过程有没有对应关系？是否存在能使我们便于计数的转化？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 1.1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：如果到游戏结束的时候，已经拿出来的牌，按照拿的先后顺序序列是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，则这对应了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种牌堆。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636730"/>
              </a:xfrm>
              <a:prstGeom prst="rect">
                <a:avLst/>
              </a:prstGeom>
              <a:blipFill>
                <a:blip r:embed="rId3"/>
                <a:stretch>
                  <a:fillRect l="-605" t="-2985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3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提示 </a:t>
            </a:r>
            <a:r>
              <a:rPr lang="en-US" altLang="zh-CN" sz="2000" dirty="0">
                <a:latin typeface="Cambria Math" panose="02040503050406030204" pitchFamily="18" charset="0"/>
              </a:rPr>
              <a:t>1.2</a:t>
            </a:r>
            <a:r>
              <a:rPr lang="zh-CN" altLang="en-US" sz="2000" dirty="0">
                <a:latin typeface="Cambria Math" panose="02040503050406030204" pitchFamily="18" charset="0"/>
              </a:rPr>
              <a:t>：列出一个用序列个数算牌堆个数的式子，先枚举序列长度，再用刚才的结论算牌堆个数。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endParaRPr lang="en-US" altLang="zh-CN" sz="2000" dirty="0">
              <a:latin typeface="Cambria Math" panose="02040503050406030204" pitchFamily="18" charset="0"/>
            </a:endParaRPr>
          </a:p>
          <a:p>
            <a:r>
              <a:rPr lang="en-US" altLang="zh-CN" sz="2000" dirty="0">
                <a:latin typeface="Cambria Math" panose="02040503050406030204" pitchFamily="18" charset="0"/>
              </a:rPr>
              <a:t>Answer 1.2</a:t>
            </a:r>
            <a:r>
              <a:rPr lang="zh-CN" altLang="en-US" sz="2000" dirty="0">
                <a:latin typeface="Cambria Math" panose="02040503050406030204" pitchFamily="18" charset="0"/>
              </a:rPr>
              <a:t>：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1" y="2606956"/>
            <a:ext cx="1106006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提示 </a:t>
            </a:r>
            <a:r>
              <a:rPr lang="en-US" altLang="zh-CN" sz="2000" dirty="0">
                <a:latin typeface="Cambria Math" panose="02040503050406030204" pitchFamily="18" charset="0"/>
              </a:rPr>
              <a:t>2</a:t>
            </a:r>
            <a:r>
              <a:rPr lang="zh-CN" altLang="en-US" sz="2000" dirty="0">
                <a:latin typeface="Cambria Math" panose="02040503050406030204" pitchFamily="18" charset="0"/>
              </a:rPr>
              <a:t>：考虑优化第二个求和符号，利用上一个例题的结论。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数学之高斯消元法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340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31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高斯消元法的得出来源于 解线性方程组。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线性方程组可以被写成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的形式，其中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是矩阵，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是向量。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核心思想为：从上往下，用第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行，把第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行的第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列都消掉。这样，整个矩阵就变为上三角矩阵。消完后，就从下往上回代。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如果在消元部分就同时消掉第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行，就可以省去 回代 这一步。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考虑下面矩阵：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316246"/>
              </a:xfrm>
              <a:prstGeom prst="rect">
                <a:avLst/>
              </a:prstGeom>
              <a:blipFill>
                <a:blip r:embed="rId3"/>
                <a:stretch>
                  <a:fillRect l="-605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52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方程组的解，有以下几种情况：唯一解，无穷解，无解。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：唯一解。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：无穷解。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如何判断一个方程组是属于其中哪种情况？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回代过程中，若出现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就无解。否则，若出现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就无穷解，否则唯一解。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623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高斯消元法在许多情况下均可进行。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实数高斯消元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模质数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意义下高斯消元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思考：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若在模意义下高斯消元，且已知方程组的解个数不多，怎样生成所有合法解？（思考题：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P9382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实数意义下高斯消元，肯定会遇到精度误差，这个误差可控吗？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1154" r="-423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59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P4035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维空间里有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个点，已知它们都在一个球的球面上，试确定球的球心坐标。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491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模 </a:t>
            </a:r>
            <a:r>
              <a:rPr lang="en-US" altLang="zh-CN" sz="4400" b="1" dirty="0">
                <a:latin typeface="+mn-ea"/>
                <a:ea typeface="+mn-ea"/>
              </a:rPr>
              <a:t>2 / </a:t>
            </a:r>
            <a:r>
              <a:rPr lang="zh-CN" altLang="en-US" sz="4400" b="1" dirty="0">
                <a:latin typeface="+mn-ea"/>
                <a:ea typeface="+mn-ea"/>
              </a:rPr>
              <a:t>模小质数高斯消元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用高斯消元解模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意义下的方程组，一行加到另一行上的操作可以用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优化：模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意义下，对位加，就是异或。这样，可以把时间复杂度优化为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通常为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或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64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模板题：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P3164 [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易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]</a:t>
                </a: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思考题：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P2447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（涉及到基于“线性相关”性质的贪心和秩的概念，超过范围。）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3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意义下还能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：可以！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意义下，如果对每行用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个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维护模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的位置集合，则用一行去消另一行的过程可以用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次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操作描述（枚举某个位置在两行分别是什么）。所以如果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很小（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），也可以把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605" t="-1108" r="-3144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UVA12716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/>
                  <a:t>，时间限制 </a:t>
                </a:r>
                <a:r>
                  <a:rPr lang="en-US" altLang="zh-CN" sz="2000" dirty="0"/>
                  <a:t>5s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怎么处理看上去很奇怪的等式？打表找规律？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如果不打表，能直接证明这个规律吗？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209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CF1606F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71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有一个无向图，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条边。请你给每条边染上红绿蓝三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种颜色之一，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使得每个三元简单环上的三条边，颜色要么互不相同，要么全部相同。或报告无解。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≤64,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≤256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10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组数据，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：可以证明，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条边的无向图，三元环个数不超过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：本题和高斯消元有什么联系？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：把三种颜色分别看作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0/1/2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三个数，则题目的限制就是每个三元环上，边权和是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现在有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个方程，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个未知数，消元的复杂度是什么？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719562"/>
              </a:xfrm>
              <a:prstGeom prst="rect">
                <a:avLst/>
              </a:prstGeom>
              <a:blipFill>
                <a:blip r:embed="rId3"/>
                <a:stretch>
                  <a:fillRect l="-605" t="-775" b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有一个多项式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，现给出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，再给出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，请你求出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的值。一切运算均对大质数取模。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有一个序列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已知其满足一个递推式：对于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再给出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的值（输入保证能唯一确定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的值）。一切运算均对大质数取模。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：上述两个问题都可以做到更优的复杂度吗？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r="-3083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补充知识：几个不等式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+mn-ea"/>
                  </a:rPr>
                  <a:t>gcd</a:t>
                </a:r>
                <a:r>
                  <a:rPr lang="zh-CN" altLang="en-US" sz="2000" dirty="0">
                    <a:latin typeface="+mn-ea"/>
                  </a:rPr>
                  <a:t>：</a:t>
                </a:r>
                <a:endParaRPr lang="en-US" altLang="zh-CN" sz="20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)/2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lcm </a:t>
                </a:r>
                <a:r>
                  <a:rPr lang="zh-CN" altLang="en-US" sz="2000" dirty="0"/>
                  <a:t>同理。</a:t>
                </a:r>
                <a:endParaRPr lang="en-US" altLang="zh-CN" sz="2000" dirty="0"/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/>
                  <a:t>位运算：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xor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xor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其它：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几道与 </a:t>
            </a:r>
            <a:r>
              <a:rPr lang="en-US" altLang="zh-CN" sz="4400" b="1" dirty="0" err="1">
                <a:latin typeface="+mn-ea"/>
                <a:ea typeface="+mn-ea"/>
              </a:rPr>
              <a:t>gcd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不等式有关的例题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CF1834E</a:t>
                </a:r>
                <a:r>
                  <a:rPr lang="zh-CN" altLang="en-US" sz="2000" dirty="0"/>
                  <a:t>：给定一个序列，求其所有区间的 </a:t>
                </a:r>
                <a:r>
                  <a:rPr lang="en-US" altLang="zh-CN" sz="2000" dirty="0"/>
                  <a:t>LCM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 err="1"/>
                  <a:t>mex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提示：先找答案上界。对于一个固定的右端点，所有以其为右端点的区间的 </a:t>
                </a:r>
                <a:r>
                  <a:rPr lang="en-US" altLang="zh-CN" sz="2000" dirty="0"/>
                  <a:t>LCM </a:t>
                </a:r>
                <a:r>
                  <a:rPr lang="zh-CN" altLang="en-US" sz="2000" dirty="0"/>
                  <a:t>种类会很多吗？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夏令营测试</a:t>
                </a:r>
                <a:r>
                  <a:rPr lang="en-US" altLang="zh-CN" sz="2000" dirty="0"/>
                  <a:t> T1</a:t>
                </a:r>
                <a:r>
                  <a:rPr lang="zh-CN" altLang="en-US" sz="2000" dirty="0"/>
                  <a:t>：给定一个序列，对于每个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，求有多少个区间的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≤200000,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提示：同样，分段维护。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9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补充知识：</a:t>
            </a:r>
            <a:r>
              <a:rPr lang="en-US" altLang="zh-CN" sz="4400" b="1" dirty="0" err="1">
                <a:latin typeface="+mn-ea"/>
                <a:ea typeface="+mn-ea"/>
              </a:rPr>
              <a:t>gcd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与差分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38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两道例题：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[CF1548B]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[CF1458A]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386218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47" y="3497124"/>
            <a:ext cx="7020905" cy="7621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863" y="5097371"/>
            <a:ext cx="643027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为最小的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给定排列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若存在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；否则令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交换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两个元素形成的排列，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对于所有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先对题目进行转化。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是什么？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交换两个元素后，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2863284"/>
              </a:xfrm>
              <a:prstGeom prst="rect">
                <a:avLst/>
              </a:prstGeom>
              <a:blipFill>
                <a:blip r:embed="rId3"/>
                <a:stretch>
                  <a:fillRect l="-592" t="-1277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3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给定若干个环，选择两个不在同一个环上的点，将他们所在的环合并成同一个。求每个选择方案的环长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考虑现在合并的是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这两个环，设此时的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，先前的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，我们来分析是否有好方法可以通过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𝑜𝑡h𝑒𝑟𝑠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，进行分类讨论：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如果我们设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，那么有：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回到</a:t>
                </a:r>
                <a14:m>
                  <m:oMath xmlns:m="http://schemas.openxmlformats.org/officeDocument/2006/math"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的形式，我们可以：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是对于每个质数，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blipFill>
                <a:blip r:embed="rId3"/>
                <a:stretch>
                  <a:fillRect l="-592" t="-733" r="-652" b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39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3141</Words>
  <Application>Microsoft Office PowerPoint</Application>
  <PresentationFormat>宽屏</PresentationFormat>
  <Paragraphs>357</Paragraphs>
  <Slides>41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Arial</vt:lpstr>
      <vt:lpstr>Cambria Math</vt:lpstr>
      <vt:lpstr>Office 主题​​</vt:lpstr>
      <vt:lpstr>数学习题选讲</vt:lpstr>
      <vt:lpstr>难度标签</vt:lpstr>
      <vt:lpstr>知识回顾：筛法与整除</vt:lpstr>
      <vt:lpstr>例题：UVA12716 [易]</vt:lpstr>
      <vt:lpstr>补充知识：几个不等式</vt:lpstr>
      <vt:lpstr>几道与 gcd 不等式有关的例题 [易]</vt:lpstr>
      <vt:lpstr>补充知识：gcd 与差分 [易]</vt:lpstr>
      <vt:lpstr>例题：P8338 [难]</vt:lpstr>
      <vt:lpstr>例题：P8338 cont.</vt:lpstr>
      <vt:lpstr>例题：P8338 cont.</vt:lpstr>
      <vt:lpstr>知识回顾：扩展欧几里得算法</vt:lpstr>
      <vt:lpstr>知识回顾：同余</vt:lpstr>
      <vt:lpstr>例题：CF1656D [中]</vt:lpstr>
      <vt:lpstr>例题：CF1656D cont.</vt:lpstr>
      <vt:lpstr>知识回顾：欧拉函数相关</vt:lpstr>
      <vt:lpstr>例题：幂塔方程 (弱化版) [中]</vt:lpstr>
      <vt:lpstr>例题：P4588 [易]</vt:lpstr>
      <vt:lpstr>例题：P2568 [中]</vt:lpstr>
      <vt:lpstr>例题：P2568 [易]</vt:lpstr>
      <vt:lpstr>知识回顾：组合数与基本计数思想</vt:lpstr>
      <vt:lpstr>例题：CF1696E [易]</vt:lpstr>
      <vt:lpstr>知识回顾：二项式反演</vt:lpstr>
      <vt:lpstr>知识回顾：插板法</vt:lpstr>
      <vt:lpstr>例题：P5505 [易]</vt:lpstr>
      <vt:lpstr>例题：ARC102C [中]</vt:lpstr>
      <vt:lpstr>例题：P3214 [难]</vt:lpstr>
      <vt:lpstr>例题：P3214 cont.</vt:lpstr>
      <vt:lpstr>知识回顾：组合数前缀和</vt:lpstr>
      <vt:lpstr>组合数前缀和 cont.</vt:lpstr>
      <vt:lpstr>例题：ARC061D [难]</vt:lpstr>
      <vt:lpstr>例题：ARC061D cont.</vt:lpstr>
      <vt:lpstr>例题：ARC061D cont.</vt:lpstr>
      <vt:lpstr>例题：ARC061D cont.</vt:lpstr>
      <vt:lpstr>数学之高斯消元法</vt:lpstr>
      <vt:lpstr>高斯消元法</vt:lpstr>
      <vt:lpstr>高斯消元法 cont.</vt:lpstr>
      <vt:lpstr>高斯消元法 cont.</vt:lpstr>
      <vt:lpstr>例题：P4035 [易]</vt:lpstr>
      <vt:lpstr>模 2 / 模小质数高斯消元</vt:lpstr>
      <vt:lpstr>例题：CF1606F [中]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106</cp:revision>
  <dcterms:created xsi:type="dcterms:W3CDTF">2023-05-06T03:04:00Z</dcterms:created>
  <dcterms:modified xsi:type="dcterms:W3CDTF">2023-07-16T11:24:17Z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