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60" r:id="rId3"/>
    <p:sldId id="280" r:id="rId4"/>
    <p:sldId id="329" r:id="rId5"/>
    <p:sldId id="331" r:id="rId6"/>
    <p:sldId id="311" r:id="rId7"/>
    <p:sldId id="332" r:id="rId8"/>
    <p:sldId id="334" r:id="rId9"/>
    <p:sldId id="335" r:id="rId10"/>
    <p:sldId id="333" r:id="rId11"/>
    <p:sldId id="336" r:id="rId12"/>
    <p:sldId id="340" r:id="rId13"/>
    <p:sldId id="343" r:id="rId14"/>
    <p:sldId id="302" r:id="rId15"/>
    <p:sldId id="361" r:id="rId16"/>
    <p:sldId id="363" r:id="rId17"/>
    <p:sldId id="31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32" autoAdjust="0"/>
  </p:normalViewPr>
  <p:slideViewPr>
    <p:cSldViewPr snapToGrid="0">
      <p:cViewPr varScale="1">
        <p:scale>
          <a:sx n="90" d="100"/>
          <a:sy n="90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9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56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0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23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3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34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1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7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6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07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7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7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8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0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3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4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字符串与数据结构：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CF1696D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82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原题的贪心过程与主题无关，不再赘述，下面看这个简化后的问题。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。若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，都有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是一个好区间。可以发现，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一定是好的。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，求出最大的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是好的，要求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是好的的话，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必须小于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根据提示，（如果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，另一侧同理）我们发现下面的性质：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内每个数都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。这等价于，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之后第一个数大于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的位置）。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必须是从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开始的后缀的前缀最小值。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829848"/>
              </a:xfrm>
              <a:prstGeom prst="rect">
                <a:avLst/>
              </a:prstGeom>
              <a:blipFill>
                <a:blip r:embed="rId3"/>
                <a:stretch>
                  <a:fillRect l="-605" t="-758" b="-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0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CF1696D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52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内每个数都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。这等价于，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之后第一个数大于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的位置）。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必须是从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开始的后缀的前缀最小值。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求出最大的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。也就是，求出区间内最靠后的前缀最小值。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前缀最小值肯定越靠后越小，所以区间最小值 就是区间内最靠后的前缀最小值。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故，所求即为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的区间最小值位置。思考：你能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求这样的区间最小值吗？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就是笛卡尔树上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的右子树。在树上从下往上递推即可。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527248"/>
              </a:xfrm>
              <a:prstGeom prst="rect">
                <a:avLst/>
              </a:prstGeom>
              <a:blipFill>
                <a:blip r:embed="rId3"/>
                <a:stretch>
                  <a:fillRect l="-605" t="-865" b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3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P5490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86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个矩形的面积并。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按照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坐标扫描线，转化题意为区间加，求全局非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位置个数。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联系昨天所讲，如何维护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的个数？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:r>
                  <a:rPr lang="en-US" altLang="zh-CN" sz="2000" dirty="0"/>
                  <a:t>P1856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865849"/>
              </a:xfrm>
              <a:prstGeom prst="rect">
                <a:avLst/>
              </a:prstGeom>
              <a:blipFill>
                <a:blip r:embed="rId3"/>
                <a:stretch>
                  <a:fillRect l="-593" t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9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分治可以只用一次信息</a:t>
                </a:r>
                <a:r>
                  <a:rPr lang="zh-CN" altLang="en-US" sz="2000" b="1" dirty="0"/>
                  <a:t>合并</a:t>
                </a:r>
                <a:r>
                  <a:rPr lang="zh-CN" altLang="en-US" sz="2000" dirty="0"/>
                  <a:t>解决区间询问问题。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回忆：如何使用分治求区间最大子段和。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思考题 </a:t>
                </a:r>
                <a:r>
                  <a:rPr lang="en-US" altLang="zh-CN" sz="2000" dirty="0"/>
                  <a:t>P6240</a:t>
                </a:r>
                <a:r>
                  <a:rPr lang="zh-CN" altLang="en-US" sz="2000" dirty="0"/>
                  <a:t>：区间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背包（每次询问给一个区间和背包大小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）。保证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1938992"/>
              </a:xfrm>
              <a:prstGeom prst="rect">
                <a:avLst/>
              </a:prstGeom>
              <a:blipFill>
                <a:blip r:embed="rId3"/>
                <a:stretch>
                  <a:fillRect l="-579" t="-1887" b="-5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7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P7482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求所有区间的最大独立集之和。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≤100000,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。答案对大质数取模。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先分治再说。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假设不是求所有区间的和，而是多次询问某个区间的最大独立集，怎么做？仿照最大子段和编一个做法。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2862322"/>
              </a:xfrm>
              <a:prstGeom prst="rect">
                <a:avLst/>
              </a:prstGeom>
              <a:blipFill>
                <a:blip r:embed="rId3"/>
                <a:stretch>
                  <a:fillRect l="-579" t="-127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5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P7482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389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设当前分治区间为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，中点为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 dirty="0"/>
                  <a:t>，分为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dirty="0"/>
                  <a:t> 分别表示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区间内的最大独立集，其中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不选择或选择。这个可以通过两遍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预处理（每次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分别又要设两种状态）。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定义同理，只不过是对于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则对于跨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，答案为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问题转化为：给定数组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3891706"/>
              </a:xfrm>
              <a:prstGeom prst="rect">
                <a:avLst/>
              </a:prstGeom>
              <a:blipFill>
                <a:blip r:embed="rId3"/>
                <a:stretch>
                  <a:fillRect l="-579" t="-94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83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P7482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455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问题转化为：给定数组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利用求和号的性质，很容易把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提到求和号外面去。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，将所有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从小到大排序。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，二分找出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的分界点，分界点前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更大，分界点后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更大，两边的贡献都容易计算。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每层分治都需要排序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二分，时间复杂度为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代码实现不算简单，注意不要算漏贡献。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4557081"/>
              </a:xfrm>
              <a:prstGeom prst="rect">
                <a:avLst/>
              </a:prstGeom>
              <a:blipFill>
                <a:blip r:embed="rId3"/>
                <a:stretch>
                  <a:fillRect l="-579" t="-10710" b="-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85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P7457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C610D9-C0AB-107E-BE99-FD2BD727F47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286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一张图，支持加边删边，查询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间最大边权最小的路径。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，边权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∈[0,9]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：看见加边删边先线段树分治。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：虽然这里有“最大边权最小”，但是并不需要用到并查集以外的任何图论知识。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：维护 </a:t>
                </a:r>
                <a:r>
                  <a:rPr lang="en-US" altLang="zh-CN" sz="2000" dirty="0"/>
                  <a:t>10 </a:t>
                </a:r>
                <a:r>
                  <a:rPr lang="zh-CN" altLang="en-US" sz="2000" dirty="0"/>
                  <a:t>个可撤销并查集，并查集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≤9)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包含所有边权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C610D9-C0AB-107E-BE99-FD2BD727F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2865849"/>
              </a:xfrm>
              <a:prstGeom prst="rect">
                <a:avLst/>
              </a:prstGeom>
              <a:blipFill>
                <a:blip r:embed="rId3"/>
                <a:stretch>
                  <a:fillRect l="-579" t="-1277" b="-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9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难度标签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 易 中 难，分别表示 属于基础知识 </a:t>
            </a:r>
            <a:r>
              <a:rPr lang="en-US" altLang="zh-CN" sz="2000" dirty="0"/>
              <a:t>/ </a:t>
            </a:r>
            <a:r>
              <a:rPr lang="zh-CN" altLang="en-US" sz="2000" dirty="0"/>
              <a:t>需要一点转化 </a:t>
            </a:r>
            <a:r>
              <a:rPr lang="en-US" altLang="zh-CN" sz="2000" dirty="0"/>
              <a:t>/ </a:t>
            </a:r>
            <a:r>
              <a:rPr lang="zh-CN" altLang="en-US" sz="2000" dirty="0"/>
              <a:t>需要很多转化。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如果目标是获得 </a:t>
            </a:r>
            <a:r>
              <a:rPr lang="en-US" altLang="zh-CN" sz="2000" dirty="0"/>
              <a:t>CSP-S / NOIP </a:t>
            </a:r>
            <a:r>
              <a:rPr lang="zh-CN" altLang="en-US" sz="2000" dirty="0"/>
              <a:t>一等奖，应该要求听懂大部分 中 的题目。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如果目标是进入省队，应该要求听懂绝大多数题目。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特别地，数据结构部分很少有 易 题，因为数据结构只要不是模板，都是有一定难度的，所以对于有些同学可能挑战较大。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887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知识回顾：基础数据结构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路径压缩，启发式合并，和路径压缩</a:t>
                </a:r>
                <a:r>
                  <a:rPr lang="en-US" altLang="zh-CN" sz="2000" dirty="0"/>
                  <a:t>+</a:t>
                </a:r>
                <a:r>
                  <a:rPr lang="zh-CN" altLang="en-US" sz="2000" dirty="0"/>
                  <a:t>启发式合并 的并查集时间复杂度分别是什么？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启发式合并时间复杂度如何证明？</a:t>
                </a:r>
                <a:br>
                  <a:rPr lang="en-US" altLang="zh-CN" sz="2000" dirty="0"/>
                </a:br>
                <a:endParaRPr lang="en-US" altLang="zh-CN" sz="2000" dirty="0"/>
              </a:p>
              <a:p>
                <a:r>
                  <a:rPr lang="zh-CN" altLang="en-US" sz="2000" dirty="0"/>
                  <a:t>树状数组 线段树 </a:t>
                </a:r>
                <a:r>
                  <a:rPr lang="en-US" altLang="zh-CN" sz="2000" dirty="0"/>
                  <a:t>ST </a:t>
                </a:r>
                <a:r>
                  <a:rPr lang="zh-CN" altLang="en-US" sz="2000" dirty="0"/>
                  <a:t>表 分别要求信息有什么性质？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线段树的技巧：动态开点，线段树上二分。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例题：普通平衡树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维护可重集合，支持插入、删除、查询第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大、查询排名、查询前驱、查询后继。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1053"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83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简单线段树题目练习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序列，支持区间取反，区间赋值，区间查询 </a:t>
                </a:r>
                <a:r>
                  <a:rPr lang="en-US" altLang="zh-CN" sz="2000" dirty="0"/>
                  <a:t>0/1 </a:t>
                </a:r>
                <a:r>
                  <a:rPr lang="zh-CN" altLang="en-US" sz="2000" dirty="0"/>
                  <a:t>的个数，区间查询最长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连续段。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给出一个序列，支持区间加，区间查询区间内所有区间和之和。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给出一个字符串，支持区间赋值，求两个后缀的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给出一个序列，支持区间加，查询区间最小值个数。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 </a:t>
                </a:r>
                <a:r>
                  <a:rPr lang="en-US" altLang="zh-CN" sz="2000" dirty="0"/>
                  <a:t>min</a:t>
                </a:r>
                <a:r>
                  <a:rPr lang="zh-CN" altLang="en-US" sz="2000" dirty="0"/>
                  <a:t>，区间加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，单点查询。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给出一个序列，仅包含 </a:t>
                </a:r>
                <a:r>
                  <a:rPr lang="en-US" altLang="zh-CN" sz="2000" dirty="0"/>
                  <a:t>0,1,2</a:t>
                </a:r>
                <a:r>
                  <a:rPr lang="zh-CN" altLang="en-US" sz="2000" dirty="0"/>
                  <a:t>。支持：给出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内的 </a:t>
                </a:r>
                <a:r>
                  <a:rPr lang="en-US" altLang="zh-CN" sz="2000" dirty="0"/>
                  <a:t>0,1,2 </a:t>
                </a:r>
                <a:r>
                  <a:rPr lang="zh-CN" altLang="en-US" sz="2000" dirty="0"/>
                  <a:t>分别改为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；查询区间逆序对数。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给出一个序列，每个位置都是一个矩阵。支持：给出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，把区间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；查询区间矩阵之和。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给出一个序列，支持区间加，区间赋值，查询区间连续段数。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给出一个序列，支持区间加，查询区间十次方和。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的矩阵，支持给一行的一个区间赋值，给一行的一个区间加，查询区间的列和最小值。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401205"/>
              </a:xfrm>
              <a:prstGeom prst="rect">
                <a:avLst/>
              </a:prstGeom>
              <a:blipFill>
                <a:blip r:embed="rId3"/>
                <a:stretch>
                  <a:fillRect l="-423" t="-831" r="-60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P8969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789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，支持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单点查询。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本题的难点在于设计要维护的信息。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：设计标记为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[0…60])</m:t>
                    </m:r>
                  </m:oMath>
                </a14:m>
                <a:r>
                  <a:rPr lang="zh-CN" altLang="en-US" sz="2000" dirty="0"/>
                  <a:t>，表示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789179"/>
              </a:xfrm>
              <a:prstGeom prst="rect">
                <a:avLst/>
              </a:prstGeom>
              <a:blipFill>
                <a:blip r:embed="rId3"/>
                <a:stretch>
                  <a:fillRect l="-605" t="-966" b="-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2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知识回顾：单调队列和单调栈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84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单调队列：用于动态地维护队列的最值。</a:t>
                </a:r>
                <a:endParaRPr lang="en-US" altLang="zh-CN" sz="2000" dirty="0"/>
              </a:p>
              <a:p>
                <a:r>
                  <a:rPr lang="zh-CN" altLang="en-US" sz="2000" dirty="0"/>
                  <a:t>单调栈：前缀的后缀最值序列。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如何线性解决如下问题？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滑动窗口最小值。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给定一个序列，对于每个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，求出最大的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给定一个序列，对于每个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类似问题：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多重背包。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如何线性建笛卡尔树？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845348"/>
              </a:xfrm>
              <a:prstGeom prst="rect">
                <a:avLst/>
              </a:prstGeom>
              <a:blipFill>
                <a:blip r:embed="rId3"/>
                <a:stretch>
                  <a:fillRect l="-605" t="-951" b="-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8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CF1601E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878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有一个体育馆，第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天，票价为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元。每张你手上的票可以管任意连续的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天，也就是说，如果你在第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天买了这张票，你可以任意选择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，这样，第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 天都可以用这张票进入体育馆。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，问如果第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天某人来到这个城市（也就是无法在第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天前买票），并且要在第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天进入体育馆，至少要花多少钱。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提示：先写出计算答案的式子。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简单贪心得，答案是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878498"/>
              </a:xfrm>
              <a:prstGeom prst="rect">
                <a:avLst/>
              </a:prstGeom>
              <a:blipFill>
                <a:blip r:embed="rId3"/>
                <a:stretch>
                  <a:fillRect l="-605" t="-943" b="-15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2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CF1601E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2502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不妨假设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 模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同余。注意到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𝑖𝑘</m:t>
                        </m:r>
                      </m:lim>
                    </m:limLow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可以写成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可以用单调队列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后，注意到模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不同余的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对询问互不影响，所以可以分开处理每种模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的余数。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你能否在按余数分开处理后重述一遍问题？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02095"/>
              </a:xfrm>
              <a:prstGeom prst="rect">
                <a:avLst/>
              </a:prstGeom>
              <a:blipFill>
                <a:blip r:embed="rId3"/>
                <a:stretch>
                  <a:fillRect l="-605" t="-1220" b="-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CF1601E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86D79BD-0E26-D49D-9D53-1BC816BEE68A}"/>
              </a:ext>
            </a:extLst>
          </p:cNvPr>
          <p:cNvSpPr txBox="1"/>
          <p:nvPr/>
        </p:nvSpPr>
        <p:spPr>
          <a:xfrm>
            <a:off x="1056000" y="1724417"/>
            <a:ext cx="10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分开处理后，即为：给定一个序列，区间询问区间每个位置的 </a:t>
            </a:r>
            <a:r>
              <a:rPr lang="en-US" altLang="zh-CN" sz="2000" dirty="0"/>
              <a:t>min(</a:t>
            </a:r>
            <a:r>
              <a:rPr lang="zh-CN" altLang="en-US" sz="2000" dirty="0"/>
              <a:t>区间前缀最小值</a:t>
            </a:r>
            <a:r>
              <a:rPr lang="en-US" altLang="zh-CN" sz="2000" dirty="0"/>
              <a:t>, v) </a:t>
            </a:r>
            <a:r>
              <a:rPr lang="zh-CN" altLang="en-US" sz="2000" dirty="0"/>
              <a:t>之和。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在单调栈上二分，找到 </a:t>
            </a:r>
            <a:r>
              <a:rPr lang="en-US" altLang="zh-CN" sz="2000" dirty="0"/>
              <a:t>min </a:t>
            </a:r>
            <a:r>
              <a:rPr lang="zh-CN" altLang="en-US" sz="2000" dirty="0"/>
              <a:t>的分界点，前缀和回答。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67562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1831</Words>
  <Application>Microsoft Office PowerPoint</Application>
  <PresentationFormat>宽屏</PresentationFormat>
  <Paragraphs>179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字符串与数据结构： 题目选讲</vt:lpstr>
      <vt:lpstr>难度标签</vt:lpstr>
      <vt:lpstr>知识回顾：基础数据结构</vt:lpstr>
      <vt:lpstr>简单线段树题目练习</vt:lpstr>
      <vt:lpstr>例题：P8969 [中]</vt:lpstr>
      <vt:lpstr>知识回顾：单调队列和单调栈</vt:lpstr>
      <vt:lpstr>例题：CF1601E [中]</vt:lpstr>
      <vt:lpstr>例题：CF1601E cont.</vt:lpstr>
      <vt:lpstr>例题：CF1601E cont.</vt:lpstr>
      <vt:lpstr>例题：CF1696D [中]</vt:lpstr>
      <vt:lpstr>例题：CF1696D cont.</vt:lpstr>
      <vt:lpstr>例题：P5490 [中]</vt:lpstr>
      <vt:lpstr>知识回顾：分治</vt:lpstr>
      <vt:lpstr>例题：P7482 [难]</vt:lpstr>
      <vt:lpstr>例题：P7482 cont.</vt:lpstr>
      <vt:lpstr>例题：P7482 cont.</vt:lpstr>
      <vt:lpstr>例题：P7457 [中]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73</cp:revision>
  <dcterms:created xsi:type="dcterms:W3CDTF">2023-05-06T03:04:00Z</dcterms:created>
  <dcterms:modified xsi:type="dcterms:W3CDTF">2023-07-18T02:01:00Z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