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01" r:id="rId3"/>
    <p:sldId id="377" r:id="rId4"/>
    <p:sldId id="376" r:id="rId5"/>
    <p:sldId id="400" r:id="rId6"/>
    <p:sldId id="379" r:id="rId7"/>
    <p:sldId id="372" r:id="rId8"/>
    <p:sldId id="364" r:id="rId9"/>
    <p:sldId id="373" r:id="rId10"/>
    <p:sldId id="365" r:id="rId11"/>
    <p:sldId id="366" r:id="rId12"/>
    <p:sldId id="367" r:id="rId13"/>
    <p:sldId id="374" r:id="rId14"/>
    <p:sldId id="378" r:id="rId15"/>
    <p:sldId id="402" r:id="rId16"/>
    <p:sldId id="319" r:id="rId17"/>
    <p:sldId id="320" r:id="rId18"/>
    <p:sldId id="321" r:id="rId19"/>
    <p:sldId id="322" r:id="rId20"/>
    <p:sldId id="326" r:id="rId21"/>
    <p:sldId id="403" r:id="rId22"/>
    <p:sldId id="346" r:id="rId23"/>
    <p:sldId id="347" r:id="rId24"/>
    <p:sldId id="348" r:id="rId25"/>
    <p:sldId id="349" r:id="rId26"/>
    <p:sldId id="350" r:id="rId27"/>
    <p:sldId id="351" r:id="rId28"/>
    <p:sldId id="310" r:id="rId29"/>
    <p:sldId id="353" r:id="rId30"/>
    <p:sldId id="354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06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5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2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4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86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4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2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77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9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6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7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26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6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6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0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6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3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3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4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提高组题目选讲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LIS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的序列，求它的 </a:t>
                </a:r>
                <a:r>
                  <a:rPr lang="en-US" altLang="zh-CN" sz="2000" dirty="0"/>
                  <a:t>LIS </a:t>
                </a:r>
                <a:r>
                  <a:rPr lang="zh-CN" altLang="en-US" sz="2000" dirty="0"/>
                  <a:t>长度。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blipFill>
                <a:blip r:embed="rId3"/>
                <a:stretch>
                  <a:fillRect l="-59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ABC165F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给定一棵树，树上有点权。求它每个点到根路径的 </a:t>
                </a:r>
                <a:r>
                  <a:rPr lang="en-US" altLang="zh-CN" sz="2000" dirty="0"/>
                  <a:t>LIS </a:t>
                </a:r>
                <a:r>
                  <a:rPr lang="zh-CN" altLang="en-US" sz="2000" dirty="0"/>
                  <a:t>长度。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9190"/>
              </a:xfrm>
              <a:prstGeom prst="rect">
                <a:avLst/>
              </a:prstGeom>
              <a:blipFill>
                <a:blip r:embed="rId3"/>
                <a:stretch>
                  <a:fillRect l="-593" t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52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CF1842E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平面上有一条直线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范围内有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个点有权值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你想要把所有点都删掉。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有两种操作：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，删除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删除一个点，代价为其权值。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问删完时代价最小值。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5016758"/>
              </a:xfrm>
              <a:prstGeom prst="rect">
                <a:avLst/>
              </a:prstGeom>
              <a:blipFill>
                <a:blip r:embed="rId3"/>
                <a:stretch>
                  <a:fillRect l="-593" t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80BEBC0-D408-F252-57E9-593AD89E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58" y="1245796"/>
            <a:ext cx="33337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0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CF1842E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第一种操作的三角形有交肯定不优，据此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058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ARC115E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问有多少个正整数序列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（原题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5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综合题目选讲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之 哈希 相关</a:t>
            </a:r>
          </a:p>
        </p:txBody>
      </p:sp>
    </p:spTree>
    <p:extLst>
      <p:ext uri="{BB962C8B-B14F-4D97-AF65-F5344CB8AC3E}">
        <p14:creationId xmlns:p14="http://schemas.microsoft.com/office/powerpoint/2010/main" val="55868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知识回顾：哈希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用哈希值解决判定问题的思路：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若符合条件，我们是否一定会认为相等；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若不符合条件，我们是否大概率认为不相等。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例子：判断某个集合中，每个数是否都出现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：为每个数赋予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间的随机权值。如果对于每套权值，所有数的权值和都是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的倍数，则答案为真。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思考：该算法的错误概率？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 r="-605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1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哈希冲突的概率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若单次比较中，哈希冲突的概率为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，则对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对数作比较，哈希有一次冲突的概率不超过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zh-CN" altLang="en-US" sz="2000" dirty="0"/>
                  <a:t>。（称为 </a:t>
                </a:r>
                <a:r>
                  <a:rPr lang="en-US" altLang="zh-CN" sz="2000" dirty="0"/>
                  <a:t>Union Bound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使用时，注意实际上比较了几对数。例子：若算法中，判断了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个数的哈希值是否互不相同，则实际上我们希望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对比较都不冲突。因此，此时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如果哈希值最终要对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取模来比较，则单个哈希值冲突的概率大概是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如果我们用了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组独立的哈希值，则冲突概率会变为自己的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OI </a:t>
                </a:r>
                <a:r>
                  <a:rPr lang="zh-CN" altLang="en-US" sz="2000" dirty="0"/>
                  <a:t>中，利用两个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级别的质数作模数分别哈希（称为双哈希），或是利用一个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级别的模数哈希，单次判断错误概率就在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级别，通常可以认为不会出错了。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注意：如果用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 级别的模数单哈希，又实际上比较了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），错误概率是极高的。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blipFill>
                <a:blip r:embed="rId2"/>
                <a:stretch>
                  <a:fillRect l="-605" t="-776" r="-605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0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例题：最长公共子串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个长度均不超过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，求出最长的字符串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中都出现了。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题目链接：</a:t>
                </a:r>
                <a:r>
                  <a:rPr lang="en-US" altLang="zh-CN" sz="2000" dirty="0"/>
                  <a:t>P5546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P2463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SP10570</a:t>
                </a:r>
                <a:r>
                  <a:rPr lang="zh-CN" altLang="en-US" sz="2000" dirty="0"/>
                  <a:t>（其中有一些可能过不去）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：先哈希，再用哈希的语言描述问题。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 2</a:t>
                </a:r>
                <a:r>
                  <a:rPr lang="zh-CN" altLang="en-US" sz="2000" dirty="0"/>
                  <a:t>：哈希后，问题变为：有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个数集。判断是否有一个数同时在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个数集里出现。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 </a:t>
                </a:r>
                <a:r>
                  <a:rPr lang="en-US" altLang="zh-CN" sz="2000" dirty="0"/>
                  <a:t>set, map</a:t>
                </a:r>
                <a:r>
                  <a:rPr lang="zh-CN" altLang="en-US" sz="2000" dirty="0"/>
                  <a:t>，问题在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时间内解决。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blipFill>
                <a:blip r:embed="rId2"/>
                <a:stretch>
                  <a:fillRect l="-605" t="-729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例题：几个经典问题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一：给定长度为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后缀排序（按照字典序，将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的所有后缀排序）。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二：给定长度为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求以每个字符为中心的最长回文子串。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blipFill>
                <a:blip r:embed="rId2"/>
                <a:stretch>
                  <a:fillRect l="-605" t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1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综合题目选讲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之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 </a:t>
            </a:r>
            <a:r>
              <a:rPr lang="zh-CN" altLang="en-US" sz="3200" dirty="0"/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373092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P5446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63527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i="0" dirty="0">
                    <a:latin typeface="+mj-lt"/>
                  </a:rPr>
                  <a:t>。定义对字符串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i="0" dirty="0">
                    <a:latin typeface="+mj-lt"/>
                  </a:rPr>
                  <a:t> </a:t>
                </a:r>
                <a:r>
                  <a:rPr lang="zh-CN" altLang="en-US" sz="2000" i="0" dirty="0">
                    <a:latin typeface="+mj-lt"/>
                  </a:rPr>
                  <a:t>进行一次操作，就是令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i="0" dirty="0">
                    <a:latin typeface="+mj-lt"/>
                  </a:rPr>
                  <a:t>。</a:t>
                </a:r>
                <a:endParaRPr lang="en-US" altLang="zh-CN" sz="2000" i="0" dirty="0">
                  <a:latin typeface="+mj-lt"/>
                </a:endParaRPr>
              </a:p>
              <a:p>
                <a:endParaRPr lang="en-US" altLang="zh-CN" sz="2000" dirty="0">
                  <a:latin typeface="+mj-lt"/>
                </a:endParaRPr>
              </a:p>
              <a:p>
                <a:r>
                  <a:rPr lang="zh-CN" altLang="en-US" sz="2000" i="0" dirty="0">
                    <a:latin typeface="+mj-lt"/>
                  </a:rPr>
                  <a:t>已知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 进行任意多次操作后的前缀，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/>
                  <a:t>。求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的所有可能值。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635270" cy="1631216"/>
              </a:xfrm>
              <a:prstGeom prst="rect">
                <a:avLst/>
              </a:prstGeom>
              <a:blipFill>
                <a:blip r:embed="rId2"/>
                <a:stretch>
                  <a:fillRect l="-573" t="-2247" r="-2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综合题目选讲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之树上问题</a:t>
            </a:r>
          </a:p>
        </p:txBody>
      </p:sp>
    </p:spTree>
    <p:extLst>
      <p:ext uri="{BB962C8B-B14F-4D97-AF65-F5344CB8AC3E}">
        <p14:creationId xmlns:p14="http://schemas.microsoft.com/office/powerpoint/2010/main" val="226555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AGC001C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给定一棵无权树，问至少删除多少个点（剩下的点必须连通）才能使得直径不超过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blipFill>
                <a:blip r:embed="rId3"/>
                <a:stretch>
                  <a:fillRect l="-593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AGC001C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所有直径的中点是固定的，枚举中点落在哪里即可。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2303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个点的带权树。你希望在上面选择一条长度不超过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的路径，使得所有点到这条路径的距离最大值最小。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blipFill>
                <a:blip r:embed="rId3"/>
                <a:stretch>
                  <a:fillRect l="-593" t="-2765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66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P2491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最优解一定在直径上。尝试证明这个结论！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知道在直径上后怎么做？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2885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CF1617E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89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个非负整数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对于两个非负整数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，定义一次操作为：选择非负整数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，并把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替换为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至少用几次操作变成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89748"/>
              </a:xfrm>
              <a:prstGeom prst="rect">
                <a:avLst/>
              </a:prstGeom>
              <a:blipFill>
                <a:blip r:embed="rId3"/>
                <a:stretch>
                  <a:fillRect l="-593" t="-1412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58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CF1617E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“树”可能很隐蔽，但直径的性质仍然存在！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782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重心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56614"/>
                <a:ext cx="10270969" cy="142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树上存在至多两个点，满足删除这个点后各个连通块大小都不超过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这个点叫树的重心。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56614"/>
                <a:ext cx="10270969" cy="1425903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68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P5666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给定一棵树。求出删去每条边之后，剩下两个连通块的树的重心的编号和之和。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blipFill>
                <a:blip r:embed="rId3"/>
                <a:stretch>
                  <a:fillRect l="-59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6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P7519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个队伍，第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个队伍封榜前过了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题。不知道每个队伍封榜后过了几题，但是知道封榜后总共过了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赛后按照某种顺序滚榜，发现每个队伍被滚完（按照这个顺序依次公布每个队伍的过题数量）之后，都变成了现在的第一名。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问：有几种可能的滚榜顺序。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≤13,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862322"/>
              </a:xfrm>
              <a:prstGeom prst="rect">
                <a:avLst/>
              </a:prstGeom>
              <a:blipFill>
                <a:blip r:embed="rId3"/>
                <a:stretch>
                  <a:fillRect l="-593" t="-1279" r="-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48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P5666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树的重心一定是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序处于最中间的点的祖先！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14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CF1584F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个字符串，每个字符串仅包含小写字母或大写字母。每个字符至多在每个字符串里出现两次。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求它们的 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938992"/>
              </a:xfrm>
              <a:prstGeom prst="rect">
                <a:avLst/>
              </a:prstGeom>
              <a:blipFill>
                <a:blip r:embed="rId3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LCS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求两个字符串的 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第一个字符串长度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，第二个字符串长度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42017"/>
              </a:xfrm>
              <a:prstGeom prst="rect">
                <a:avLst/>
              </a:prstGeom>
              <a:blipFill>
                <a:blip r:embed="rId3"/>
                <a:stretch>
                  <a:fillRect l="-593" t="-3509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P3147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的序列，元素在 </a:t>
                </a:r>
                <a:r>
                  <a:rPr lang="en-US" altLang="zh-CN" sz="2000" dirty="0"/>
                  <a:t>40 </a:t>
                </a:r>
                <a:r>
                  <a:rPr lang="zh-CN" altLang="en-US" sz="2000" dirty="0"/>
                  <a:t>以内。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每次可以选择两个相邻的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，把它们变为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问最大能变出多少。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blipFill>
                <a:blip r:embed="rId3"/>
                <a:stretch>
                  <a:fillRect l="-593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7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数据结构优化 </a:t>
            </a:r>
            <a:r>
              <a:rPr lang="en-US" altLang="zh-CN" sz="4400" b="1" dirty="0" err="1">
                <a:latin typeface="+mn-ea"/>
                <a:ea typeface="+mn-ea"/>
              </a:rPr>
              <a:t>dp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对于序列上的线性状态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，有时可以用数据结构维护之前的所有状态。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对于二维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，有可能可以用数据结构维护其中一维。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113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例题：夏令营测试 </a:t>
            </a:r>
            <a:r>
              <a:rPr lang="en-US" altLang="zh-CN" sz="4400" b="1" dirty="0">
                <a:latin typeface="+mn-ea"/>
                <a:ea typeface="+mn-ea"/>
              </a:rPr>
              <a:t>T3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有一个变量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，初始为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条指令，指令有两种形式：</a:t>
                </a:r>
              </a:p>
              <a:p>
                <a:endParaRPr lang="zh-CN" altLang="en-US" sz="2000" dirty="0"/>
              </a:p>
              <a:p>
                <a:r>
                  <a:rPr lang="en-US" altLang="zh-CN" sz="20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，表示把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改成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r>
                  <a:rPr lang="en-US" altLang="zh-CN" sz="2000" dirty="0"/>
                  <a:t>2.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，表示若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，则把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改成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请对于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，求出若最终希望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，至少需要删除几条指令（删除一些指令后，剩下的指令会按照从前往后的顺序依次执行）。</a:t>
                </a:r>
                <a:endParaRPr lang="en-US" altLang="zh-CN" sz="2000" dirty="0"/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请注意，你不能增加任何指令，也不能调换指令的相对顺序。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093428"/>
              </a:xfrm>
              <a:prstGeom prst="rect">
                <a:avLst/>
              </a:prstGeom>
              <a:blipFill>
                <a:blip r:embed="rId3"/>
                <a:stretch>
                  <a:fillRect l="-593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6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例题：夏令营测试 </a:t>
            </a:r>
            <a:r>
              <a:rPr lang="en-US" altLang="zh-CN" sz="4400" b="1" dirty="0">
                <a:latin typeface="+mn-ea"/>
                <a:ea typeface="+mn-ea"/>
              </a:rPr>
              <a:t>T3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本题中，可以直接打标记维护全局加。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6263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1565</Words>
  <Application>Microsoft Office PowerPoint</Application>
  <PresentationFormat>宽屏</PresentationFormat>
  <Paragraphs>198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提高组题目选讲</vt:lpstr>
      <vt:lpstr>综合题目选讲</vt:lpstr>
      <vt:lpstr>例题：P7519</vt:lpstr>
      <vt:lpstr>例题：CF1584F</vt:lpstr>
      <vt:lpstr>例题：LCS</vt:lpstr>
      <vt:lpstr>例题：P3147</vt:lpstr>
      <vt:lpstr>数据结构优化 dp</vt:lpstr>
      <vt:lpstr>例题：夏令营测试 T3</vt:lpstr>
      <vt:lpstr>例题：夏令营测试 T3 cont.</vt:lpstr>
      <vt:lpstr>例题：LIS</vt:lpstr>
      <vt:lpstr>例题：ABC165F</vt:lpstr>
      <vt:lpstr>例题：CF1842E</vt:lpstr>
      <vt:lpstr>例题：CF1842E cont.</vt:lpstr>
      <vt:lpstr>例题：ARC115E</vt:lpstr>
      <vt:lpstr>综合题目选讲</vt:lpstr>
      <vt:lpstr>知识回顾：哈希</vt:lpstr>
      <vt:lpstr>哈希冲突的概率</vt:lpstr>
      <vt:lpstr>例题：最长公共子串</vt:lpstr>
      <vt:lpstr>例题：几个经典问题</vt:lpstr>
      <vt:lpstr>例题：P5446</vt:lpstr>
      <vt:lpstr>综合题目选讲</vt:lpstr>
      <vt:lpstr>例题：AGC001C</vt:lpstr>
      <vt:lpstr>例题：AGC001C cont.</vt:lpstr>
      <vt:lpstr>例题：P2491</vt:lpstr>
      <vt:lpstr>例题：P2491 cont.</vt:lpstr>
      <vt:lpstr>例题：CF1617E</vt:lpstr>
      <vt:lpstr>例题：CF1617E cont.</vt:lpstr>
      <vt:lpstr>重心</vt:lpstr>
      <vt:lpstr>例题：P5666</vt:lpstr>
      <vt:lpstr>例题：P5666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137</cp:revision>
  <dcterms:created xsi:type="dcterms:W3CDTF">2023-05-06T03:04:00Z</dcterms:created>
  <dcterms:modified xsi:type="dcterms:W3CDTF">2023-07-25T03:05:46Z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