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42" r:id="rId3"/>
    <p:sldId id="359" r:id="rId4"/>
    <p:sldId id="360" r:id="rId5"/>
    <p:sldId id="355" r:id="rId6"/>
    <p:sldId id="356" r:id="rId7"/>
    <p:sldId id="358" r:id="rId8"/>
    <p:sldId id="361" r:id="rId9"/>
    <p:sldId id="370" r:id="rId10"/>
    <p:sldId id="371" r:id="rId11"/>
    <p:sldId id="362" r:id="rId12"/>
    <p:sldId id="375" r:id="rId13"/>
    <p:sldId id="36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5" autoAdjust="0"/>
    <p:restoredTop sz="94632" autoAdjust="0"/>
  </p:normalViewPr>
  <p:slideViewPr>
    <p:cSldViewPr snapToGrid="0">
      <p:cViewPr varScale="1">
        <p:scale>
          <a:sx n="76" d="100"/>
          <a:sy n="76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59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64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71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9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9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5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7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97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62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791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+mn-ea"/>
                <a:ea typeface="+mn-ea"/>
              </a:rPr>
              <a:t>dp</a:t>
            </a:r>
            <a:r>
              <a:rPr lang="zh-CN" altLang="en-US" dirty="0">
                <a:latin typeface="+mn-ea"/>
                <a:ea typeface="+mn-ea"/>
              </a:rPr>
              <a:t>：题目选讲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CF1372E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一定存在一种最优解，存在某一列能填的全填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表示只考虑每一行完全包含在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内的小块时的答案，则类似结论也成立。枚举哪一列全填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即可。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323439"/>
              </a:xfrm>
              <a:prstGeom prst="rect">
                <a:avLst/>
              </a:prstGeom>
              <a:blipFill>
                <a:blip r:embed="rId3"/>
                <a:stretch>
                  <a:fillRect l="-593" t="-2765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4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思考题：</a:t>
            </a:r>
            <a:r>
              <a:rPr lang="en-US" altLang="zh-CN" sz="4400" b="1" dirty="0">
                <a:latin typeface="+mn-ea"/>
                <a:ea typeface="+mn-ea"/>
              </a:rPr>
              <a:t>P7914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3"/>
              </a:rPr>
              <a:t>P7914 [CSP-S 2021] </a:t>
            </a:r>
            <a:r>
              <a:rPr lang="zh-CN" altLang="en-US" sz="2000" dirty="0">
                <a:hlinkClick r:id="rId3"/>
              </a:rPr>
              <a:t>括号序列 </a:t>
            </a:r>
            <a:r>
              <a:rPr lang="en-US" altLang="zh-CN" sz="2000" dirty="0">
                <a:hlinkClick r:id="rId3"/>
              </a:rPr>
              <a:t>- </a:t>
            </a:r>
            <a:r>
              <a:rPr lang="zh-CN" altLang="en-US" sz="2000" dirty="0">
                <a:hlinkClick r:id="rId3"/>
              </a:rPr>
              <a:t>洛谷 </a:t>
            </a:r>
            <a:r>
              <a:rPr lang="en-US" altLang="zh-CN" sz="2000" dirty="0">
                <a:hlinkClick r:id="rId3"/>
              </a:rPr>
              <a:t>| </a:t>
            </a:r>
            <a:r>
              <a:rPr lang="zh-CN" altLang="en-US" sz="2000" dirty="0">
                <a:hlinkClick r:id="rId3"/>
              </a:rPr>
              <a:t>计算机科学教育新生态 </a:t>
            </a:r>
            <a:r>
              <a:rPr lang="en-US" altLang="zh-CN" sz="2000" dirty="0">
                <a:hlinkClick r:id="rId3"/>
              </a:rPr>
              <a:t>(luogu.com.cn)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926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dp</a:t>
            </a:r>
            <a:r>
              <a:rPr lang="en-US" altLang="zh-CN" sz="4400" b="1" dirty="0">
                <a:latin typeface="+mn-ea"/>
                <a:ea typeface="+mn-ea"/>
              </a:rPr>
              <a:t> </a:t>
            </a:r>
            <a:r>
              <a:rPr lang="zh-CN" altLang="en-US" sz="4400" b="1" dirty="0">
                <a:latin typeface="+mn-ea"/>
                <a:ea typeface="+mn-ea"/>
              </a:rPr>
              <a:t>杂题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dp</a:t>
            </a:r>
            <a:r>
              <a:rPr lang="en-US" altLang="zh-CN" sz="2000" dirty="0"/>
              <a:t> </a:t>
            </a:r>
            <a:r>
              <a:rPr lang="zh-CN" altLang="en-US" sz="2000" dirty="0"/>
              <a:t>题通常最难的是状态设计，下面来看几个例子。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通常，如果要对“满足一个条件”的元素计数 </a:t>
            </a:r>
            <a:r>
              <a:rPr lang="en-US" altLang="zh-CN" sz="2000" dirty="0"/>
              <a:t>/ </a:t>
            </a:r>
            <a:r>
              <a:rPr lang="zh-CN" altLang="en-US" sz="2000" dirty="0"/>
              <a:t>最优化，可以先想想怎么判断是否满足条件。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 </a:t>
            </a:r>
            <a:r>
              <a:rPr lang="zh-CN" altLang="en-US" sz="2000" dirty="0"/>
              <a:t>值很小，且满足某种单调性，可以尝试“反转值和下标”优化状态数。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1220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ARC074C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，且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个限制，第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个限制为：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里恰好有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个不同的数。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问有几个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满足条件。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246769"/>
              </a:xfrm>
              <a:prstGeom prst="rect">
                <a:avLst/>
              </a:prstGeom>
              <a:blipFill>
                <a:blip r:embed="rId3"/>
                <a:stretch>
                  <a:fillRect l="-593" t="-1630" b="-4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77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数位 </a:t>
            </a:r>
            <a:r>
              <a:rPr lang="en-US" altLang="zh-CN" sz="4400" b="1" dirty="0" err="1">
                <a:latin typeface="+mn-ea"/>
                <a:ea typeface="+mn-ea"/>
              </a:rPr>
              <a:t>dp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按照某种顺序（通常是从低位到高位）进行 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。通常需要处理进位等问题。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920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CF1734F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939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有一个下标从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开始的序列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 是这样生成的：初始为 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，然后每次把自己反转每一位的结果接在自己后面，重复无限次：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0→01→0110→01101001→…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。求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sz="2000" dirty="0"/>
                  <a:t>。原题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939442"/>
              </a:xfrm>
              <a:prstGeom prst="rect">
                <a:avLst/>
              </a:prstGeom>
              <a:blipFill>
                <a:blip r:embed="rId3"/>
                <a:stretch>
                  <a:fillRect l="-593" t="-1887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CF1734F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就是 </a:t>
                </a:r>
                <a:r>
                  <a:rPr lang="en-US" altLang="zh-CN" sz="2000" dirty="0" err="1"/>
                  <a:t>popcount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奇偶性。考虑对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从低位到高位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，需要记录：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大小关系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的进位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323439"/>
              </a:xfrm>
              <a:prstGeom prst="rect">
                <a:avLst/>
              </a:prstGeom>
              <a:blipFill>
                <a:blip r:embed="rId3"/>
                <a:stretch>
                  <a:fillRect l="-593" t="-2765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97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P3188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32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01 </a:t>
                </a:r>
                <a:r>
                  <a:rPr lang="zh-CN" altLang="en-US" sz="2000" dirty="0"/>
                  <a:t>背包问题。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个物品，体积和不超过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000" dirty="0"/>
                  <a:t>，但是保证物品的体积都形如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328954"/>
              </a:xfrm>
              <a:prstGeom prst="rect">
                <a:avLst/>
              </a:prstGeom>
              <a:blipFill>
                <a:blip r:embed="rId3"/>
                <a:stretch>
                  <a:fillRect l="-593" t="-2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93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P3188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266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考虑按照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从小到大加入物品。先预处理出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时，选总体积为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的物品的最大价值。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表示考虑了前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位，前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位不超过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位选了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了，的答案。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转移枚举这一位选了多少，剩下的体积 乘以二，再加上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下一位本身的贡献，贡献给下一位。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266774"/>
              </a:xfrm>
              <a:prstGeom prst="rect">
                <a:avLst/>
              </a:prstGeom>
              <a:blipFill>
                <a:blip r:embed="rId3"/>
                <a:stretch>
                  <a:fillRect l="-593" t="-1075" r="-653" b="-3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43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P7961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892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有一个整数序列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。定义其权值为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∏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，就说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合法。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求所有合法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的权值和，对大质数取模。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≤30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892138"/>
              </a:xfrm>
              <a:prstGeom prst="rect">
                <a:avLst/>
              </a:prstGeom>
              <a:blipFill>
                <a:blip r:embed="rId3"/>
                <a:stretch>
                  <a:fillRect l="-593" t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98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CF1372E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349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列的矩形，每一行被分为了若干个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的小矩形：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你希望在每个小矩形里选一个位置填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，其它位置都填 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。设第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列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的个数为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。最大化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3494546"/>
              </a:xfrm>
              <a:prstGeom prst="rect">
                <a:avLst/>
              </a:prstGeom>
              <a:blipFill>
                <a:blip r:embed="rId3"/>
                <a:stretch>
                  <a:fillRect l="-593" t="-1047" r="-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E61BBFC-2045-708B-2E75-B1DD3D41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326" y="1508348"/>
            <a:ext cx="23526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C92E6A-CC6E-291B-568A-64FEE8535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326" y="3996757"/>
            <a:ext cx="23431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4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CF1372E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二次函数具有“原来越多，上升越快”的限制，也就是如果随便分配 </a:t>
            </a:r>
            <a:r>
              <a:rPr lang="en-US" altLang="zh-CN" sz="2000" dirty="0"/>
              <a:t>1</a:t>
            </a:r>
            <a:r>
              <a:rPr lang="zh-CN" altLang="en-US" sz="2000" dirty="0"/>
              <a:t>，肯定是让 </a:t>
            </a:r>
            <a:r>
              <a:rPr lang="en-US" altLang="zh-CN" sz="2000" dirty="0"/>
              <a:t>1 </a:t>
            </a:r>
            <a:r>
              <a:rPr lang="zh-CN" altLang="en-US" sz="2000" dirty="0"/>
              <a:t>尽量集中在某几列最优。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本题是否有类似性质？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21780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694</Words>
  <Application>Microsoft Office PowerPoint</Application>
  <PresentationFormat>宽屏</PresentationFormat>
  <Paragraphs>80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dp：题目选讲</vt:lpstr>
      <vt:lpstr>数位 dp</vt:lpstr>
      <vt:lpstr>例题：CF1734F</vt:lpstr>
      <vt:lpstr>例题：CF1734F</vt:lpstr>
      <vt:lpstr>例题：P3188</vt:lpstr>
      <vt:lpstr>例题：P3188</vt:lpstr>
      <vt:lpstr>例题：P7961</vt:lpstr>
      <vt:lpstr>例题：CF1372E</vt:lpstr>
      <vt:lpstr>例题：CF1372E cont.</vt:lpstr>
      <vt:lpstr>例题：CF1372E cont.</vt:lpstr>
      <vt:lpstr>思考题：P7914</vt:lpstr>
      <vt:lpstr>dp 杂题</vt:lpstr>
      <vt:lpstr>例题：ARC074C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123</cp:revision>
  <dcterms:created xsi:type="dcterms:W3CDTF">2023-05-06T03:04:00Z</dcterms:created>
  <dcterms:modified xsi:type="dcterms:W3CDTF">2023-07-23T12:33:05Z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