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256" r:id="rId2"/>
    <p:sldId id="360" r:id="rId3"/>
    <p:sldId id="413" r:id="rId4"/>
    <p:sldId id="379" r:id="rId5"/>
    <p:sldId id="412" r:id="rId6"/>
    <p:sldId id="378" r:id="rId7"/>
    <p:sldId id="402" r:id="rId8"/>
    <p:sldId id="370" r:id="rId9"/>
    <p:sldId id="392" r:id="rId10"/>
    <p:sldId id="393" r:id="rId11"/>
    <p:sldId id="368" r:id="rId12"/>
    <p:sldId id="394" r:id="rId13"/>
    <p:sldId id="395" r:id="rId14"/>
    <p:sldId id="396" r:id="rId15"/>
    <p:sldId id="369" r:id="rId16"/>
    <p:sldId id="390" r:id="rId17"/>
    <p:sldId id="391" r:id="rId18"/>
    <p:sldId id="376" r:id="rId19"/>
    <p:sldId id="403" r:id="rId20"/>
    <p:sldId id="406" r:id="rId21"/>
    <p:sldId id="407" r:id="rId22"/>
    <p:sldId id="375" r:id="rId23"/>
    <p:sldId id="408" r:id="rId24"/>
    <p:sldId id="409" r:id="rId25"/>
    <p:sldId id="380" r:id="rId26"/>
    <p:sldId id="414" r:id="rId27"/>
    <p:sldId id="415" r:id="rId28"/>
    <p:sldId id="383" r:id="rId29"/>
    <p:sldId id="421" r:id="rId30"/>
    <p:sldId id="422" r:id="rId31"/>
    <p:sldId id="386" r:id="rId32"/>
    <p:sldId id="423" r:id="rId33"/>
    <p:sldId id="432" r:id="rId34"/>
    <p:sldId id="387" r:id="rId35"/>
    <p:sldId id="433" r:id="rId36"/>
    <p:sldId id="434" r:id="rId37"/>
    <p:sldId id="388" r:id="rId38"/>
    <p:sldId id="435" r:id="rId39"/>
    <p:sldId id="439" r:id="rId40"/>
    <p:sldId id="440" r:id="rId41"/>
    <p:sldId id="424" r:id="rId42"/>
    <p:sldId id="441" r:id="rId43"/>
    <p:sldId id="442" r:id="rId44"/>
    <p:sldId id="443" r:id="rId45"/>
    <p:sldId id="444" r:id="rId46"/>
    <p:sldId id="425" r:id="rId47"/>
    <p:sldId id="436" r:id="rId48"/>
    <p:sldId id="437" r:id="rId49"/>
    <p:sldId id="405" r:id="rId50"/>
    <p:sldId id="361" r:id="rId51"/>
    <p:sldId id="362" r:id="rId52"/>
    <p:sldId id="364" r:id="rId53"/>
    <p:sldId id="363" r:id="rId54"/>
    <p:sldId id="365" r:id="rId55"/>
    <p:sldId id="366" r:id="rId56"/>
    <p:sldId id="367" r:id="rId57"/>
    <p:sldId id="371" r:id="rId58"/>
    <p:sldId id="397" r:id="rId59"/>
    <p:sldId id="399" r:id="rId60"/>
    <p:sldId id="400" r:id="rId61"/>
    <p:sldId id="374" r:id="rId62"/>
    <p:sldId id="401" r:id="rId63"/>
    <p:sldId id="377" r:id="rId64"/>
    <p:sldId id="410" r:id="rId65"/>
    <p:sldId id="411" r:id="rId66"/>
    <p:sldId id="381" r:id="rId67"/>
    <p:sldId id="416" r:id="rId68"/>
    <p:sldId id="382" r:id="rId69"/>
    <p:sldId id="417" r:id="rId70"/>
    <p:sldId id="385" r:id="rId71"/>
    <p:sldId id="418" r:id="rId72"/>
    <p:sldId id="419" r:id="rId73"/>
    <p:sldId id="420" r:id="rId74"/>
    <p:sldId id="389" r:id="rId75"/>
    <p:sldId id="426" r:id="rId76"/>
    <p:sldId id="427" r:id="rId77"/>
    <p:sldId id="428" r:id="rId78"/>
    <p:sldId id="429" r:id="rId79"/>
    <p:sldId id="430" r:id="rId80"/>
    <p:sldId id="431" r:id="rId81"/>
  </p:sldIdLst>
  <p:sldSz cx="12192000" cy="6858000"/>
  <p:notesSz cx="6858000" cy="9144000"/>
  <p:custDataLst>
    <p:tags r:id="rId8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9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5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14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69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83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80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26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5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9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92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31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7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72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8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86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00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8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64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4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96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19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19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0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55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57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69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1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1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8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4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09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18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50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922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100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734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62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192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06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5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47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45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5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491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042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716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9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142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571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717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011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42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652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076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078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641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27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505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111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43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2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621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061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55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627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664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274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71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969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9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20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1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qoj.ac/submission/6550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contest/183/submission/15550379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杂题选讲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feecie6418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多种情况的分析，总结出比较的条件。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7886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在一个环上，定义一次操作为：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询问至少几次操作后，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带修，修改形如：给定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同时加上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355"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571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题目条件等价于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严格单调 增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减。如果是序列上的问题，可以通过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的符号判断增还是减，答案就是逆序对数。而修改就是对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/>
                  <a:t> 单点修改，容易用数据结构维护。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环上怎么办？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571858"/>
              </a:xfrm>
              <a:prstGeom prst="rect">
                <a:avLst/>
              </a:prstGeom>
              <a:blipFill>
                <a:blip r:embed="rId3"/>
                <a:stretch>
                  <a:fillRect l="-605" t="-1185" r="-181" b="-3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67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把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看成一个长度无限的序列，且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。则题目要求被满足时，这样的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也一定递增。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两个位置之间的贡献（交换次数）就变得复杂了一些，但仍然可以计算：设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，则交换次数将包含“除以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并取整”的形式。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不过，注意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为定值，题目仍然是偏序问题，可以用数据结构解决。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 r="-3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3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QOJ5096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构造差分，环的延展。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947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zh-CN" altLang="en-US" sz="2000" dirty="0"/>
                  <a:t> 的排列。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一次操作为，选一个子序列，将其向右循环移位一次。设子序列长度为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，则代价为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用不超过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的总代价排序。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r="-3144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7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实验发现，随机排列，每次把所有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全拿出来循环移位，大部分时候代价都略小于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然而这样在排列完全逆序时，仍需要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的代价（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 为常数）。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考虑随机一个排列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，分别执行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/>
                  <a:t>。这样，两步都是随机了。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8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复合一个随机排列，可以把任意排列变为随机的。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847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一个有根树，每个点有点权。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轮流选择一个现在没有父亲的点，将其删去，并获得其点权的分数。两人都想最大化自己的分数。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分数 </a:t>
                </a:r>
                <a:r>
                  <a:rPr lang="en-US" altLang="zh-CN" sz="2000" dirty="0"/>
                  <a:t>– B </a:t>
                </a:r>
                <a:r>
                  <a:rPr lang="zh-CN" altLang="en-US" sz="2000" dirty="0"/>
                  <a:t>分数 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唯一一个部分分：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962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16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07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这里，我们仅仅给出本题的“思路”，证明就省略了。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首先，注意到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时，两人都会贪心选当前最大的（理解：让对手取总不优）。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对手取了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我一定也会取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考虑把取数的过程描述为：“两人轮流获得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的贡献，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不升”。对每个子树，用一个堆维护其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。如果不考虑根结点，子树的合并就是堆的直接合并。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如果子树的堆里有大于根的权值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的元素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，后手一定会在先手取完根后直接取这个元素。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此时先手收益是负的，所以先手必须再取一个元素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 获得收益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，可以看作把三个元素直接合并。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感性理解，合并的过程可以递归进行，直到满足堆性质（也就是先手收益比后手大）。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076390"/>
              </a:xfrm>
              <a:prstGeom prst="rect">
                <a:avLst/>
              </a:prstGeom>
              <a:blipFill>
                <a:blip r:embed="rId3"/>
                <a:stretch>
                  <a:fillRect l="-605" t="-600" r="-605" b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9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自我介绍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QQ 30831672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常用 </a:t>
            </a:r>
            <a:r>
              <a:rPr lang="en-US" altLang="zh-CN" sz="2000" dirty="0"/>
              <a:t>id feecle6418 / feecie6418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887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如果一直满足不了堆性质怎么办？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若总元素个数为奇数，则这个子树（虽然值是负的）还是可以看成一个元素。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若总元素个数为偶数，则这个子树值一定是负的，而且还不能转换先后手，是谁都不愿意要的。此时，根据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的奇偶性判断谁会被迫选到这个子树。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>
                    <a:hlinkClick r:id="rId3"/>
                  </a:rPr>
                  <a:t>Submission #65508 - QOJ.ac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4"/>
                <a:stretch>
                  <a:fillRect l="-605" t="-1355" r="-423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2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游戏的（感性）化归。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771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/>
                  <a:t>小王唱歌。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首歌，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个听众每个人有一个喜好度顺序。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号开始，每人 </a:t>
                </a:r>
                <a:r>
                  <a:rPr lang="en-US" altLang="zh-CN" sz="2000" dirty="0"/>
                  <a:t>ban </a:t>
                </a:r>
                <a:r>
                  <a:rPr lang="zh-CN" altLang="en-US" sz="2000" dirty="0"/>
                  <a:t>一首歌，最后剩下一首，让小王唱。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每个人都希望最后的歌自己最喜欢，问小王唱哪首。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的每个循环移位都求答案。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24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题目看起来很奇怪，考虑手动模拟一下小数据。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，第二个人决策时肯定拿掉自己觉得最差的歌。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如果第一个人留下了第二个人觉得</a:t>
                </a:r>
                <a:r>
                  <a:rPr lang="zh-CN" altLang="en-US" sz="2000" b="1" dirty="0"/>
                  <a:t>最差</a:t>
                </a:r>
                <a:r>
                  <a:rPr lang="zh-CN" altLang="en-US" sz="2000" dirty="0"/>
                  <a:t>的歌，则这首歌怎么都会被拿掉。在第二个人的曲目顺序里，如果第一个人留下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1,3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2,3</m:t>
                    </m:r>
                  </m:oMath>
                </a14:m>
                <a:r>
                  <a:rPr lang="zh-CN" altLang="en-US" sz="2000" dirty="0"/>
                  <a:t>，则可以确定剩下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还是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，但拿掉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还要让第二个人在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里挑。所以第一个人肯定留下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，删掉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里自己觉得最差的。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归纳一下，可以发现每个人都会删掉自己后面的人还没删掉的，自己觉得最差的。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暴力实现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，但改成只调整变化的就能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00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从小数据开始，倒着分析。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856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PR #6 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81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通信题。有一个带权有向图。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合作。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希望回答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次询问希望找到一条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的最短路（只需要给出经过的边的编号）。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都知道询问。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知道有向图的每一条边的端点和长度。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知道有向图每一条边的端点，和除了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/>
                  <a:t> 条边外的每一条边的长度。保证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不知道长度的边，起点都相同。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现在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可以向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发送不超过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/>
                  <a:t> bit </a:t>
                </a:r>
                <a:r>
                  <a:rPr lang="zh-CN" altLang="en-US" sz="2000" dirty="0"/>
                  <a:t>的信息，请让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能正确回答所有询问。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有向图点数不超过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zh-CN" altLang="en-US" sz="2000" dirty="0"/>
                  <a:t>，边数不超过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≤60,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zh-CN" altLang="en-US" sz="2000" dirty="0"/>
                  <a:t>。边权不超过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81402"/>
              </a:xfrm>
              <a:prstGeom prst="rect">
                <a:avLst/>
              </a:prstGeom>
              <a:blipFill>
                <a:blip r:embed="rId3"/>
                <a:stretch>
                  <a:fillRect l="-605" t="-876" b="-2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5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PR #6 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笔者的解法是乱搞。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不妨假设 </a:t>
                </a:r>
                <a:r>
                  <a:rPr lang="en-US" altLang="zh-CN" sz="2000" dirty="0"/>
                  <a:t>A,B </a:t>
                </a:r>
                <a:r>
                  <a:rPr lang="zh-CN" altLang="en-US" sz="2000" dirty="0"/>
                  <a:t>以相同顺序处理询问，且询问的顺序是随机打乱的。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如果直接发送每条边的边权，需要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bit</a:t>
                </a:r>
                <a:r>
                  <a:rPr lang="zh-CN" altLang="en-US" sz="2000" dirty="0"/>
                  <a:t>；如果发送每个询问用哪条边，需要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bit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注意到询问之间并不是互不影响的。通过之前的询问，可以得到 未知边权 之间的大小关系。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根据大小关系剪枝，在测试数据中就只需要约 </a:t>
                </a:r>
                <a:r>
                  <a:rPr lang="en-US" altLang="zh-CN" sz="2000" dirty="0"/>
                  <a:t>50 bit </a:t>
                </a:r>
                <a:r>
                  <a:rPr lang="zh-CN" altLang="en-US" sz="2000" dirty="0"/>
                  <a:t>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39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PR #6 C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利用之前信息，剪枝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4359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个点和定值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，保证存在一个半径为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的圆包含所有点。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为所有包含所有点的半径为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的圆构成的集合。求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056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感性理解一下，答案很可能是贴着凸包每条边画一个半径为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的圆得到的。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但这样有问题：考虑下图。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8F06F5C-181A-1784-A64F-9DACA1059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531196"/>
            <a:ext cx="6429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趣题部分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一些令笔者印象深刻的题，不一定难。</a:t>
            </a:r>
          </a:p>
        </p:txBody>
      </p:sp>
    </p:spTree>
    <p:extLst>
      <p:ext uri="{BB962C8B-B14F-4D97-AF65-F5344CB8AC3E}">
        <p14:creationId xmlns:p14="http://schemas.microsoft.com/office/powerpoint/2010/main" val="92870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可以发现，存在非法情况，就一定存在相邻的非法情况，也就是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 三个点满足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 的圆不包含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的圆不包含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，但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，则可以把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删去，把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zh-CN" altLang="en-US" sz="2000" dirty="0"/>
                  <a:t> 看成凸包的一条边。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注意，还有一种情况：如果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的圆不包含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，但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，则可以把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删去，把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000" dirty="0"/>
                  <a:t> 看成凸包的一条边。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可以用类似拓扑排序的方式模拟，时间复杂度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962" r="-48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37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CF89E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440639"/>
                <a:ext cx="10357635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你在玩下面这个小游戏：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初始时，小人站在最左边的柱子上。你可以做三种操作：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左移：</a:t>
                </a:r>
                <a:r>
                  <a:rPr lang="en-US" altLang="zh-CN" sz="2000" dirty="0"/>
                  <a:t>L</a:t>
                </a:r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右移，要求移动到的位置必须有冰块：</a:t>
                </a:r>
                <a:r>
                  <a:rPr lang="en-US" altLang="zh-CN" sz="2000" dirty="0"/>
                  <a:t>R</a:t>
                </a:r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在小人当前位置右侧位置放置一块冰块，使得自己可以移动上去：</a:t>
                </a:r>
                <a:r>
                  <a:rPr lang="en-US" altLang="zh-CN" sz="2000" dirty="0"/>
                  <a:t>A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打碎在小人当前位置前方的冰块，并使得该位置右侧的所有位置的冰块都掉到地上：</a:t>
                </a:r>
                <a:r>
                  <a:rPr lang="en-US" altLang="zh-CN" sz="2000" dirty="0"/>
                  <a:t>A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地上有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团火，第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团火在柱子右侧第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格，血量为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。一团火被冰块砸到一次，血量就会减小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。问至少多少次操作后，火的血量全部小于等于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，并给出方案。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≤1000,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440639"/>
                <a:ext cx="10357635" cy="5632311"/>
              </a:xfrm>
              <a:prstGeom prst="rect">
                <a:avLst/>
              </a:prstGeom>
              <a:blipFill>
                <a:blip r:embed="rId3"/>
                <a:stretch>
                  <a:fillRect l="-589" t="-541" r="-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2CAA49D-22E8-5C2F-DFED-21C565FE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943595"/>
            <a:ext cx="28670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24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CF89E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每次操作是给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血量减一。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为了给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血量减一，需要站在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上敲碎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可以发现，假设初始站在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 上，则消除一次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区间需要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次操作（每个位置 </a:t>
                </a:r>
                <a:r>
                  <a:rPr lang="en-US" altLang="zh-CN" sz="2000" dirty="0"/>
                  <a:t>RAL</a:t>
                </a:r>
                <a:r>
                  <a:rPr lang="zh-CN" altLang="en-US" sz="2000" dirty="0"/>
                  <a:t>，第零个位置两个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不妨假设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处有火。通过调整可以证明，总可以认为最后一次操作消除的区间是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同时也能证明，只要消完某个位置还要向后走（也就是除了最后一次操作），则消除的区间就不会做无用功。（考虑拆分成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708981"/>
              </a:xfrm>
              <a:prstGeom prst="rect">
                <a:avLst/>
              </a:prstGeom>
              <a:blipFill>
                <a:blip r:embed="rId3"/>
                <a:stretch>
                  <a:fillRect l="-605" t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89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CF89E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考虑最优策略是什么。容易发现，除了最后一次，都是按照左端点从小到大的顺序依次消除区间，最后退回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消除了。可以发现这样总步数为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为消除次数。所以枚举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，选择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最小的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输出方案直接模拟上述策略即可。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466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有一个城市，共有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条有向边，边权均为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路公交车，第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条公交车从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。公交车的路径不固定，但一定走最短路。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你想从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，且只能搭车。你可以在任意点上下车。问最坏情况至少转几次车，或指出最坏情况无法到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215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直接找必经点有 </a:t>
                </a:r>
                <a:r>
                  <a:rPr lang="en-US" altLang="zh-CN" sz="2000" dirty="0"/>
                  <a:t>hack</a:t>
                </a:r>
                <a:r>
                  <a:rPr lang="zh-CN" altLang="en-US" sz="2000" dirty="0"/>
                  <a:t>：右图中，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可以到 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r>
                  <a:rPr lang="zh-CN" altLang="en-US" sz="2000" dirty="0"/>
                  <a:t>但是路线没有必经点。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考虑看成人和车之间的“博弈”问题，直接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表示人在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点，在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车上的答案。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不下车，此时车会把人带到答案最大的在最短路上的点。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下车，此时可以换乘到这个点是必经点的车。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考虑用类似 </a:t>
                </a:r>
                <a:r>
                  <a:rPr lang="en-US" altLang="zh-CN" sz="2000" dirty="0"/>
                  <a:t>Dijkstra </a:t>
                </a:r>
                <a:r>
                  <a:rPr lang="zh-CN" altLang="en-US" sz="2000" dirty="0"/>
                  <a:t>的思路转移，按照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值分层。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具体地：第二种转移会使得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值加一，故转移到下一层。第一种转移是同层更新前驱的转移，可以用队列迭代实现。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blipFill>
                <a:blip r:embed="rId3"/>
                <a:stretch>
                  <a:fillRect l="-605" t="-608" r="-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4419BC8-257B-C68C-4C56-D6A3867C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23" y="1378166"/>
            <a:ext cx="21431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60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57247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CF183E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个人买糖果，第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个人手上有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种糖果，第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种价格为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元，每种糖果只有一袋。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买糖果的过程是：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个人自行选择结束购买过程，或执行第二步（如果要执行第二步，需要保证每个人手上都有足够的钱）。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按照编号从小到大的顺序，每个人依次选择一袋糖果并买下。要求后一个人买的糖果价格必须高于前一个人的（轮间也有类似限制，即上一轮第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个人买的糖果价格必须小于这一轮第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 个人买的糖果价格）。不允许出现买不起的情况。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个人齐心协力，希望买下的糖果价值和最大。如果大家都做最优决策，求出能买到多少价值的糖果。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blipFill>
                <a:blip r:embed="rId3"/>
                <a:stretch>
                  <a:fillRect l="-605" t="-572" r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85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CF183E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题目的过程是一轮一轮的，先枚举轮数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显然的结论：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个人花的钱数至少是第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个人花的钱数加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，所以不妨认为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个人的下一轮，花的钱至少比上一轮多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先假设已经固定了第一个人买了哪些糖果，如何求出剩下人至多买多少糖果？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考虑在最劣解的基础上调整。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假设现在空位数为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从前往后考虑，某个人如果还剩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元，就可以把答案加上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减去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。（由于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，所以不可能前一个人能移动后一个人不能移动）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708981"/>
              </a:xfrm>
              <a:prstGeom prst="rect">
                <a:avLst/>
              </a:prstGeom>
              <a:blipFill>
                <a:blip r:embed="rId3"/>
                <a:stretch>
                  <a:fillRect l="-605" t="-647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47D7AD4-49F7-ABBD-1752-B602F2BAA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785" y="4477462"/>
            <a:ext cx="518232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44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CF183E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630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空位数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/>
                  <a:t> 只和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选择的最靠左的糖果有关。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应该如何选择糖果。首先，容易证明：若最终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还有剩余的钱，一定不优。因此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一定把钱花光了。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而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要把钱花光，还希望让空位尽量多（前述贪心过程只和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/>
                  <a:t> 有关），所以要让买的最便宜的糖果尽量便宜，这可以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求出。之后根据此时的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贪心即可。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>
                    <a:hlinkClick r:id="rId3"/>
                  </a:rPr>
                  <a:t>Submission #155503798 - </a:t>
                </a:r>
                <a:r>
                  <a:rPr lang="en-US" altLang="zh-CN" sz="2000" dirty="0" err="1">
                    <a:hlinkClick r:id="rId3"/>
                  </a:rPr>
                  <a:t>Codeforces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630738"/>
              </a:xfrm>
              <a:prstGeom prst="rect">
                <a:avLst/>
              </a:prstGeom>
              <a:blipFill>
                <a:blip r:embed="rId4"/>
                <a:stretch>
                  <a:fillRect l="-605" t="-839" r="-1270" b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82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QOJ1171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定义对数组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一次操作为：不停删去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最左侧或最右侧的元素，并将其 </a:t>
                </a:r>
                <a:r>
                  <a:rPr lang="en-US" altLang="zh-CN" sz="2000" dirty="0" err="1"/>
                  <a:t>push_back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到一个新数组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里。删完后，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，并将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清空。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问：对于给定数组至少要几次才能排好序。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CF183E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调整法。通过简化题目条件，发现只和空位有关。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78240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#13 / CC PARTODD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串。你需要把它划分为尽量少的连续段，使得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每段内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的个数都是奇数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每段的长度不超过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，求出最少的段数。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583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#13 / CC PARTODD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15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答案肯定是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的，所以难点在于怎么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一个符合直觉的贪心：每次贪心划分能划分的最长区间。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然而这样可能会把自己搞无解，比如 </a:t>
                </a:r>
                <a:r>
                  <a:rPr lang="en-US" altLang="zh-CN" sz="2000" dirty="0"/>
                  <a:t>11100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/>
                  <a:t>。不过稍微调整一下，可以得到：</a:t>
                </a:r>
              </a:p>
              <a:p>
                <a:endParaRPr lang="zh-CN" altLang="en-US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表示最大的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∈ 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的个数是奇数。设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表示最大的这样的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中存在至少一个位置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2000" dirty="0"/>
                  <a:t>中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的个数是偶数。则每个区间要么是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要么是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。（如果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不存在，定义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均可以对于指定的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求出，故据此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可以做到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（二分答案连续段）。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158382"/>
              </a:xfrm>
              <a:prstGeom prst="rect">
                <a:avLst/>
              </a:prstGeom>
              <a:blipFill>
                <a:blip r:embed="rId3"/>
                <a:stretch>
                  <a:fillRect l="-605" t="-733" r="-3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158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#13 / CC PARTODD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62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事实上，如果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能到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（也就是不会无解），则一定不会跳到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。证明考虑反证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 第一次超过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的位置。所以，可以把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换成判断可达性，贪心。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如何判断可达性？注意到只保留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不影响可达性，所以可以暴力跳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来判断。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结合上述两个做法根号分治，可以得到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的做法。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62012"/>
              </a:xfrm>
              <a:prstGeom prst="rect">
                <a:avLst/>
              </a:prstGeom>
              <a:blipFill>
                <a:blip r:embed="rId3"/>
                <a:stretch>
                  <a:fillRect l="-605" t="-155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918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#13 / CC PARTODD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考虑如何继续优化，瓶颈在于暴力判断可达性。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先不妨假设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 可达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（也就是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大于一个下界）。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 时，可达性数组如何变化：肯定只会不可达变成可达。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考察一段前缀和奇偶性相同的位置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。下面我们证明其可达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的一定是一段非空后缀。后缀容易理解，非空性考虑下面这个调整：</a:t>
                </a:r>
                <a:r>
                  <a:rPr lang="en-US" altLang="zh-CN" sz="2000" dirty="0"/>
                  <a:t>(0)[1111]00(1)1 -&gt; (0)[111(1)]0(0)(1)1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由非空性，可以得到每次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增大时每一段都至少多一个可达的位置，所以可以枚举每一段暴力修改是否可达。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这样，维护可达性时间复杂度均摊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，加上计算答案的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093428"/>
              </a:xfrm>
              <a:prstGeom prst="rect">
                <a:avLst/>
              </a:prstGeom>
              <a:blipFill>
                <a:blip r:embed="rId3"/>
                <a:stretch>
                  <a:fillRect l="-605" t="-744" r="-3083" b="-1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082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#13 / CC PARTODD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先想一个贪心，把问题转化为“判断可达性”；非空导出的均摊分析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18971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09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有一个指针和一个操作序列（包含 </a:t>
                </a:r>
                <a:r>
                  <a:rPr lang="en-US" altLang="zh-CN" sz="2000" dirty="0"/>
                  <a:t>&lt;&gt;0123456789</a:t>
                </a:r>
                <a:r>
                  <a:rPr lang="zh-CN" altLang="en-US" sz="2000" dirty="0"/>
                  <a:t>），初始时指针指向程序的第一个字符。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程序运行过程如下：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若指针指向 </a:t>
                </a:r>
                <a:r>
                  <a:rPr lang="en-US" altLang="zh-CN" sz="2000" dirty="0"/>
                  <a:t>&lt;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&gt;</a:t>
                </a:r>
                <a:r>
                  <a:rPr lang="zh-CN" altLang="en-US" sz="2000" dirty="0"/>
                  <a:t>，则改变指针方向为该位置的值，并移动指针一步。若移动后仍指向 </a:t>
                </a:r>
                <a:r>
                  <a:rPr lang="en-US" altLang="zh-CN" sz="2000" dirty="0"/>
                  <a:t>&lt;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&gt;</a:t>
                </a:r>
                <a:r>
                  <a:rPr lang="zh-CN" altLang="en-US" sz="2000" dirty="0"/>
                  <a:t>，则删除上一步的位置。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若指针指向数字，则输出这个数字，并将该位置的数字减一。若减到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以下，则删除这个位置。（删除后剩余部分拼接）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若指针移出程序边界，则程序结束。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次询问：若只保留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的操作序列作为程序，每个字符被输出多少次。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096955"/>
              </a:xfrm>
              <a:prstGeom prst="rect">
                <a:avLst/>
              </a:prstGeom>
              <a:blipFill>
                <a:blip r:embed="rId3"/>
                <a:stretch>
                  <a:fillRect l="-605" t="-893" r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00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注意到从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开始模拟，时间复杂度为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，且任意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的操作序列都是其子串。（到不了就模拟多次）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通过预处理一些数组可以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回答。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765" r="-60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112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CF238D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比较有趣的“子串”性质。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4392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Educational </a:t>
            </a:r>
            <a:r>
              <a:rPr lang="zh-CN" altLang="en-US" dirty="0">
                <a:latin typeface="+mn-ea"/>
                <a:ea typeface="+mn-ea"/>
              </a:rPr>
              <a:t>题部分</a:t>
            </a:r>
          </a:p>
        </p:txBody>
      </p:sp>
    </p:spTree>
    <p:extLst>
      <p:ext uri="{BB962C8B-B14F-4D97-AF65-F5344CB8AC3E}">
        <p14:creationId xmlns:p14="http://schemas.microsoft.com/office/powerpoint/2010/main" val="113638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QOJ1171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倒着思考，对于一个有序数组，可以把它变成一段升序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一段降序。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对于一段升序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一段降序，可以把它变成 升降升降。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次操作可以造出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个“升降”段。所以答案就是升降段个数的 </a:t>
                </a:r>
                <a:r>
                  <a:rPr lang="en-US" altLang="zh-CN" sz="2000" dirty="0"/>
                  <a:t>log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59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QOJ5022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给定非负整数序列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，支持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次以下操作：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，同时将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≤250000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069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QOJ5022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883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512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大小分块。对于不包含整个块的操作，暴力。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用“一个矩阵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，上面一行写着这个块内的数，左边一列写着操作到这里时左边那个块最后一个数，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，块内数现在的值就是矩阵的最后一行”来描述标记（也就是标记是一个数组）。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如果同一个块被操作了超过 </a:t>
                </a:r>
                <a:r>
                  <a:rPr lang="en-US" altLang="zh-CN" sz="2000" dirty="0"/>
                  <a:t>512 </a:t>
                </a:r>
                <a:r>
                  <a:rPr lang="zh-CN" altLang="en-US" sz="2000" dirty="0"/>
                  <a:t>次（左边的列长度大于上面的行长度），也重置。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还需要动态求出每一块对下一块应该打什么标记。注意到这个标记除非同一个块被操作超过 </a:t>
                </a:r>
                <a:r>
                  <a:rPr lang="en-US" altLang="zh-CN" sz="2000" dirty="0"/>
                  <a:t>512 </a:t>
                </a:r>
                <a:r>
                  <a:rPr lang="zh-CN" altLang="en-US" sz="2000" dirty="0"/>
                  <a:t>次，都只与当前块有关，所以可以 </a:t>
                </a:r>
                <a:r>
                  <a:rPr lang="en-US" altLang="zh-CN" sz="2000" dirty="0"/>
                  <a:t>pushdown </a:t>
                </a:r>
                <a:r>
                  <a:rPr lang="zh-CN" altLang="en-US" sz="2000" dirty="0"/>
                  <a:t>之后就预处理出来。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Pushdown</a:t>
                </a:r>
                <a:r>
                  <a:rPr lang="zh-CN" altLang="en-US" sz="2000" dirty="0"/>
                  <a:t> 和预处理都可以使用子集和变换。时间复杂度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883692"/>
              </a:xfrm>
              <a:prstGeom prst="rect">
                <a:avLst/>
              </a:prstGeom>
              <a:blipFill>
                <a:blip r:embed="rId3"/>
                <a:stretch>
                  <a:fillRect l="-605" t="-785" b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958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QOJ5022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分块时设计标记与 </a:t>
            </a:r>
            <a:r>
              <a:rPr lang="en-US" altLang="zh-CN" sz="2000" dirty="0"/>
              <a:t>pushdown </a:t>
            </a:r>
            <a:r>
              <a:rPr lang="zh-CN" altLang="en-US" sz="2000" dirty="0"/>
              <a:t>的技巧。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672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QOJ5174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定义“信息”有以下两种形式：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：表示一条直线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：表示一个点和一个角度。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定义信息相互作用如下：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作用于一类信息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的对称线。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作用于二类信息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变为其关于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的对称点，角度不变。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作用于一类信息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的点旋转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的角度后得到的直线。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作用于二类信息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变为其关于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的点旋转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的角度后的点，角度不变。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给定一个信息的序列，支持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次操作：每次操作把一个信息作用到一个区间上，或询问一个点经过一个区间的所有操作作用后（点 就是没有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 的二类信息）得到的点。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blipFill>
                <a:blip r:embed="rId3"/>
                <a:stretch>
                  <a:fillRect l="-605" t="-572" r="-363" b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60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QOJ5174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信息 作用于 点，就是对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这个矩阵进行线性变换。如果没有修改，就是求区间矩阵乘积。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然而，有修改时，修改矩阵怎么变化？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Important observation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将直线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对称后得到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，再将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点关于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则将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先关于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对称，再关于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对称，再关于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对称，也得到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将直线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 后得到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，再将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点关于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则将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先关于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，再关于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对称，再关于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，也得到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还有两个情况也是类似的，就是作用于旋转的情况。注意，对称作用于旋转，那作用后旋转的角度也会取反。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blipFill>
                <a:blip r:embed="rId3"/>
                <a:stretch>
                  <a:fillRect l="-605" t="-608" r="-3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455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QOJ5174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换句话说，将矩阵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作用于变换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，实际上根据信息的类别，是把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𝐵𝐴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/>
                  <a:t> 或者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据此线段树维护即可。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919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QOJ5174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几何性质的观察，对线性变换的多种视角。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0611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QOJ4356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我们说一个排列是好的，当且仅当任意一个区间都存在一个端点是最值。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问：给定的排列至少要修改多少个位置，才能变成好的。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≤7000</m:t>
                    </m:r>
                  </m:oMath>
                </a14:m>
                <a:r>
                  <a:rPr lang="zh-CN" altLang="en-US" sz="2000" dirty="0"/>
                  <a:t>，排列随机生成。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74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QOJ4356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可以发现，每次删掉全局是最值的一端，在平面上，当前的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位置区间，值域区间</a:t>
                </a:r>
                <a:r>
                  <a:rPr lang="en-US" altLang="zh-CN" sz="2000" dirty="0"/>
                  <a:t>) </a:t>
                </a:r>
                <a:r>
                  <a:rPr lang="zh-CN" altLang="en-US" sz="2000" dirty="0"/>
                  <a:t>总是一个正方形。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表示位置区间是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，值域区间是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此时这个正方形内至少要删几个点，时间复杂度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此时，没有利用到排列的 随机性。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567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QOJ4356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10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注意到，能够保留的位置不多：其级别是 随机排列 </a:t>
                </a:r>
                <a:r>
                  <a:rPr lang="en-US" altLang="zh-CN" sz="2000" dirty="0"/>
                  <a:t>LIS</a:t>
                </a:r>
                <a:r>
                  <a:rPr lang="zh-CN" altLang="en-US" sz="2000" dirty="0"/>
                  <a:t>，也就是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/>
                  <a:t> 级别的。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不妨反转值和下标，设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𝑑𝑖𝑟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为一角，想要在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𝑑𝑖𝑟</m:t>
                    </m:r>
                  </m:oMath>
                </a14:m>
                <a:r>
                  <a:rPr lang="zh-CN" altLang="en-US" sz="2000" dirty="0"/>
                  <a:t> 方向上（左上左下右上右下）保留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个位置，至多还剩下多大的正方形。初始时，正方形抵着边界。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转移时，暴力枚举所有当前正方形内的点，并尝试以其作为新的角。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由于数据随机，其实可以只用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值前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大的状态转移。本题中，取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=600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即可通过，时间复杂度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还可以用数据结构优化转移，这里不提了。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103944"/>
              </a:xfrm>
              <a:prstGeom prst="rect">
                <a:avLst/>
              </a:prstGeom>
              <a:blipFill>
                <a:blip r:embed="rId3"/>
                <a:stretch>
                  <a:fillRect l="-605" t="-593" r="-605" b="-1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52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条边的图，构造一种将点分为两个子集的方式，其中一个子集存在哈密顿路，另一个子集在补图中存在哈密顿路。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34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QOJ4356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反转值和下标；保留前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 的乱搞思想。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00110"/>
              </a:xfrm>
              <a:prstGeom prst="rect">
                <a:avLst/>
              </a:prstGeom>
              <a:blipFill>
                <a:blip r:embed="rId3"/>
                <a:stretch>
                  <a:fillRect l="-60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4924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QOJ5035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有一个环，环上每个位置有个权值，权值互不相同。定义环上一段区间的权值为 </a:t>
                </a:r>
                <a:r>
                  <a:rPr lang="en-US" altLang="zh-CN" sz="2000" dirty="0"/>
                  <a:t>max(</a:t>
                </a:r>
                <a:r>
                  <a:rPr lang="zh-CN" altLang="en-US" sz="2000" dirty="0"/>
                  <a:t>前缀最大值个数，后缀最大值个数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。把环分成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段，最大化每一段权值和。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≤600000,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6246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QOJ5035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如果在段的中间，则这一段一定有一部分没有贡献。故可以以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为一端，转化为序列问题（序列上不一定要完全划分，可以有一个后缀不划分）。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现在，要解决的问题即为：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可能是前缀最大值个数 或 后缀最大值个数 的意思。数据范围需要线性转移。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是后缀最大值个数。维护一个单调栈，单调栈里即为后缀最大值个数相同的位置构成的连续段，可以在单调栈上递推，线性转移。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是前缀最大值个数。此时，考虑刷表法，从后往前维护单调栈，转移可以写把向单调栈里第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段位置对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 </a:t>
                </a:r>
                <a:r>
                  <a:rPr lang="en-US" altLang="zh-CN" sz="2000" dirty="0"/>
                  <a:t>max </a:t>
                </a:r>
                <a:r>
                  <a:rPr lang="zh-CN" altLang="en-US" sz="2000" dirty="0"/>
                  <a:t>的形式。注意到第二种转移得到的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不减，所以可以直接打标记再前缀 </a:t>
                </a:r>
                <a:r>
                  <a:rPr lang="en-US" altLang="zh-CN" sz="2000" dirty="0"/>
                  <a:t>max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093428"/>
              </a:xfrm>
              <a:prstGeom prst="rect">
                <a:avLst/>
              </a:prstGeom>
              <a:blipFill>
                <a:blip r:embed="rId3"/>
                <a:stretch>
                  <a:fillRect l="-605" t="-744" b="-1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9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QOJ5017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有两棵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个点的树。问两棵树上有多少对链，链上的点编号构成的集合相同。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88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QOJ5017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对第一棵树点分治，特判以分治中心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为一端的路径。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对每个顶点赋随机权值，用 </a:t>
                </a:r>
                <a:r>
                  <a:rPr lang="en-US" altLang="zh-CN" sz="2000" dirty="0"/>
                  <a:t>sum hash </a:t>
                </a:r>
                <a:r>
                  <a:rPr lang="zh-CN" altLang="en-US" sz="2000" dirty="0"/>
                  <a:t>来判断是否合法。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用类似合并直径的方法，求出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到分治块里的每个点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的路径（不含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）在第二棵树上是哪条链。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假设第一棵树上链的端点为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，分类讨论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在第二棵树上的路径位置关系。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一个包含另一个。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LCA </a:t>
                </a:r>
                <a:r>
                  <a:rPr lang="zh-CN" altLang="en-US" sz="2000" dirty="0"/>
                  <a:t>为其中一个的 </a:t>
                </a:r>
                <a:r>
                  <a:rPr lang="en-US" altLang="zh-CN" sz="2000" dirty="0"/>
                  <a:t>LCA</a:t>
                </a:r>
                <a:r>
                  <a:rPr lang="zh-CN" altLang="en-US" sz="2000" dirty="0"/>
                  <a:t>，在一条链上相交。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均可写出其对应的 </a:t>
                </a:r>
                <a:r>
                  <a:rPr lang="en-US" altLang="zh-CN" sz="2000" dirty="0"/>
                  <a:t>sum hash </a:t>
                </a:r>
                <a:r>
                  <a:rPr lang="zh-CN" altLang="en-US" sz="2000" dirty="0"/>
                  <a:t>等式，并用哈希表求个数。注意，实际上不用判位置关系，全部丢进去就行。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精细实现可以做到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blipFill>
                <a:blip r:embed="rId3"/>
                <a:stretch>
                  <a:fillRect l="-605" t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88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QOJ5017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sum hash </a:t>
            </a:r>
            <a:r>
              <a:rPr lang="zh-CN" altLang="en-US" sz="2000" dirty="0"/>
              <a:t>的运用，两棵树分别怎么处理。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1825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ABC202F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个整点，任意三点不共线。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问有多少个点的子集，其凸包面积为正整数。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683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ABC202F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把边按照斜率排序，枚举起点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（按顺序加入凸包上的点，加入一个新点时，有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r>
                  <a:rPr lang="zh-CN" altLang="en-US" sz="2000" dirty="0"/>
                  <a:t> 的系数）。可以发现每个凸包只会被算到一次。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瓶颈在计算每个三角形内的点数。这里可以 </a:t>
                </a:r>
                <a:r>
                  <a:rPr lang="en-US" altLang="zh-CN" sz="2000" dirty="0" err="1"/>
                  <a:t>bitset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优化：看成在三条边的同一方向。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Bonus</a:t>
                </a:r>
                <a:r>
                  <a:rPr lang="zh-CN" altLang="en-US" sz="2000" dirty="0"/>
                  <a:t>：也存在严格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做法，大家可以自己想一想。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193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428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ABC176F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的序列，你要执行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次操作，你可以在当前序列开头的 </a:t>
                </a:r>
                <a:r>
                  <a:rPr lang="en-US" altLang="zh-CN" sz="2000" dirty="0"/>
                  <a:t>5 </a:t>
                </a:r>
                <a:r>
                  <a:rPr lang="zh-CN" altLang="en-US" sz="2000" dirty="0"/>
                  <a:t>个数中删去 </a:t>
                </a:r>
                <a:r>
                  <a:rPr lang="en-US" altLang="zh-CN" sz="2000" dirty="0"/>
                  <a:t>3 </a:t>
                </a:r>
                <a:r>
                  <a:rPr lang="zh-CN" altLang="en-US" sz="2000" dirty="0"/>
                  <a:t>个（最后一次操作，就是删完）。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如果删去的三个数全相同，你会获得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问最多能获得多少分。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 r="-3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44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ABC176F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表示做完前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次操作，最后一次操作前五个数没被删的是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则下一次操作的五个数就是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和三个固定的数。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分类讨论：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删三个固定的数，等价于给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数组全局加。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和一个固定的数，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000" dirty="0"/>
                  <a:t> 枚举删哪个数，只需要维护全局 </a:t>
                </a:r>
                <a:r>
                  <a:rPr lang="en-US" altLang="zh-CN" sz="2000" dirty="0"/>
                  <a:t>max</a:t>
                </a:r>
                <a:r>
                  <a:rPr lang="zh-CN" altLang="en-US" sz="2000" dirty="0"/>
                  <a:t>（只有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个位置有 </a:t>
                </a:r>
                <a:r>
                  <a:rPr lang="en-US" altLang="zh-CN" sz="2000" dirty="0"/>
                  <a:t>+1 </a:t>
                </a:r>
                <a:r>
                  <a:rPr lang="zh-CN" altLang="en-US" sz="2000" dirty="0"/>
                  <a:t>的贡献）。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中的一个和两个固定的数。此时，转移到的状态只有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个，每个状态需要查询行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列 </a:t>
                </a:r>
                <a:r>
                  <a:rPr lang="en-US" altLang="zh-CN" sz="2000" dirty="0"/>
                  <a:t>max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因此只需要维护一个数据结构支持 全局加，行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列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全局 </a:t>
                </a:r>
                <a:r>
                  <a:rPr lang="en-US" altLang="zh-CN" sz="2000" dirty="0"/>
                  <a:t>max </a:t>
                </a:r>
                <a:r>
                  <a:rPr lang="zh-CN" altLang="en-US" sz="2000" dirty="0"/>
                  <a:t>查询，单点加。精细实现，不难做到单次操作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000" dirty="0"/>
                  <a:t>，总复杂度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401205"/>
              </a:xfrm>
              <a:prstGeom prst="rect">
                <a:avLst/>
              </a:prstGeom>
              <a:blipFill>
                <a:blip r:embed="rId3"/>
                <a:stretch>
                  <a:fillRect l="-605" t="-693" r="-1874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4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增量构造。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51922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你希望画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条直线，最大化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条直线把所有圆分成的块数之和。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532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首先，让所有直线交在一个圆里一定最优。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除了这个圆内的交点，这些直线还可以把其它圆分割。假设一条直线至多能穿过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个圆，则每条直线都穿过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个圆肯定最优。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因此，答案只与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的值有关。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 r="-3083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2177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如何求出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/>
                  <a:t>：计算几何中，很常见的套路是固定一个元素，以其为中心“旋转扫描线”。本题中，如何扫描？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注意到，总可以认为最优的直线与某个圆相切。所以枚举与哪个圆相切，“与其它圆相交”就等价于，直线与圆的切点在圆上的位置属于某个区间。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所以，只需求出这些区间，然后求出每个点至多被几个区间覆盖。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 r="-544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975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CF128E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第一步贪心；旋转扫描线；调整到相切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101637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CF150D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的字符串。每次操作中，你可以选择一个回文子串，并删除。设你选择的子串长度为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sz="2000" dirty="0"/>
                  <a:t>，则会得到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分。删完后，剩下的部分会前后拼接起来。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问至多得到多少分。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≤150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408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CF164D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个点，删除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个点，最小化剩余点的直径。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1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#12 / CC CHEFPIC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个整点。你需要在平面上横平竖直地放置一些正方形，使得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每个正方形至少覆盖 </a:t>
                </a:r>
                <a:r>
                  <a:rPr lang="en-US" altLang="zh-CN" sz="2000" dirty="0"/>
                  <a:t>3 </a:t>
                </a:r>
                <a:r>
                  <a:rPr lang="zh-CN" altLang="en-US" sz="2000" dirty="0"/>
                  <a:t>个点。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正方形顶点是整点。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每个点至少被一个正方形覆盖。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求正方形边长的最小值。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≤400000</m:t>
                    </m:r>
                  </m:oMath>
                </a14:m>
                <a:r>
                  <a:rPr lang="zh-CN" altLang="en-US" sz="2000" dirty="0"/>
                  <a:t>，坐标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379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CF185E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个传送门。定义两点间距离为以下两种走法较小值：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直接走，距离为曼哈顿距离。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先走到一个传送门（距离为曼哈顿距离），传送至任意一个传送门，再走到终点（距离为曼哈顿距离）。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求一个点，使得所有点到其最大距离最小。</a:t>
                </a:r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5849"/>
              </a:xfrm>
              <a:prstGeom prst="rect">
                <a:avLst/>
              </a:prstGeom>
              <a:blipFill>
                <a:blip r:embed="rId3"/>
                <a:stretch>
                  <a:fillRect l="-605" t="-1064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0163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CF223E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给出一个点双连通且边双连通的平面图，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次询问一个环内的点数。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 b="-5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94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CF468E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矩阵，其中只有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个位置不是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。求其积和式。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64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给你一棵边上还没填字母的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树，你要在边上填字母。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Trie</a:t>
                </a:r>
                <a:r>
                  <a:rPr lang="zh-CN" altLang="en-US" sz="2000" dirty="0"/>
                  <a:t> 树上有一些关键点，表示有一个字符串的结尾在这里。保证叶子都是关键点。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假设你填完字母后，关键点对应的字符串集合为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请你最小化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从小到大排序之后得到的序列的字典序。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4843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CF303E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个随机实数变量，第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均匀随机，对每个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小的概率。</a:t>
                </a:r>
                <a:r>
                  <a:rPr lang="zh-CN" altLang="en-US" sz="2000" dirty="0">
                    <a:highlight>
                      <a:srgbClr val="FFFF00"/>
                    </a:highlight>
                  </a:rPr>
                  <a:t>输出实数。</a:t>
                </a:r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≤80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 r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25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考虑几种特殊情况哪个子树排在前面：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两个子树都是一条链，但是链底叶子深度不同。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两个子树在某个点后，一个向下继续，一个换了儿子。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两个子树在某个点后，一个向下继续，一个记录了。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两个子树在某个点后，一个换了儿子，一个记录了。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可以发现，按照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序，把记录、向下、向上 分别赋值 </a:t>
                </a:r>
                <a:r>
                  <a:rPr lang="en-US" altLang="zh-CN" sz="2000" dirty="0"/>
                  <a:t>-1,0,1</a:t>
                </a:r>
                <a:r>
                  <a:rPr lang="zh-CN" altLang="en-US" sz="2000" dirty="0"/>
                  <a:t>，然后按照字典序贪心即可。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可以用启发式合并 </a:t>
                </a:r>
                <a:r>
                  <a:rPr lang="en-US" altLang="zh-CN" sz="2000" dirty="0"/>
                  <a:t>deque </a:t>
                </a:r>
                <a:r>
                  <a:rPr lang="zh-CN" altLang="en-US" sz="2000" dirty="0"/>
                  <a:t>维护，时间复杂度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876" r="-2963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6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6310</Words>
  <Application>Microsoft Office PowerPoint</Application>
  <PresentationFormat>宽屏</PresentationFormat>
  <Paragraphs>621</Paragraphs>
  <Slides>80</Slides>
  <Notes>77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5" baseType="lpstr">
      <vt:lpstr>等线</vt:lpstr>
      <vt:lpstr>等线 Light</vt:lpstr>
      <vt:lpstr>Arial</vt:lpstr>
      <vt:lpstr>Cambria Math</vt:lpstr>
      <vt:lpstr>Office 主题​​</vt:lpstr>
      <vt:lpstr>杂题选讲</vt:lpstr>
      <vt:lpstr>自我介绍</vt:lpstr>
      <vt:lpstr>趣题部分</vt:lpstr>
      <vt:lpstr>QOJ1171</vt:lpstr>
      <vt:lpstr>QOJ1171</vt:lpstr>
      <vt:lpstr>QOJ4996</vt:lpstr>
      <vt:lpstr>QOJ4996</vt:lpstr>
      <vt:lpstr>QOJ6684</vt:lpstr>
      <vt:lpstr>QOJ6684</vt:lpstr>
      <vt:lpstr>QOJ6684 review</vt:lpstr>
      <vt:lpstr>QOJ5096</vt:lpstr>
      <vt:lpstr>QOJ5096</vt:lpstr>
      <vt:lpstr>QOJ5096</vt:lpstr>
      <vt:lpstr>QOJ5096 review</vt:lpstr>
      <vt:lpstr>QOJ5568</vt:lpstr>
      <vt:lpstr>QOJ5568 cont.</vt:lpstr>
      <vt:lpstr>QOJ5568 review</vt:lpstr>
      <vt:lpstr>QOJ5092</vt:lpstr>
      <vt:lpstr>QOJ5092</vt:lpstr>
      <vt:lpstr>QOJ5092</vt:lpstr>
      <vt:lpstr>QOJ5092 review</vt:lpstr>
      <vt:lpstr>QOJ5095</vt:lpstr>
      <vt:lpstr>QOJ5095</vt:lpstr>
      <vt:lpstr>QOJ5095 review</vt:lpstr>
      <vt:lpstr>PR #6 C</vt:lpstr>
      <vt:lpstr>PR #6 C</vt:lpstr>
      <vt:lpstr>PR #6 C review</vt:lpstr>
      <vt:lpstr>CF154E</vt:lpstr>
      <vt:lpstr>CF154E</vt:lpstr>
      <vt:lpstr>CF154E</vt:lpstr>
      <vt:lpstr>CF89E</vt:lpstr>
      <vt:lpstr>CF89E</vt:lpstr>
      <vt:lpstr>CF89E</vt:lpstr>
      <vt:lpstr>CF238E</vt:lpstr>
      <vt:lpstr>CF238E</vt:lpstr>
      <vt:lpstr>CF238E review</vt:lpstr>
      <vt:lpstr>CF183E</vt:lpstr>
      <vt:lpstr>CF183E</vt:lpstr>
      <vt:lpstr>CF183E</vt:lpstr>
      <vt:lpstr>CF183E review</vt:lpstr>
      <vt:lpstr>infoj #13 / CC PARTODD</vt:lpstr>
      <vt:lpstr>infoj #13 / CC PARTODD</vt:lpstr>
      <vt:lpstr>infoj #13 / CC PARTODD</vt:lpstr>
      <vt:lpstr>infoj #13 / CC PARTODD</vt:lpstr>
      <vt:lpstr>infoj #13 / CC PARTODD review</vt:lpstr>
      <vt:lpstr>CF238D</vt:lpstr>
      <vt:lpstr>CF238D</vt:lpstr>
      <vt:lpstr>CF238D review</vt:lpstr>
      <vt:lpstr>Educational 题部分</vt:lpstr>
      <vt:lpstr>QOJ5022</vt:lpstr>
      <vt:lpstr>QOJ5022 cont.</vt:lpstr>
      <vt:lpstr>QOJ5022 review</vt:lpstr>
      <vt:lpstr>QOJ5174</vt:lpstr>
      <vt:lpstr>QOJ5174 cont.</vt:lpstr>
      <vt:lpstr>QOJ5174 cont.</vt:lpstr>
      <vt:lpstr>QOJ5174 review</vt:lpstr>
      <vt:lpstr>QOJ4356</vt:lpstr>
      <vt:lpstr>QOJ4356</vt:lpstr>
      <vt:lpstr>QOJ4356</vt:lpstr>
      <vt:lpstr>QOJ4356 review</vt:lpstr>
      <vt:lpstr>QOJ5035</vt:lpstr>
      <vt:lpstr>QOJ5035</vt:lpstr>
      <vt:lpstr>QOJ5017</vt:lpstr>
      <vt:lpstr>QOJ5017</vt:lpstr>
      <vt:lpstr>QOJ5017 review</vt:lpstr>
      <vt:lpstr>ABC202F</vt:lpstr>
      <vt:lpstr>ABC202F</vt:lpstr>
      <vt:lpstr>ABC176F</vt:lpstr>
      <vt:lpstr>ABC176F</vt:lpstr>
      <vt:lpstr>CF128E</vt:lpstr>
      <vt:lpstr>CF128E</vt:lpstr>
      <vt:lpstr>CF128E</vt:lpstr>
      <vt:lpstr>CF128E review</vt:lpstr>
      <vt:lpstr>CF150D</vt:lpstr>
      <vt:lpstr>CF164D</vt:lpstr>
      <vt:lpstr>infoj #12 / CC CHEFPIC</vt:lpstr>
      <vt:lpstr>CF185E</vt:lpstr>
      <vt:lpstr>CF223E</vt:lpstr>
      <vt:lpstr>CF468E</vt:lpstr>
      <vt:lpstr>CF303E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156</cp:revision>
  <dcterms:created xsi:type="dcterms:W3CDTF">2023-05-06T03:04:00Z</dcterms:created>
  <dcterms:modified xsi:type="dcterms:W3CDTF">2023-07-20T07:50:42Z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