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360" r:id="rId3"/>
    <p:sldId id="413" r:id="rId4"/>
    <p:sldId id="379" r:id="rId5"/>
    <p:sldId id="412" r:id="rId6"/>
    <p:sldId id="378" r:id="rId7"/>
    <p:sldId id="402" r:id="rId8"/>
    <p:sldId id="370" r:id="rId9"/>
    <p:sldId id="392" r:id="rId10"/>
    <p:sldId id="393" r:id="rId11"/>
    <p:sldId id="369" r:id="rId12"/>
    <p:sldId id="390" r:id="rId13"/>
    <p:sldId id="391" r:id="rId14"/>
    <p:sldId id="376" r:id="rId15"/>
    <p:sldId id="403" r:id="rId16"/>
    <p:sldId id="406" r:id="rId17"/>
    <p:sldId id="407" r:id="rId18"/>
    <p:sldId id="375" r:id="rId19"/>
    <p:sldId id="408" r:id="rId20"/>
    <p:sldId id="409" r:id="rId21"/>
    <p:sldId id="380" r:id="rId22"/>
    <p:sldId id="414" r:id="rId23"/>
    <p:sldId id="415" r:id="rId24"/>
    <p:sldId id="383" r:id="rId25"/>
    <p:sldId id="421" r:id="rId26"/>
    <p:sldId id="422" r:id="rId27"/>
    <p:sldId id="386" r:id="rId28"/>
    <p:sldId id="423" r:id="rId29"/>
    <p:sldId id="432" r:id="rId30"/>
    <p:sldId id="387" r:id="rId31"/>
    <p:sldId id="433" r:id="rId32"/>
    <p:sldId id="434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83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8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2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57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9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31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75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7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9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86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00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8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64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46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19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19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50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7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96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5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4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0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6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0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6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qoj.ac/submission/6550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杂题选讲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feecie6418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多种情况的分析，总结出比较的条件。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788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zh-CN" altLang="en-US" sz="2000" dirty="0"/>
                  <a:t> 的排列。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一次操作为，选一个子序列，将其向右循环移位一次。设子序列长度为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，则代价为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用不超过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的总代价排序。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r="-3144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7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实验发现，随机排列，每次把所有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全拿出来循环移位，大部分时候代价都略小于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然而这样在排列完全逆序时，仍需要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的代价（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为常数）。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考虑随机一个排列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，分别执行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000" dirty="0"/>
                  <a:t>。这样，两步都是随机了。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QOJ5568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复合一个随机排列，可以把任意排列变为随机的。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847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一个有根树，每个点有点权。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轮流选择一个现在没有父亲的点，将其删去，并获得其点权的分数。两人都想最大化自己的分数。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分数 </a:t>
                </a:r>
                <a:r>
                  <a:rPr lang="en-US" altLang="zh-CN" sz="2000" dirty="0"/>
                  <a:t>– B </a:t>
                </a:r>
                <a:r>
                  <a:rPr lang="zh-CN" altLang="en-US" sz="2000" dirty="0"/>
                  <a:t>分数 的值。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唯一一个部分分：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16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7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这里，我们仅仅给出本题的“思路”，证明就省略了。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首先，注意到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时，两人都会贪心选当前最大的（理解：让对手取总不优）。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对手取了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我一定也会取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考虑把取数的过程描述为：“两人轮流获得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的贡献，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不升”。对每个子树，用一个堆维护其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。如果不考虑根结点，子树的合并就是堆的直接合并。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如果子树的堆里有大于根的权值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的元素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dirty="0"/>
                  <a:t>，后手一定会在先手取完根后直接取这个元素。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此时先手收益是负的，所以先手必须再取一个元素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 获得收益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，可以看作把三个元素直接合并。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感性理解，合并的过程可以递归进行，直到满足堆性质（也就是先手收益比后手大）。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76390"/>
              </a:xfrm>
              <a:prstGeom prst="rect">
                <a:avLst/>
              </a:prstGeom>
              <a:blipFill>
                <a:blip r:embed="rId3"/>
                <a:stretch>
                  <a:fillRect l="-605" t="-600" r="-605" b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9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如果一直满足不了堆性质怎么办？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若总元素个数为奇数，则这个子树（虽然值是负的）还是可以看成一个元素。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若总元素个数为偶数，则这个子树值一定是负的，而且还不能转换先后手，是谁都不愿意要的。此时，根据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的奇偶性判断谁会被迫选到这个子树。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>
                    <a:hlinkClick r:id="rId3"/>
                  </a:rPr>
                  <a:t>Submission #65508 - QOJ.ac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4"/>
                <a:stretch>
                  <a:fillRect l="-605" t="-1355" r="-423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QOJ5092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游戏的（感性）化归。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771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0" dirty="0"/>
                  <a:t>小王唱歌。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首歌，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个听众每个人有一个喜好度顺序。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号开始，每人 </a:t>
                </a:r>
                <a:r>
                  <a:rPr lang="en-US" altLang="zh-CN" sz="2000" dirty="0"/>
                  <a:t>ban </a:t>
                </a:r>
                <a:r>
                  <a:rPr lang="zh-CN" altLang="en-US" sz="2000" dirty="0"/>
                  <a:t>一首歌，最后剩下一首，让小王唱。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每个人都希望最后的歌自己最喜欢，问小王唱哪首。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的每个循环移位都求答案。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24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题目看起来很奇怪，考虑手动模拟一下小数据。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000" dirty="0"/>
                  <a:t>，第二个人决策时肯定拿掉自己觉得最差的歌。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如果第一个人留下了第二个人觉得</a:t>
                </a:r>
                <a:r>
                  <a:rPr lang="zh-CN" altLang="en-US" sz="2000" b="1" dirty="0"/>
                  <a:t>最差</a:t>
                </a:r>
                <a:r>
                  <a:rPr lang="zh-CN" altLang="en-US" sz="2000" dirty="0"/>
                  <a:t>的歌，则这首歌怎么都会被拿掉。在第二个人的曲目顺序里，如果第一个人留下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1,3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2,3</m:t>
                    </m:r>
                  </m:oMath>
                </a14:m>
                <a:r>
                  <a:rPr lang="zh-CN" altLang="en-US" sz="2000" dirty="0"/>
                  <a:t>，则可以确定剩下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还是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，但拿掉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还要让第二个人在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里挑。所以第一个人肯定留下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000" dirty="0"/>
                  <a:t>，删掉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里自己觉得最差的。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归纳一下，可以发现每个人都会删掉自己后面的人还没删掉的，自己觉得最差的。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暴力实现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，但改成只调整变化的就能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00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自我介绍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QQ 30831672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常用 </a:t>
            </a:r>
            <a:r>
              <a:rPr lang="en-US" altLang="zh-CN" sz="2000" dirty="0"/>
              <a:t>id feecle6418 / feecie6418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7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QOJ5095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从小数据开始，倒着分析。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085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PR #6 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8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通信题。有一个带权有向图。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合作。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希望回答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次询问希望找到一条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的最短路（只需要给出经过的边的编号）。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和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都知道询问。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 </a:t>
                </a:r>
                <a:r>
                  <a:rPr lang="zh-CN" altLang="en-US" sz="2000" dirty="0"/>
                  <a:t>知道有向图的每一条边的端点和长度。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知道有向图每一条边的端点，和除了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000" dirty="0"/>
                  <a:t> 条边外的每一条边的长度。保证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不知道长度的边，起点都相同。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现在 </a:t>
                </a:r>
                <a:r>
                  <a:rPr lang="en-US" altLang="zh-CN" sz="2000" dirty="0"/>
                  <a:t>A </a:t>
                </a:r>
                <a:r>
                  <a:rPr lang="zh-CN" altLang="en-US" sz="2000" dirty="0"/>
                  <a:t>可以向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发送不超过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 bit </a:t>
                </a:r>
                <a:r>
                  <a:rPr lang="zh-CN" altLang="en-US" sz="2000" dirty="0"/>
                  <a:t>的信息，请让 </a:t>
                </a:r>
                <a:r>
                  <a:rPr lang="en-US" altLang="zh-CN" sz="2000" dirty="0"/>
                  <a:t>B </a:t>
                </a:r>
                <a:r>
                  <a:rPr lang="zh-CN" altLang="en-US" sz="2000" dirty="0"/>
                  <a:t>能正确回答所有询问。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有向图点数不超过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zh-CN" altLang="en-US" sz="2000" dirty="0"/>
                  <a:t>，边数不超过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≤60,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zh-CN" altLang="en-US" sz="2000" dirty="0"/>
                  <a:t>。边权不超过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81402"/>
              </a:xfrm>
              <a:prstGeom prst="rect">
                <a:avLst/>
              </a:prstGeom>
              <a:blipFill>
                <a:blip r:embed="rId3"/>
                <a:stretch>
                  <a:fillRect l="-605" t="-876" b="-2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5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PR #6 C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笔者的解法是乱搞。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不妨假设 </a:t>
                </a:r>
                <a:r>
                  <a:rPr lang="en-US" altLang="zh-CN" sz="2000" dirty="0"/>
                  <a:t>A,B </a:t>
                </a:r>
                <a:r>
                  <a:rPr lang="zh-CN" altLang="en-US" sz="2000" dirty="0"/>
                  <a:t>以相同顺序处理询问，且询问的顺序是随机打乱的。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如果直接发送每条边的边权，需要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bit</a:t>
                </a:r>
                <a:r>
                  <a:rPr lang="zh-CN" altLang="en-US" sz="2000" dirty="0"/>
                  <a:t>；如果发送每个询问用哪条边，需要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bit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注意到询问之间并不是互不影响的。通过之前的询问，可以得到 未知边权 之间的大小关系。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根据大小关系剪枝，在测试数据中就只需要约 </a:t>
                </a:r>
                <a:r>
                  <a:rPr lang="en-US" altLang="zh-CN" sz="2000" dirty="0"/>
                  <a:t>50 bit </a:t>
                </a:r>
                <a:r>
                  <a:rPr lang="zh-CN" altLang="en-US" sz="2000" dirty="0"/>
                  <a:t>了。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397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PR #6 C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利用之前信息，剪枝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4359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个点和定值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000" dirty="0"/>
                  <a:t>，保证存在一个半径为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的圆包含所有点。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为所有包含所有点的半径为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的圆构成的集合。求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area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056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感性理解一下，答案很可能是贴着凸包每条边画一个半径为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的圆得到的。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但这样有问题：考虑下图。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8F06F5C-181A-1784-A64F-9DACA1059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531196"/>
            <a:ext cx="6429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4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可以发现，存在非法情况，就一定存在相邻的非法情况，也就是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 三个点满足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 的圆不包含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的圆不包含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，但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，则可以把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删去，把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zh-CN" altLang="en-US" sz="2000" dirty="0"/>
                  <a:t> 看成凸包的一条边。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注意，还有一种情况：如果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的圆不包含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sz="2000" dirty="0"/>
                  <a:t>，但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的圆含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，则可以把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删去，把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000" dirty="0"/>
                  <a:t> 看成凸包的一条边。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可以用类似拓扑排序的方式模拟，时间复杂度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170099"/>
              </a:xfrm>
              <a:prstGeom prst="rect">
                <a:avLst/>
              </a:prstGeom>
              <a:blipFill>
                <a:blip r:embed="rId3"/>
                <a:stretch>
                  <a:fillRect l="-605" t="-962" r="-48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70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CF89E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5999" y="1440639"/>
                <a:ext cx="10357635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你在玩下面这个小游戏：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初始时，小人站在最左边的柱子上。你可以做三种操作：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左移：</a:t>
                </a:r>
                <a:r>
                  <a:rPr lang="en-US" altLang="zh-CN" sz="2000" dirty="0"/>
                  <a:t>L</a:t>
                </a:r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右移，要求移动到的位置必须有冰块：</a:t>
                </a:r>
                <a:r>
                  <a:rPr lang="en-US" altLang="zh-CN" sz="2000" dirty="0"/>
                  <a:t>R</a:t>
                </a:r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在小人当前位置右侧位置放置一块冰块，使得自己可以移动上去：</a:t>
                </a:r>
                <a:r>
                  <a:rPr lang="en-US" altLang="zh-CN" sz="2000" dirty="0"/>
                  <a:t>A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打碎在小人当前位置前方的冰块，并使得该位置右侧的所有位置的冰块都掉到地上：</a:t>
                </a:r>
                <a:r>
                  <a:rPr lang="en-US" altLang="zh-CN" sz="2000" dirty="0"/>
                  <a:t>A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地上有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团火，第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团火在柱子右侧第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格，血量为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。一团火被冰块砸到一次，血量就会减小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。问至少多少次操作后，火的血量全部小于等于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，并给出方案。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≤1000,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440639"/>
                <a:ext cx="10357635" cy="5632311"/>
              </a:xfrm>
              <a:prstGeom prst="rect">
                <a:avLst/>
              </a:prstGeom>
              <a:blipFill>
                <a:blip r:embed="rId3"/>
                <a:stretch>
                  <a:fillRect l="-589" t="-541" r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2CAA49D-22E8-5C2F-DFED-21C565FE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943595"/>
            <a:ext cx="28670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24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CF89E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每次操作是给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血量减一。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为了给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血量减一，需要站在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上敲碎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可以发现，假设初始站在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000" dirty="0"/>
                  <a:t> 上，则消除一次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区间需要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次操作（每个位置 </a:t>
                </a:r>
                <a:r>
                  <a:rPr lang="en-US" altLang="zh-CN" sz="2000" dirty="0"/>
                  <a:t>RAL</a:t>
                </a:r>
                <a:r>
                  <a:rPr lang="zh-CN" altLang="en-US" sz="2000" dirty="0"/>
                  <a:t>，第零个位置两个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不妨假设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处有火。通过调整可以证明，总可以认为最后一次操作消除的区间是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同时也能证明，只要消完某个位置还要向后走（也就是除了最后一次操作），则消除的区间就不会做无用功。（考虑拆分成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4708981"/>
              </a:xfrm>
              <a:prstGeom prst="rect">
                <a:avLst/>
              </a:prstGeom>
              <a:blipFill>
                <a:blip r:embed="rId3"/>
                <a:stretch>
                  <a:fillRect l="-605"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893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CF89E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考虑最优策略是什么。容易发现，除了最后一次，都是按照左端点从小到大的顺序依次消除区间，最后退回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消除了。可以发现这样总步数为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为消除次数。所以枚举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，选择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最小的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输出方案直接模拟上述策略即可。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46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趣题部分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一些令笔者印象深刻的题，不一定难。</a:t>
            </a:r>
          </a:p>
        </p:txBody>
      </p:sp>
    </p:spTree>
    <p:extLst>
      <p:ext uri="{BB962C8B-B14F-4D97-AF65-F5344CB8AC3E}">
        <p14:creationId xmlns:p14="http://schemas.microsoft.com/office/powerpoint/2010/main" val="928701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有一个城市，共有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 条有向边，边权均为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。有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路公交车，第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条公交车从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。公交车的路径不固定，但一定走最短路。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你想从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，且只能搭车。你可以在任意点上下车。问最坏情况至少转几次车，或指出最坏情况无法到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246769"/>
              </a:xfrm>
              <a:prstGeom prst="rect">
                <a:avLst/>
              </a:prstGeom>
              <a:blipFill>
                <a:blip r:embed="rId3"/>
                <a:stretch>
                  <a:fillRect l="-605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215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直接找必经点有 </a:t>
                </a:r>
                <a:r>
                  <a:rPr lang="en-US" altLang="zh-CN" sz="2000" dirty="0"/>
                  <a:t>hack</a:t>
                </a:r>
                <a:r>
                  <a:rPr lang="zh-CN" altLang="en-US" sz="2000" dirty="0"/>
                  <a:t>：右图中，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可以到 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r>
                  <a:rPr lang="zh-CN" altLang="en-US" sz="2000" dirty="0"/>
                  <a:t>但是路线没有必经点。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考虑看成人和车之间的“博弈”问题，直接 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表示人在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点，在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车上的答案。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不下车，此时车会把人带到答案最大的在最短路上的点。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下车，此时可以换乘到这个点是必经点的车。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考虑用类似 </a:t>
                </a:r>
                <a:r>
                  <a:rPr lang="en-US" altLang="zh-CN" sz="2000" dirty="0"/>
                  <a:t>Dijkstra </a:t>
                </a:r>
                <a:r>
                  <a:rPr lang="zh-CN" altLang="en-US" sz="2000" dirty="0"/>
                  <a:t>的思路转移，按照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值分层。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具体地：第二种转移会使得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值加一，故转移到下一层。第一种转移是同层更新前驱的转移，可以用队列迭代实现。</a:t>
                </a:r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5016758"/>
              </a:xfrm>
              <a:prstGeom prst="rect">
                <a:avLst/>
              </a:prstGeom>
              <a:blipFill>
                <a:blip r:embed="rId3"/>
                <a:stretch>
                  <a:fillRect l="-605" t="-608" r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4419BC8-257B-C68C-4C56-D6A3867C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23" y="1378166"/>
            <a:ext cx="21431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16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CF238E review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直接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5724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定义对数组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一次操作为：不停删去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 最左侧或最右侧的元素，并将其 </a:t>
                </a:r>
                <a:r>
                  <a:rPr lang="en-US" altLang="zh-CN" sz="2000" dirty="0" err="1"/>
                  <a:t>push_back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到一个新数组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里。删完后，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，并将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清空。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问：对于给定数组至少要几次才能排好序。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938992"/>
              </a:xfrm>
              <a:prstGeom prst="rect">
                <a:avLst/>
              </a:prstGeom>
              <a:blipFill>
                <a:blip r:embed="rId3"/>
                <a:stretch>
                  <a:fillRect l="-605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9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QOJ1171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倒着思考，对于一个有序数组，可以把它变成一段升序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对于一段升序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一段降序，可以把它变成 升降升降。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次操作可以造出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个“升降”段。所以答案就是升降段个数的 </a:t>
                </a:r>
                <a:r>
                  <a:rPr lang="en-US" altLang="zh-CN" sz="2000" dirty="0"/>
                  <a:t>log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631216"/>
              </a:xfrm>
              <a:prstGeom prst="rect">
                <a:avLst/>
              </a:prstGeom>
              <a:blipFill>
                <a:blip r:embed="rId3"/>
                <a:stretch>
                  <a:fillRect l="-605" t="-1866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5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条边的图，构造一种将点分为两个子集的方式，其中一个子集存在哈密顿路，另一个子集在补图中存在哈密顿路。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1323439"/>
              </a:xfrm>
              <a:prstGeom prst="rect">
                <a:avLst/>
              </a:prstGeom>
              <a:blipFill>
                <a:blip r:embed="rId3"/>
                <a:stretch>
                  <a:fillRect l="-605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3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QOJ4996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440639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增量构造。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519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给你一棵边上还没填字母的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树，你要在边上填字母。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Trie</a:t>
                </a:r>
                <a:r>
                  <a:rPr lang="zh-CN" altLang="en-US" sz="2000" dirty="0"/>
                  <a:t> 树上有一些关键点，表示有一个字符串的结尾在这里。保证叶子都是关键点。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假设你填完字母后，关键点对应的字符串集合为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请你最小化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从小到大排序之后得到的序列的字典序。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2862322"/>
              </a:xfrm>
              <a:prstGeom prst="rect">
                <a:avLst/>
              </a:prstGeom>
              <a:blipFill>
                <a:blip r:embed="rId3"/>
                <a:stretch>
                  <a:fillRect l="-605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48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QOJ6684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考虑几种特殊情况哪个子树排在前面：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两个子树都是一条链，但是链底叶子深度不同。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两个子树在某个点后，一个向下继续，一个换了儿子。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两个子树在某个点后，一个向下继续，一个记录了。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两个子树在某个点后，一个换了儿子，一个记录了。</a:t>
                </a:r>
                <a:endParaRPr lang="en-US" altLang="zh-CN" sz="2000" dirty="0"/>
              </a:p>
              <a:p>
                <a:pPr marL="457200" indent="-457200">
                  <a:buFontTx/>
                  <a:buAutoNum type="arabicPeriod"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可以发现，按照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序，把记录、向下、向上 分别赋值 </a:t>
                </a:r>
                <a:r>
                  <a:rPr lang="en-US" altLang="zh-CN" sz="2000" dirty="0"/>
                  <a:t>-1,0,1</a:t>
                </a:r>
                <a:r>
                  <a:rPr lang="zh-CN" altLang="en-US" sz="2000" dirty="0"/>
                  <a:t>，然后按照字典序贪心即可。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可以用启发式合并 </a:t>
                </a:r>
                <a:r>
                  <a:rPr lang="en-US" altLang="zh-CN" sz="2000" dirty="0"/>
                  <a:t>deque </a:t>
                </a:r>
                <a:r>
                  <a:rPr lang="zh-CN" altLang="en-US" sz="2000" dirty="0"/>
                  <a:t>维护，时间复杂度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440639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876" r="-2963" b="-2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62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3728</TotalTime>
  <Words>2361</Words>
  <Application>Microsoft Office PowerPoint</Application>
  <PresentationFormat>宽屏</PresentationFormat>
  <Paragraphs>245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Office 主题​​</vt:lpstr>
      <vt:lpstr>杂题选讲</vt:lpstr>
      <vt:lpstr>自我介绍</vt:lpstr>
      <vt:lpstr>趣题部分</vt:lpstr>
      <vt:lpstr>QOJ1171</vt:lpstr>
      <vt:lpstr>QOJ1171</vt:lpstr>
      <vt:lpstr>QOJ4996</vt:lpstr>
      <vt:lpstr>QOJ4996</vt:lpstr>
      <vt:lpstr>QOJ6684</vt:lpstr>
      <vt:lpstr>QOJ6684</vt:lpstr>
      <vt:lpstr>QOJ6684 review</vt:lpstr>
      <vt:lpstr>QOJ5568</vt:lpstr>
      <vt:lpstr>QOJ5568 cont.</vt:lpstr>
      <vt:lpstr>QOJ5568 review</vt:lpstr>
      <vt:lpstr>QOJ5092</vt:lpstr>
      <vt:lpstr>QOJ5092</vt:lpstr>
      <vt:lpstr>QOJ5092</vt:lpstr>
      <vt:lpstr>QOJ5092 review</vt:lpstr>
      <vt:lpstr>QOJ5095</vt:lpstr>
      <vt:lpstr>QOJ5095</vt:lpstr>
      <vt:lpstr>QOJ5095 review</vt:lpstr>
      <vt:lpstr>PR #6 C</vt:lpstr>
      <vt:lpstr>PR #6 C</vt:lpstr>
      <vt:lpstr>PR #6 C review</vt:lpstr>
      <vt:lpstr>CF154E</vt:lpstr>
      <vt:lpstr>CF154E</vt:lpstr>
      <vt:lpstr>CF154E</vt:lpstr>
      <vt:lpstr>CF89E</vt:lpstr>
      <vt:lpstr>CF89E</vt:lpstr>
      <vt:lpstr>CF89E</vt:lpstr>
      <vt:lpstr>CF238E</vt:lpstr>
      <vt:lpstr>CF238E</vt:lpstr>
      <vt:lpstr>CF238E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155</cp:revision>
  <dcterms:created xsi:type="dcterms:W3CDTF">2023-05-06T03:04:00Z</dcterms:created>
  <dcterms:modified xsi:type="dcterms:W3CDTF">2023-07-20T04:05:11Z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