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99" r:id="rId4"/>
    <p:sldId id="259" r:id="rId5"/>
    <p:sldId id="298" r:id="rId6"/>
    <p:sldId id="303" r:id="rId7"/>
    <p:sldId id="300" r:id="rId8"/>
    <p:sldId id="301" r:id="rId9"/>
    <p:sldId id="302" r:id="rId10"/>
    <p:sldId id="304" r:id="rId11"/>
    <p:sldId id="305" r:id="rId12"/>
    <p:sldId id="306" r:id="rId13"/>
    <p:sldId id="336" r:id="rId14"/>
    <p:sldId id="335" r:id="rId15"/>
    <p:sldId id="334" r:id="rId16"/>
    <p:sldId id="358" r:id="rId17"/>
    <p:sldId id="359" r:id="rId18"/>
    <p:sldId id="361" r:id="rId19"/>
    <p:sldId id="270" r:id="rId20"/>
    <p:sldId id="362" r:id="rId21"/>
    <p:sldId id="365" r:id="rId22"/>
    <p:sldId id="363" r:id="rId23"/>
    <p:sldId id="364" r:id="rId24"/>
    <p:sldId id="27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32" autoAdjust="0"/>
  </p:normalViewPr>
  <p:slideViewPr>
    <p:cSldViewPr snapToGrid="0">
      <p:cViewPr varScale="1">
        <p:scale>
          <a:sx n="104" d="100"/>
          <a:sy n="104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50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8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63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大概 </a:t>
            </a:r>
            <a:r>
              <a:rPr lang="en-US" altLang="zh-CN" dirty="0"/>
              <a:t>90min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0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0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69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2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到这里大概 </a:t>
            </a:r>
            <a:r>
              <a:rPr lang="en-US" altLang="zh-CN" dirty="0"/>
              <a:t>75min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6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7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5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和式和计数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CF1542E2</a:t>
            </a:r>
            <a:r>
              <a:rPr lang="zh-CN" altLang="en-US" sz="4400" b="1" dirty="0">
                <a:latin typeface="+mn-ea"/>
                <a:ea typeface="+mn-ea"/>
              </a:rPr>
              <a:t>（一）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本题解法很多。这里只说一种。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首先，如果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在第一位相同，这一位无论是什么都无关紧要，可以递归到子问题。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在第一位就不同，我们可以枚举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此时，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和后面的数构成了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个逆序对，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构成了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的总逆序对数就是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加上后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个元素内部的逆序对数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同理，设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 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 个元素内部的逆序对数为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这可以写成一个关于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的不等式。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预处理出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表示长为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排列，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个逆序对的方案数（回忆：暑假讲了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zh-CN" altLang="en-US" sz="2000" dirty="0"/>
                  <a:t> 做法，这里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），用这个式子就可以算答案了。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4708981"/>
              </a:xfrm>
              <a:prstGeom prst="rect">
                <a:avLst/>
              </a:prstGeom>
              <a:blipFill>
                <a:blip r:embed="rId2"/>
                <a:stretch>
                  <a:fillRect l="-605" t="-647" r="-3083" b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67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CF1542E2</a:t>
            </a:r>
            <a:r>
              <a:rPr lang="zh-CN" altLang="en-US" sz="4400" b="1" dirty="0">
                <a:latin typeface="+mn-ea"/>
                <a:ea typeface="+mn-ea"/>
              </a:rPr>
              <a:t>（一）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首先，把枚举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可以换成枚举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的不等式可以换成只枚举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中的一个，然后另一个前缀和。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最后，可以把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处的贡献拆开。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这样最终能做到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，可以通过。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2246769"/>
              </a:xfrm>
              <a:prstGeom prst="rect">
                <a:avLst/>
              </a:prstGeom>
              <a:blipFill>
                <a:blip r:embed="rId2"/>
                <a:stretch>
                  <a:fillRect l="-605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91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CF1542E2</a:t>
            </a:r>
            <a:r>
              <a:rPr lang="zh-CN" altLang="en-US" sz="4400" b="1" dirty="0">
                <a:latin typeface="+mn-ea"/>
                <a:ea typeface="+mn-ea"/>
              </a:rPr>
              <a:t>（二）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也可以不直接优化前面的做法，而是直接把后半部分换成一个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表示有多少对长度为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的排列，逆序对数之差为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这样就很容易做到总共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，比之前的推导简单得多。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启示：合理选择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和硬算式子。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2246769"/>
              </a:xfrm>
              <a:prstGeom prst="rect">
                <a:avLst/>
              </a:prstGeom>
              <a:blipFill>
                <a:blip r:embed="rId2"/>
                <a:stretch>
                  <a:fillRect l="-605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12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ARC102C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下面几个题是夏令营没时间讲了。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有一个可重集，大小为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，每个元素都是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的正整数。对于每个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，求出有多少种这样的可重集，使得不存在两个不同的数加起来是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：基本思想：先列式，后计算。列式时，要学会分类、分步。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：善用递推。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3477875"/>
              </a:xfrm>
              <a:prstGeom prst="rect">
                <a:avLst/>
              </a:prstGeom>
              <a:blipFill>
                <a:blip r:embed="rId3"/>
                <a:stretch>
                  <a:fillRect l="-605" t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63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P3214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287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计算有多少个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{1,2,…,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元子集，满足每个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中的值都在偶数个子集中出现。对大质数取模。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：考虑递推，设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的答案，你能否推出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的递推式？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2875531"/>
              </a:xfrm>
              <a:prstGeom prst="rect">
                <a:avLst/>
              </a:prstGeom>
              <a:blipFill>
                <a:blip r:embed="rId3"/>
                <a:stretch>
                  <a:fillRect l="-605" t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56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P3214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/>
              <p:nvPr/>
            </p:nvSpPr>
            <p:spPr>
              <a:xfrm>
                <a:off x="1055998" y="1400875"/>
                <a:ext cx="10080000" cy="318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计算有多少个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{1,2,…,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元子集，满足每个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中的值都在偶数个子集中出现。对大质数取模。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：考虑递推，设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的答案，你能否推出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的递推式？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提示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：正难则反，能不能列出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 元子集需要满足的条件，使用容斥一一解决？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8F2FA8-51FE-7CE1-11C7-3445324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" y="1400875"/>
                <a:ext cx="10080000" cy="3183307"/>
              </a:xfrm>
              <a:prstGeom prst="rect">
                <a:avLst/>
              </a:prstGeom>
              <a:blipFill>
                <a:blip r:embed="rId3"/>
                <a:stretch>
                  <a:fillRect l="-605" t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97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P7961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3507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接下来解决两个联赛中的题。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有一个整数序列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。定义其权值为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∏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，就说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合法。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求所有合法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的权值和，对大质数取模。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≤30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3507692"/>
              </a:xfrm>
              <a:prstGeom prst="rect">
                <a:avLst/>
              </a:prstGeom>
              <a:blipFill>
                <a:blip r:embed="rId3"/>
                <a:stretch>
                  <a:fillRect l="-593" t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983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P7914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                     </a:t>
            </a:r>
            <a:r>
              <a:rPr lang="en-US" altLang="zh-CN" sz="2000" dirty="0"/>
              <a:t>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F86E14-3ED6-F8C2-67E5-0686165F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115" y="1245796"/>
            <a:ext cx="9259769" cy="54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2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P5664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                      </a:t>
            </a:r>
            <a:r>
              <a:rPr lang="en-US" altLang="zh-CN" sz="2000" dirty="0"/>
              <a:t>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CC78CC-CF15-0304-744A-E1132AC9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88" y="1245796"/>
            <a:ext cx="7778624" cy="53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6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几个简单例子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0062"/>
            <a:ext cx="1008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给定一个序列 </a:t>
            </a:r>
            <a:r>
              <a:rPr lang="en-US" altLang="zh-CN" sz="2000" dirty="0"/>
              <a:t>a[1..n]</a:t>
            </a:r>
            <a:r>
              <a:rPr lang="zh-CN" altLang="en-US" sz="2000" dirty="0"/>
              <a:t>，求所有区间的和的和。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给定一个序列 </a:t>
            </a:r>
            <a:r>
              <a:rPr lang="en-US" altLang="zh-CN" sz="2000" dirty="0"/>
              <a:t>a[1..n]</a:t>
            </a:r>
            <a:r>
              <a:rPr lang="zh-CN" altLang="en-US" sz="2000" dirty="0"/>
              <a:t>，求所有区间的子区间的和的和。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给定一个序列 </a:t>
            </a:r>
            <a:r>
              <a:rPr lang="en-US" altLang="zh-CN" sz="2000" dirty="0"/>
              <a:t>a[1..n]</a:t>
            </a:r>
            <a:r>
              <a:rPr lang="zh-CN" altLang="en-US" sz="2000" dirty="0"/>
              <a:t>，求所有区间的子区间的子区间的和的和的和。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给定一个序列 </a:t>
            </a:r>
            <a:r>
              <a:rPr lang="en-US" altLang="zh-CN" sz="2000" dirty="0"/>
              <a:t>a[1..n] </a:t>
            </a:r>
            <a:r>
              <a:rPr lang="zh-CN" altLang="en-US" sz="2000" dirty="0"/>
              <a:t>，</a:t>
            </a:r>
            <a:r>
              <a:rPr lang="en-US" altLang="zh-CN" sz="2000" dirty="0"/>
              <a:t>q </a:t>
            </a:r>
            <a:r>
              <a:rPr lang="zh-CN" altLang="en-US" sz="2000" dirty="0"/>
              <a:t>次操作，支持：区间加，区间求 </a:t>
            </a:r>
            <a:r>
              <a:rPr lang="en-US" altLang="zh-CN" sz="2000" dirty="0"/>
              <a:t>k </a:t>
            </a:r>
            <a:r>
              <a:rPr lang="zh-CN" altLang="en-US" sz="2000" dirty="0"/>
              <a:t>次方和（对 </a:t>
            </a:r>
            <a:r>
              <a:rPr lang="en-US" altLang="zh-CN" sz="2000" dirty="0"/>
              <a:t>998244353 </a:t>
            </a:r>
            <a:r>
              <a:rPr lang="zh-CN" altLang="en-US" sz="2000" dirty="0"/>
              <a:t>取模）（</a:t>
            </a:r>
            <a:r>
              <a:rPr lang="en-US" altLang="zh-CN" sz="2000" dirty="0"/>
              <a:t>0&lt;=k&lt;=5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给定一个序列 </a:t>
            </a:r>
            <a:r>
              <a:rPr lang="en-US" altLang="zh-CN" sz="2000" dirty="0"/>
              <a:t>a[1..n] </a:t>
            </a:r>
            <a:r>
              <a:rPr lang="zh-CN" altLang="en-US" sz="2000" dirty="0"/>
              <a:t>，</a:t>
            </a:r>
            <a:r>
              <a:rPr lang="en-US" altLang="zh-CN" sz="2000" dirty="0"/>
              <a:t>q </a:t>
            </a:r>
            <a:r>
              <a:rPr lang="zh-CN" altLang="en-US" sz="2000" dirty="0"/>
              <a:t>次操作，支持：区间加，给一个区间，求出其所有子区间的和的和（对 </a:t>
            </a:r>
            <a:r>
              <a:rPr lang="en-US" altLang="zh-CN" sz="2000" dirty="0"/>
              <a:t>998244353 </a:t>
            </a:r>
            <a:r>
              <a:rPr lang="zh-CN" altLang="en-US" sz="2000" dirty="0"/>
              <a:t>取模）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866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求和号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数学题中很多时候都在和求和号打交道。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性质：可交换；乘法分配律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最终目标：分离变量，使得各个变量间</a:t>
            </a:r>
            <a:r>
              <a:rPr lang="zh-CN" altLang="en-US" sz="2000" dirty="0">
                <a:solidFill>
                  <a:srgbClr val="FF0000"/>
                </a:solidFill>
              </a:rPr>
              <a:t>互不影响</a:t>
            </a:r>
            <a:r>
              <a:rPr lang="zh-CN" altLang="en-US" sz="2000" dirty="0"/>
              <a:t>，从而分解成</a:t>
            </a:r>
            <a:r>
              <a:rPr lang="zh-CN" altLang="en-US" sz="2000" dirty="0">
                <a:solidFill>
                  <a:srgbClr val="FF0000"/>
                </a:solidFill>
              </a:rPr>
              <a:t>子问题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交换求和号时，注意不要改变变量的取值范围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1E7863-A9D9-21FB-B547-CC66CE0F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60" y="2943157"/>
            <a:ext cx="5730879" cy="222262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P1471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给定一个序列，支持区间加、区间求方差。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1015663"/>
              </a:xfrm>
              <a:prstGeom prst="rect">
                <a:avLst/>
              </a:prstGeom>
              <a:blipFill>
                <a:blip r:embed="rId3"/>
                <a:stretch>
                  <a:fillRect l="-593" t="-3614" b="-3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07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CF1316F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55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给定一个序列，支持单点修改、全局求下面的值：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Tx/>
                  <a:buChar char="-"/>
                </a:pPr>
                <a:r>
                  <a:rPr lang="zh-CN" altLang="en-US" sz="2000" dirty="0"/>
                  <a:t>从整个序列中随机选一个子序列，并将其排序。并求出相邻两项的和。求出这个和的期望。</a:t>
                </a:r>
                <a:endParaRPr lang="en-US" altLang="zh-CN" sz="2000" dirty="0"/>
              </a:p>
              <a:p>
                <a:pPr marL="342900" indent="-342900">
                  <a:buFontTx/>
                  <a:buChar char="-"/>
                </a:pPr>
                <a:endParaRPr lang="en-US" altLang="zh-CN" sz="2000" dirty="0"/>
              </a:p>
              <a:p>
                <a:r>
                  <a:rPr lang="zh-CN" altLang="en-US" sz="2000" dirty="0"/>
                  <a:t>期望就是总和 </a:t>
                </a:r>
                <a:r>
                  <a:rPr lang="en-US" altLang="zh-CN" sz="2000" dirty="0"/>
                  <a:t>/ </a:t>
                </a:r>
                <a:r>
                  <a:rPr lang="zh-CN" altLang="en-US" sz="2000" dirty="0"/>
                  <a:t>方案数。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558073"/>
              </a:xfrm>
              <a:prstGeom prst="rect">
                <a:avLst/>
              </a:prstGeom>
              <a:blipFill>
                <a:blip r:embed="rId3"/>
                <a:stretch>
                  <a:fillRect l="-593" t="-1429" b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718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P6144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250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数轴上有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条线段。定义一个 线段的子集 的价值 为 其形成的连通块个数的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求所有子集价值之和。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250296"/>
              </a:xfrm>
              <a:prstGeom prst="rect">
                <a:avLst/>
              </a:prstGeom>
              <a:blipFill>
                <a:blip r:embed="rId3"/>
                <a:stretch>
                  <a:fillRect l="-593" t="-1626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82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P8867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63CFFBC-7F9B-6BDB-7BA1-73FF684644DC}"/>
              </a:ext>
            </a:extLst>
          </p:cNvPr>
          <p:cNvSpPr txBox="1"/>
          <p:nvPr/>
        </p:nvSpPr>
        <p:spPr>
          <a:xfrm>
            <a:off x="1055999" y="1724417"/>
            <a:ext cx="1027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             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D82E7B-6470-AC83-81CA-822B0D6B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18" y="1378383"/>
            <a:ext cx="8404363" cy="536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65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P4458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给定一个序列，支持区间加；或者给出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，询问序列中长度属于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2000" dirty="0"/>
                  <a:t>的区间的和的和，对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取模。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765" r="-605" b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乘法分配律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乘积之和，可以拆到每个变量上面。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例如，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 </a:t>
            </a:r>
            <a:r>
              <a:rPr lang="zh-CN" altLang="en-US" sz="2000" dirty="0"/>
              <a:t>的时候，如果要维护一个乘积，可以加入一个变量，再看乘积里哪些地方与这个变量有关。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1323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子问题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最终目标：分离变量，使得各个变量间</a:t>
            </a:r>
            <a:r>
              <a:rPr lang="zh-CN" altLang="en-US" sz="2000" dirty="0">
                <a:solidFill>
                  <a:srgbClr val="FF0000"/>
                </a:solidFill>
              </a:rPr>
              <a:t>互不影响</a:t>
            </a:r>
            <a:r>
              <a:rPr lang="zh-CN" altLang="en-US" sz="2000" dirty="0"/>
              <a:t>，从而分解成</a:t>
            </a:r>
            <a:r>
              <a:rPr lang="zh-CN" altLang="en-US" sz="2000" dirty="0">
                <a:solidFill>
                  <a:srgbClr val="FF0000"/>
                </a:solidFill>
              </a:rPr>
              <a:t>子问题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对于互不影响的变量，可以拆开单独算每一个值。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对于只有少数几个值（一个 </a:t>
            </a:r>
            <a:r>
              <a:rPr lang="en-US" altLang="zh-CN" sz="2000" dirty="0"/>
              <a:t>/ </a:t>
            </a:r>
            <a:r>
              <a:rPr lang="zh-CN" altLang="en-US" sz="2000" dirty="0"/>
              <a:t>两个）的求和式，可以善用前缀和 </a:t>
            </a:r>
            <a:r>
              <a:rPr lang="en-US" altLang="zh-CN" sz="2000" dirty="0"/>
              <a:t>/ </a:t>
            </a:r>
            <a:r>
              <a:rPr lang="zh-CN" altLang="en-US" sz="2000" dirty="0"/>
              <a:t>差分等技巧。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125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求和号与算贡献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48677"/>
            <a:ext cx="1008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“算贡献”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50A04B-1879-C806-CF80-0AA4543E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82" y="2699660"/>
            <a:ext cx="9090318" cy="103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4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计数 </a:t>
            </a:r>
            <a:r>
              <a:rPr lang="en-US" altLang="zh-CN" sz="4400" b="1" dirty="0" err="1">
                <a:latin typeface="+mn-ea"/>
                <a:ea typeface="+mn-ea"/>
              </a:rPr>
              <a:t>dp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48677"/>
            <a:ext cx="1008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通常需要想清楚具体的分类和分步，再把每个贡献拆开到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 </a:t>
            </a:r>
            <a:r>
              <a:rPr lang="zh-CN" altLang="en-US" sz="2000" dirty="0"/>
              <a:t>过程中去计算。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有一些技巧保证不重不漏，最常用的是：保证 计数的对象 和 我们实际上算的东西 一一对应。（回忆：无向连通图个数）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遇到实际问题，通常有两种方式解决：</a:t>
            </a:r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写一个 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写一个算式来算。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具体问题具体分析。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068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CF1542D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的操作序列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，每个元素是 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” 或者 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000" dirty="0"/>
                  <a:t>”。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定义这样一个操作序列的值是：把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” 看成往小根堆里加入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看成删除小根堆里最小元素（为空则不删），最后小根堆里剩下的元素和。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的所有子序列的值之和。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2554545"/>
              </a:xfrm>
              <a:prstGeom prst="rect">
                <a:avLst/>
              </a:prstGeom>
              <a:blipFill>
                <a:blip r:embed="rId2"/>
                <a:stretch>
                  <a:fillRect l="-605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9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CF1542D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48677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考虑每个元素的贡献，此时只和堆里有几个元素小于它有关了，可以用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 </a:t>
            </a:r>
            <a:r>
              <a:rPr lang="zh-CN" altLang="en-US" sz="2000" dirty="0"/>
              <a:t>计算。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0056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CF1542E2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648677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都是长度为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的排列，且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字典序小于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，逆序对数大于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计算有几对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满足条件。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部分分：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080000" cy="2246769"/>
              </a:xfrm>
              <a:prstGeom prst="rect">
                <a:avLst/>
              </a:prstGeom>
              <a:blipFill>
                <a:blip r:embed="rId2"/>
                <a:stretch>
                  <a:fillRect l="-605" t="-1355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6618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1458</Words>
  <Application>Microsoft Office PowerPoint</Application>
  <PresentationFormat>宽屏</PresentationFormat>
  <Paragraphs>188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和式和计数</vt:lpstr>
      <vt:lpstr>求和号</vt:lpstr>
      <vt:lpstr>乘法分配律</vt:lpstr>
      <vt:lpstr>子问题</vt:lpstr>
      <vt:lpstr>求和号与算贡献</vt:lpstr>
      <vt:lpstr>计数 dp</vt:lpstr>
      <vt:lpstr>例题：CF1542D</vt:lpstr>
      <vt:lpstr>例题：CF1542D</vt:lpstr>
      <vt:lpstr>例题：CF1542E2</vt:lpstr>
      <vt:lpstr>例题：CF1542E2（一）</vt:lpstr>
      <vt:lpstr>例题：CF1542E2（一）</vt:lpstr>
      <vt:lpstr>例题：CF1542E2（二）</vt:lpstr>
      <vt:lpstr>例题：ARC102C</vt:lpstr>
      <vt:lpstr>例题：P3214</vt:lpstr>
      <vt:lpstr>例题：P3214</vt:lpstr>
      <vt:lpstr>例题：P7961</vt:lpstr>
      <vt:lpstr>例题：P7914</vt:lpstr>
      <vt:lpstr>例题：P5664</vt:lpstr>
      <vt:lpstr>几个简单例子</vt:lpstr>
      <vt:lpstr>例题：P1471</vt:lpstr>
      <vt:lpstr>例题：CF1316F</vt:lpstr>
      <vt:lpstr>例题：P6144</vt:lpstr>
      <vt:lpstr>例题：P8867</vt:lpstr>
      <vt:lpstr>例题：P4458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185</cp:revision>
  <dcterms:created xsi:type="dcterms:W3CDTF">2023-05-06T03:04:00Z</dcterms:created>
  <dcterms:modified xsi:type="dcterms:W3CDTF">2023-08-04T04:12:24Z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