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404" r:id="rId3"/>
    <p:sldId id="394" r:id="rId4"/>
    <p:sldId id="382" r:id="rId5"/>
    <p:sldId id="387" r:id="rId6"/>
    <p:sldId id="383" r:id="rId7"/>
    <p:sldId id="384" r:id="rId8"/>
    <p:sldId id="386" r:id="rId9"/>
    <p:sldId id="385" r:id="rId10"/>
    <p:sldId id="390" r:id="rId11"/>
    <p:sldId id="395" r:id="rId12"/>
    <p:sldId id="396" r:id="rId13"/>
    <p:sldId id="397" r:id="rId14"/>
    <p:sldId id="398" r:id="rId15"/>
    <p:sldId id="399" r:id="rId16"/>
    <p:sldId id="400" r:id="rId17"/>
    <p:sldId id="402" r:id="rId18"/>
    <p:sldId id="403" r:id="rId19"/>
    <p:sldId id="290" r:id="rId20"/>
    <p:sldId id="337" r:id="rId21"/>
    <p:sldId id="338" r:id="rId22"/>
    <p:sldId id="339" r:id="rId23"/>
    <p:sldId id="405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32" autoAdjust="0"/>
  </p:normalViewPr>
  <p:slideViewPr>
    <p:cSldViewPr snapToGrid="0">
      <p:cViewPr varScale="1">
        <p:scale>
          <a:sx n="74" d="100"/>
          <a:sy n="74" d="100"/>
        </p:scale>
        <p:origin x="6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CA60-EAF9-4C6E-8601-4CA930F7540E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F43A-17CD-4CD9-A47C-B05C1920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051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67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34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84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901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348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563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787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25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4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49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06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510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206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6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45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0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12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16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5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9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数据结构基础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扫描线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想象一根线按照某种顺序扫过平面，来理解某些算法。（也即，按某维从小到大</a:t>
            </a:r>
            <a:r>
              <a:rPr lang="en-US" altLang="zh-CN" sz="2000" dirty="0"/>
              <a:t>/</a:t>
            </a:r>
            <a:r>
              <a:rPr lang="zh-CN" altLang="en-US" sz="2000" dirty="0"/>
              <a:t>从大到小考虑）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例如二维偏序问题的数据结构（树状数组</a:t>
            </a:r>
            <a:r>
              <a:rPr lang="en-US" altLang="zh-CN" sz="2000" dirty="0"/>
              <a:t>/</a:t>
            </a:r>
            <a:r>
              <a:rPr lang="zh-CN" altLang="en-US" sz="2000" dirty="0"/>
              <a:t>线段树）做法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转换思维（扫哪一维更好？怎么扫，从大到小还是从小到大？），不要有思维定势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4468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扫描线例题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313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P3527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zh-CN" altLang="en-US" sz="2000" dirty="0"/>
              <a:t>本题展示扫描线的“维”。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BF7CEC-A814-7028-5DB7-DAFC077DB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916" y="1418944"/>
            <a:ext cx="9069362" cy="51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4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扫描线例题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313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P3527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zh-CN" altLang="en-US" sz="2000" dirty="0"/>
              <a:t>本题展示扫描线的“维”。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BF7CEC-A814-7028-5DB7-DAFC077DB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916" y="1418944"/>
            <a:ext cx="9069362" cy="51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62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扫描线例题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357635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highlight>
                      <a:srgbClr val="FFFF00"/>
                    </a:highlight>
                  </a:rPr>
                  <a:t>P8518</a:t>
                </a:r>
              </a:p>
              <a:p>
                <a:endParaRPr lang="en-US" altLang="zh-CN" sz="2000" dirty="0">
                  <a:highlight>
                    <a:srgbClr val="FFFF00"/>
                  </a:highlight>
                </a:endParaRPr>
              </a:p>
              <a:p>
                <a:r>
                  <a:rPr lang="zh-CN" altLang="en-US" sz="2000" dirty="0"/>
                  <a:t>有一个序列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，初始全为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个元素有下界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，上界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次操作可以是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次操作后每个位置的值。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357635" cy="3170099"/>
              </a:xfrm>
              <a:prstGeom prst="rect">
                <a:avLst/>
              </a:prstGeom>
              <a:blipFill>
                <a:blip r:embed="rId3"/>
                <a:stretch>
                  <a:fillRect l="-589" t="-962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6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扫描线例题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357635" cy="2565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扫描线最常见的应用是维护区间信息，对于某个 右端点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左端点，维护每个另一个端点的信息。</a:t>
                </a:r>
                <a:r>
                  <a:rPr lang="en-US" altLang="zh-CN" sz="2000" dirty="0"/>
                  <a:t>(CF526F)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需要熟练掌握一些技巧。例如数颜色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𝑙𝑠𝑡</m:t>
                    </m:r>
                  </m:oMath>
                </a14:m>
                <a:r>
                  <a:rPr lang="zh-CN" altLang="en-US" sz="2000" dirty="0"/>
                  <a:t>；最小值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最大值单调栈；“线性”变换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例题：</a:t>
                </a:r>
                <a:r>
                  <a:rPr lang="en-US" altLang="zh-CN" sz="2000" dirty="0">
                    <a:highlight>
                      <a:srgbClr val="FFFF00"/>
                    </a:highlight>
                  </a:rPr>
                  <a:t>P8868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给两个序列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，求出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000" dirty="0"/>
                  <a:t>max </a:t>
                </a:r>
                <a:r>
                  <a:rPr lang="zh-CN" altLang="en-US" sz="2000" dirty="0"/>
                  <a:t>范围是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′]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357635" cy="2565382"/>
              </a:xfrm>
              <a:prstGeom prst="rect">
                <a:avLst/>
              </a:prstGeom>
              <a:blipFill>
                <a:blip r:embed="rId3"/>
                <a:stretch>
                  <a:fillRect l="-589" t="-1188" b="-27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10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扫描线例题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357635" cy="3180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扫描线最常见的应用是维护区间信息，对于某个 右端点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左端点，维护每个另一个端点的信息。</a:t>
                </a:r>
                <a:r>
                  <a:rPr lang="en-US" altLang="zh-CN" sz="2000" dirty="0"/>
                  <a:t>(CF526F)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需要熟练掌握一些技巧。例如数颜色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𝑙𝑠𝑡</m:t>
                    </m:r>
                  </m:oMath>
                </a14:m>
                <a:r>
                  <a:rPr lang="zh-CN" altLang="en-US" sz="2000" dirty="0"/>
                  <a:t>；最小值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最大值单调栈；“线性”变换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例题：</a:t>
                </a:r>
                <a:r>
                  <a:rPr lang="en-US" altLang="zh-CN" sz="2000" dirty="0">
                    <a:highlight>
                      <a:srgbClr val="FFFF00"/>
                    </a:highlight>
                  </a:rPr>
                  <a:t>P8868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给两个序列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，求出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000" dirty="0"/>
                  <a:t>max </a:t>
                </a:r>
                <a:r>
                  <a:rPr lang="zh-CN" altLang="en-US" sz="2000" dirty="0"/>
                  <a:t>范围是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′]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这也引出一个小技巧：历史和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最值。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357635" cy="3180935"/>
              </a:xfrm>
              <a:prstGeom prst="rect">
                <a:avLst/>
              </a:prstGeom>
              <a:blipFill>
                <a:blip r:embed="rId3"/>
                <a:stretch>
                  <a:fillRect l="-589" t="-958" b="-2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76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P8969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357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                  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5FD459-9C2A-D207-F645-BA20C1523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459" y="1442614"/>
            <a:ext cx="7663081" cy="25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其它知识？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357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线段树合并（</a:t>
            </a:r>
            <a:r>
              <a:rPr lang="en-US" altLang="zh-CN" sz="2000" dirty="0"/>
              <a:t>NOI2022 </a:t>
            </a:r>
            <a:r>
              <a:rPr lang="zh-CN" altLang="en-US" sz="2000" dirty="0"/>
              <a:t>众数），李超线段树，势能线段树（洛谷 模板 线段树 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9427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树上问题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357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树上问题最多的是与 路径 </a:t>
            </a:r>
            <a:r>
              <a:rPr lang="en-US" altLang="zh-CN" sz="2000" dirty="0"/>
              <a:t>(LCA) / </a:t>
            </a:r>
            <a:r>
              <a:rPr lang="zh-CN" altLang="en-US" sz="2000" dirty="0"/>
              <a:t>子树相关的。还有邻域，不过邻域通常难以维护。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多画图。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20987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一些树上问题：替代树剖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树剖固然是“万能”的，但是会带来额外的 </a:t>
                </a:r>
                <a:r>
                  <a:rPr lang="en-US" altLang="zh-CN" sz="2000" dirty="0"/>
                  <a:t>log</a:t>
                </a:r>
                <a:r>
                  <a:rPr lang="zh-CN" altLang="en-US" sz="2000" dirty="0"/>
                  <a:t>。很多时候其实用不着树剖。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时间内，解决下面的问题：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子树加，子树求和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到根加，单点查询值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到根加，子树求和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单点加，到根求和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子树加，到根求和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单点加，求以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为根时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子树的和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3170099"/>
              </a:xfrm>
              <a:prstGeom prst="rect">
                <a:avLst/>
              </a:prstGeom>
              <a:blipFill>
                <a:blip r:embed="rId3"/>
                <a:stretch>
                  <a:fillRect l="-593" t="-1154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92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多练习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数据结构要多练习。可以试着找 </a:t>
            </a:r>
            <a:r>
              <a:rPr lang="en-US" altLang="zh-CN" sz="2000" dirty="0"/>
              <a:t>CF </a:t>
            </a:r>
            <a:r>
              <a:rPr lang="zh-CN" altLang="en-US" sz="2000" dirty="0"/>
              <a:t>上，有 </a:t>
            </a:r>
            <a:r>
              <a:rPr lang="en-US" altLang="zh-CN" sz="2000" dirty="0"/>
              <a:t>data structures </a:t>
            </a:r>
            <a:r>
              <a:rPr lang="zh-CN" altLang="en-US" sz="2000" dirty="0"/>
              <a:t>标签，且难度合适的题，一道一道看。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11648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一些树上问题：</a:t>
            </a:r>
            <a:r>
              <a:rPr lang="en-US" altLang="zh-CN" sz="4400" b="1" dirty="0">
                <a:latin typeface="+mn-ea"/>
                <a:ea typeface="+mn-ea"/>
              </a:rPr>
              <a:t>LCA </a:t>
            </a:r>
            <a:r>
              <a:rPr lang="zh-CN" altLang="en-US" sz="4400" b="1" dirty="0">
                <a:latin typeface="+mn-ea"/>
                <a:ea typeface="+mn-ea"/>
              </a:rPr>
              <a:t>相关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时间内，解决下面的问题：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链上加，单点查询值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链上加，子树求和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查询链上最大值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查询链上最大子段和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查询链的中点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查询区间 </a:t>
                </a:r>
                <a:r>
                  <a:rPr lang="en-US" altLang="zh-CN" sz="2000" dirty="0"/>
                  <a:t>LCA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554545"/>
              </a:xfrm>
              <a:prstGeom prst="rect">
                <a:avLst/>
              </a:prstGeom>
              <a:blipFill>
                <a:blip r:embed="rId3"/>
                <a:stretch>
                  <a:fillRect l="-593" t="-1432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63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P5203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409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给定一棵树，和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条非树边，构成一个无向图。询问有多少个简单环恰好包含 </a:t>
                </a:r>
                <a:r>
                  <a:rPr lang="en-US" altLang="zh-CN" sz="2000" dirty="0"/>
                  <a:t>2 </a:t>
                </a:r>
                <a:r>
                  <a:rPr lang="zh-CN" altLang="en-US" sz="2000" dirty="0"/>
                  <a:t>条非树边（点相同但是经过的重边不同，算不同的环）。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：两条固定的非树边要么唯一确定一个简单环，要么不能确定简单环。画个图，看看什么时候两条非树边能确定简单环。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：当且仅当两条非树边覆盖的树边有交，它们能确定简单环。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你能否找到 树上两条路径 边有交 的合理转化方式？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4096955"/>
              </a:xfrm>
              <a:prstGeom prst="rect">
                <a:avLst/>
              </a:prstGeom>
              <a:blipFill>
                <a:blip r:embed="rId3"/>
                <a:stretch>
                  <a:fillRect l="-593" t="-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54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P5203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这一步有很多种方法，我们只介绍其中一种。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注意到：树上两条路径边有交，“几乎所有时候”都可以把同一条路径看成两条直上直下的路径，除非两条路径 </a:t>
                </a:r>
                <a:r>
                  <a:rPr lang="en-US" altLang="zh-CN" sz="2000" dirty="0"/>
                  <a:t>LCA </a:t>
                </a:r>
                <a:r>
                  <a:rPr lang="zh-CN" altLang="en-US" sz="2000" dirty="0"/>
                  <a:t>相同且 </a:t>
                </a:r>
                <a:r>
                  <a:rPr lang="en-US" altLang="zh-CN" sz="2000" dirty="0"/>
                  <a:t>LCA </a:t>
                </a:r>
                <a:r>
                  <a:rPr lang="zh-CN" altLang="en-US" sz="2000" dirty="0"/>
                  <a:t>之下的两条边都相同，而这种情况的去重很容易。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接下来，我们认为所有路径都是直上直下的。此时你能否想一个方法统计相交的路径对数？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：对于两条相交的直上直下链，在链顶较浅者处统计答案。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对于一条链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 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 的祖先），在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 处统计答案：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另一条链的祖先也是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，单独算，只需要其在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 后经过的边和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一样。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另一条链的祖先在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之下，则需要这个祖先之下的点还在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上。这是一个链上求和问题，差分后变为到根求和，可以一次 </a:t>
                </a:r>
                <a:r>
                  <a:rPr lang="en-US" altLang="zh-CN" sz="2000" dirty="0" err="1"/>
                  <a:t>dfs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预处理后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回答。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4401205"/>
              </a:xfrm>
              <a:prstGeom prst="rect">
                <a:avLst/>
              </a:prstGeom>
              <a:blipFill>
                <a:blip r:embed="rId3"/>
                <a:stretch>
                  <a:fillRect l="-593" t="-831" r="-1365" b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35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CF1648E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条边的无向带权图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考虑其补图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dirty="0"/>
                  <a:t>。补图上一条边的权值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定义为从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的路径经过的最大边权的最小值。设这样的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叫做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000" dirty="0"/>
                  <a:t> 的每条边的权值。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554545"/>
              </a:xfrm>
              <a:prstGeom prst="rect">
                <a:avLst/>
              </a:prstGeom>
              <a:blipFill>
                <a:blip r:embed="rId3"/>
                <a:stretch>
                  <a:fillRect l="-593" t="-1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6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线段树基础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00"/>
                </a:highlight>
              </a:rPr>
              <a:t>线段树二分</a:t>
            </a:r>
            <a:r>
              <a:rPr lang="zh-CN" altLang="en-US" sz="2000" dirty="0"/>
              <a:t>：利用线段树的结构进行二分。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找 </a:t>
            </a:r>
            <a:r>
              <a:rPr lang="en-US" altLang="zh-CN" sz="2000" dirty="0"/>
              <a:t>01 </a:t>
            </a:r>
            <a:r>
              <a:rPr lang="zh-CN" altLang="en-US" sz="2000" dirty="0"/>
              <a:t>序列里，某个位置后的第一个 </a:t>
            </a:r>
            <a:r>
              <a:rPr lang="en-US" altLang="zh-CN" sz="2000" dirty="0"/>
              <a:t>1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找最小的前缀和 </a:t>
            </a:r>
            <a:r>
              <a:rPr lang="en-US" altLang="zh-CN" sz="2000" dirty="0"/>
              <a:t>&gt;=s </a:t>
            </a:r>
            <a:r>
              <a:rPr lang="zh-CN" altLang="en-US" sz="2000" dirty="0"/>
              <a:t>的位置</a:t>
            </a:r>
            <a:endParaRPr lang="en-US" altLang="zh-CN" sz="2000" dirty="0">
              <a:highlight>
                <a:srgbClr val="FFFF00"/>
              </a:highlight>
            </a:endParaRPr>
          </a:p>
          <a:p>
            <a:endParaRPr lang="en-US" altLang="zh-CN" sz="2000" dirty="0"/>
          </a:p>
          <a:p>
            <a:r>
              <a:rPr lang="zh-CN" altLang="en-US" sz="2000" dirty="0">
                <a:highlight>
                  <a:srgbClr val="FFFF00"/>
                </a:highlight>
              </a:rPr>
              <a:t>可持久化线段树</a:t>
            </a:r>
            <a:r>
              <a:rPr lang="zh-CN" altLang="en-US" sz="2000" dirty="0"/>
              <a:t>：记录修改时有影响的点。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highlight>
                  <a:srgbClr val="FFFF00"/>
                </a:highlight>
              </a:rPr>
              <a:t>线段树上“标记”的性质</a:t>
            </a:r>
            <a:r>
              <a:rPr lang="zh-CN" altLang="en-US" sz="2000" dirty="0"/>
              <a:t>：越浅越新，越深越老。把“打标记的时间”想清楚，可以帮助理解一些复杂的标记的意思。</a:t>
            </a:r>
            <a:br>
              <a:rPr lang="en-US" altLang="zh-CN" sz="2000" dirty="0"/>
            </a:b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0846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偏序问题与 </a:t>
            </a:r>
            <a:r>
              <a:rPr lang="en-US" altLang="zh-CN" sz="4400" b="1" dirty="0">
                <a:latin typeface="+mn-ea"/>
                <a:ea typeface="+mn-ea"/>
              </a:rPr>
              <a:t>CDQ </a:t>
            </a:r>
            <a:r>
              <a:rPr lang="zh-CN" altLang="en-US" sz="4400" b="1" dirty="0">
                <a:latin typeface="+mn-ea"/>
                <a:ea typeface="+mn-ea"/>
              </a:rPr>
              <a:t>分治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考虑下面的问题：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给定平面上 </a:t>
            </a:r>
            <a:r>
              <a:rPr lang="en-US" altLang="zh-CN" sz="2000" dirty="0"/>
              <a:t>n </a:t>
            </a:r>
            <a:r>
              <a:rPr lang="zh-CN" altLang="en-US" sz="2000" dirty="0"/>
              <a:t>个点，再给出 </a:t>
            </a:r>
            <a:r>
              <a:rPr lang="en-US" altLang="zh-CN" sz="2000" dirty="0"/>
              <a:t>q </a:t>
            </a:r>
            <a:r>
              <a:rPr lang="zh-CN" altLang="en-US" sz="2000" dirty="0"/>
              <a:t>次询问，每次询问给出一个点，求出其左下方（每一维坐标都小于它）有几个点。（顺序对计数）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如果要拓展到高维？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有没有一种方法“一维一维”解决？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P3810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zh-CN" altLang="en-US" sz="2000" dirty="0"/>
              <a:t>思考：如果把小于换成小于等于？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454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CDQ </a:t>
            </a:r>
            <a:r>
              <a:rPr lang="zh-CN" altLang="en-US" sz="4400" b="1" dirty="0">
                <a:latin typeface="+mn-ea"/>
                <a:ea typeface="+mn-ea"/>
              </a:rPr>
              <a:t>分治的性质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CDQ </a:t>
            </a:r>
            <a:r>
              <a:rPr lang="zh-CN" altLang="en-US" sz="2000" dirty="0"/>
              <a:t>分治回答询问的顺序是固定的：第一维从小到大，接着第二维从小到大，接着</a:t>
            </a:r>
            <a:r>
              <a:rPr lang="en-US" altLang="zh-CN" sz="2000" dirty="0"/>
              <a:t>……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zh-CN" altLang="en-US" sz="2000" dirty="0"/>
              <a:t>这意味着它也可以处理一些对回答询问顺序有要求的问题。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P3769</a:t>
            </a:r>
            <a:r>
              <a:rPr lang="zh-CN" altLang="en-US" sz="2000" dirty="0"/>
              <a:t>：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BF80AF-564D-4D7F-8F9E-7809E69AA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175" y="3016880"/>
            <a:ext cx="9353691" cy="196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0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偏序问题的应用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很多问题可以转化到偏序问题；转化到偏序问题意味着一定存在 </a:t>
            </a:r>
            <a:r>
              <a:rPr lang="en-US" altLang="zh-CN" sz="2000" dirty="0"/>
              <a:t>polylog </a:t>
            </a:r>
            <a:r>
              <a:rPr lang="zh-CN" altLang="en-US" sz="2000" dirty="0"/>
              <a:t>做法。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endParaRPr lang="en-US" altLang="zh-CN" sz="2000" dirty="0"/>
          </a:p>
          <a:p>
            <a:r>
              <a:rPr lang="zh-CN" altLang="en-US" sz="2000" dirty="0"/>
              <a:t>注意：偏序问题是一类范围很广的问题，但是不一定转化到偏序问题就意味着做出来了。如果维数较高，还需要更细致的组合观察来降维。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下面的问题，看看分别是几维偏序：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矩形数点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立方体数点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三维空间内平面数点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等腰直角三角形数点（给定三条直线 </a:t>
            </a:r>
            <a:r>
              <a:rPr lang="en-US" altLang="zh-CN" sz="2000" dirty="0"/>
              <a:t>x=</a:t>
            </a:r>
            <a:r>
              <a:rPr lang="en-US" altLang="zh-CN" sz="2000" dirty="0" err="1"/>
              <a:t>A,y</a:t>
            </a:r>
            <a:r>
              <a:rPr lang="en-US" altLang="zh-CN" sz="2000" dirty="0"/>
              <a:t>=</a:t>
            </a:r>
            <a:r>
              <a:rPr lang="en-US" altLang="zh-CN" sz="2000" dirty="0" err="1"/>
              <a:t>B,x+y</a:t>
            </a:r>
            <a:r>
              <a:rPr lang="en-US" altLang="zh-CN" sz="2000" dirty="0"/>
              <a:t>=C</a:t>
            </a:r>
            <a:r>
              <a:rPr lang="zh-CN" altLang="en-US" sz="2000" dirty="0"/>
              <a:t>，求围成的区域内点数）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动态加点的矩形数点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“怎么转化到偏序问题”也不容易。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4980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偏序问题：讨论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没有可减性：</a:t>
            </a:r>
            <a:endParaRPr lang="en-US" altLang="zh-CN" sz="2000" dirty="0"/>
          </a:p>
          <a:p>
            <a:r>
              <a:rPr lang="zh-CN" altLang="en-US" sz="2000" dirty="0"/>
              <a:t>如果信息没有可减性，</a:t>
            </a:r>
            <a:r>
              <a:rPr lang="en-US" altLang="zh-CN" sz="2000" dirty="0"/>
              <a:t>CDQ </a:t>
            </a:r>
            <a:r>
              <a:rPr lang="zh-CN" altLang="en-US" sz="2000" dirty="0"/>
              <a:t>分治一般只能解决至多一维不是只有前</a:t>
            </a:r>
            <a:r>
              <a:rPr lang="en-US" altLang="zh-CN" sz="2000" dirty="0"/>
              <a:t>/</a:t>
            </a:r>
            <a:r>
              <a:rPr lang="zh-CN" altLang="en-US" sz="2000" dirty="0"/>
              <a:t>后缀限制的问题。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latin typeface="+mn-ea"/>
              </a:rPr>
              <a:t>强制在线：</a:t>
            </a:r>
            <a:endParaRPr lang="en-US" altLang="zh-CN" sz="2000" b="1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换成树套树总是可以的。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6313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把问题转化为偏序问题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068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考虑下面的问题：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给定数组长度为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的数组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，对于每个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，求出有几个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给定数组长度为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的数组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，对于每个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，求出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给定数组长度为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的数组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，对于每个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，求出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给定数组长度为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的数组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，对于每个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，求出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068708"/>
              </a:xfrm>
              <a:prstGeom prst="rect">
                <a:avLst/>
              </a:prstGeom>
              <a:blipFill>
                <a:blip r:embed="rId3"/>
                <a:stretch>
                  <a:fillRect l="-569" t="-147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09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几道偏序问题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highlight>
                      <a:srgbClr val="FFFF00"/>
                    </a:highlight>
                  </a:rPr>
                  <a:t>P4169</a:t>
                </a:r>
                <a:r>
                  <a:rPr lang="zh-CN" altLang="en-US" sz="2000" dirty="0"/>
                  <a:t>：二维平面上，支持加点，询问离一个点曼哈顿距离最近的点</a:t>
                </a:r>
                <a:endParaRPr lang="en-US" altLang="zh-CN" sz="2000" dirty="0"/>
              </a:p>
              <a:p>
                <a:endParaRPr lang="en-US" altLang="zh-CN" sz="2000" dirty="0">
                  <a:highlight>
                    <a:srgbClr val="FFFF00"/>
                  </a:highlight>
                </a:endParaRPr>
              </a:p>
              <a:p>
                <a:r>
                  <a:rPr lang="en-US" altLang="zh-CN" sz="2000" dirty="0">
                    <a:highlight>
                      <a:srgbClr val="FFFF00"/>
                    </a:highlight>
                  </a:rPr>
                  <a:t>P3157</a:t>
                </a:r>
                <a:r>
                  <a:rPr lang="zh-CN" altLang="en-US" sz="2000" dirty="0"/>
                  <a:t>：给定一个排列，依次删除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个元素，问删除每个元素之后还剩下几个逆序对。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>
                    <a:highlight>
                      <a:srgbClr val="FFFF00"/>
                    </a:highlight>
                  </a:rPr>
                  <a:t>P4113</a:t>
                </a:r>
                <a:r>
                  <a:rPr lang="zh-CN" altLang="en-US" sz="2000" dirty="0"/>
                  <a:t>：求区间内有几种数</a:t>
                </a:r>
                <a:endParaRPr lang="en-US" altLang="zh-CN" sz="2000" dirty="0"/>
              </a:p>
              <a:p>
                <a:endParaRPr lang="en-US" altLang="zh-CN" sz="2000" dirty="0">
                  <a:highlight>
                    <a:srgbClr val="FFFF00"/>
                  </a:highlight>
                </a:endParaRPr>
              </a:p>
              <a:p>
                <a:r>
                  <a:rPr lang="en-US" altLang="zh-CN" sz="2000" dirty="0">
                    <a:highlight>
                      <a:srgbClr val="FFFF00"/>
                    </a:highlight>
                  </a:rPr>
                  <a:t>P8253</a:t>
                </a:r>
                <a:endParaRPr lang="en-US" altLang="zh-CN" sz="2000" dirty="0"/>
              </a:p>
              <a:p>
                <a:endParaRPr lang="en-US" altLang="zh-CN" sz="2000" dirty="0">
                  <a:highlight>
                    <a:srgbClr val="FFFF00"/>
                  </a:highlight>
                </a:endParaRPr>
              </a:p>
              <a:p>
                <a:endParaRPr lang="en-US" altLang="zh-CN" sz="2000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862322"/>
              </a:xfrm>
              <a:prstGeom prst="rect">
                <a:avLst/>
              </a:prstGeom>
              <a:blipFill>
                <a:blip r:embed="rId3"/>
                <a:stretch>
                  <a:fillRect l="-569" t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F47008F-A7CD-7EDB-BAF6-BFF0D6B6C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353" y="3647940"/>
            <a:ext cx="6481294" cy="21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18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1602</Words>
  <Application>Microsoft Office PowerPoint</Application>
  <PresentationFormat>宽屏</PresentationFormat>
  <Paragraphs>192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Office 主题​​</vt:lpstr>
      <vt:lpstr>数据结构基础</vt:lpstr>
      <vt:lpstr>多练习</vt:lpstr>
      <vt:lpstr>线段树基础</vt:lpstr>
      <vt:lpstr>偏序问题与 CDQ 分治</vt:lpstr>
      <vt:lpstr>CDQ 分治的性质</vt:lpstr>
      <vt:lpstr>偏序问题的应用</vt:lpstr>
      <vt:lpstr>偏序问题：讨论</vt:lpstr>
      <vt:lpstr>把问题转化为偏序问题</vt:lpstr>
      <vt:lpstr>几道偏序问题</vt:lpstr>
      <vt:lpstr>扫描线</vt:lpstr>
      <vt:lpstr>扫描线例题</vt:lpstr>
      <vt:lpstr>扫描线例题</vt:lpstr>
      <vt:lpstr>扫描线例题</vt:lpstr>
      <vt:lpstr>扫描线例题</vt:lpstr>
      <vt:lpstr>扫描线例题</vt:lpstr>
      <vt:lpstr>例题：P8969</vt:lpstr>
      <vt:lpstr>其它知识？</vt:lpstr>
      <vt:lpstr>树上问题</vt:lpstr>
      <vt:lpstr>一些树上问题：替代树剖</vt:lpstr>
      <vt:lpstr>一些树上问题：LCA 相关</vt:lpstr>
      <vt:lpstr>例题：P5203</vt:lpstr>
      <vt:lpstr>例题：P5203</vt:lpstr>
      <vt:lpstr>例题：CF1648E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罗 思远</cp:lastModifiedBy>
  <cp:revision>224</cp:revision>
  <dcterms:created xsi:type="dcterms:W3CDTF">2023-05-06T03:04:00Z</dcterms:created>
  <dcterms:modified xsi:type="dcterms:W3CDTF">2023-08-05T13:00:10Z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