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413" r:id="rId3"/>
    <p:sldId id="379" r:id="rId4"/>
    <p:sldId id="412" r:id="rId5"/>
    <p:sldId id="378" r:id="rId6"/>
    <p:sldId id="402" r:id="rId7"/>
    <p:sldId id="370" r:id="rId8"/>
    <p:sldId id="392" r:id="rId9"/>
    <p:sldId id="393" r:id="rId10"/>
    <p:sldId id="369" r:id="rId11"/>
    <p:sldId id="390" r:id="rId12"/>
    <p:sldId id="391" r:id="rId13"/>
    <p:sldId id="376" r:id="rId14"/>
    <p:sldId id="403" r:id="rId15"/>
    <p:sldId id="406" r:id="rId16"/>
    <p:sldId id="407" r:id="rId17"/>
    <p:sldId id="375" r:id="rId18"/>
    <p:sldId id="408" r:id="rId19"/>
    <p:sldId id="409" r:id="rId20"/>
    <p:sldId id="387" r:id="rId21"/>
    <p:sldId id="433" r:id="rId22"/>
    <p:sldId id="434" r:id="rId23"/>
    <p:sldId id="425" r:id="rId24"/>
    <p:sldId id="436" r:id="rId25"/>
    <p:sldId id="437" r:id="rId26"/>
    <p:sldId id="405" r:id="rId27"/>
    <p:sldId id="361" r:id="rId28"/>
    <p:sldId id="362" r:id="rId29"/>
    <p:sldId id="364" r:id="rId30"/>
    <p:sldId id="363" r:id="rId31"/>
    <p:sldId id="365" r:id="rId32"/>
    <p:sldId id="366" r:id="rId33"/>
    <p:sldId id="367" r:id="rId34"/>
    <p:sldId id="371" r:id="rId35"/>
    <p:sldId id="397" r:id="rId36"/>
    <p:sldId id="399" r:id="rId37"/>
    <p:sldId id="400" r:id="rId38"/>
    <p:sldId id="374" r:id="rId39"/>
    <p:sldId id="401" r:id="rId40"/>
    <p:sldId id="377" r:id="rId41"/>
    <p:sldId id="410" r:id="rId42"/>
    <p:sldId id="411" r:id="rId43"/>
    <p:sldId id="382" r:id="rId44"/>
    <p:sldId id="417" r:id="rId45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32" autoAdjust="0"/>
  </p:normalViewPr>
  <p:slideViewPr>
    <p:cSldViewPr snapToGrid="0">
      <p:cViewPr varScale="1">
        <p:scale>
          <a:sx n="74" d="100"/>
          <a:sy n="74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CA60-EAF9-4C6E-8601-4CA930F7540E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F43A-17CD-4CD9-A47C-B05C1920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990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80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26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8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57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92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31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75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0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96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55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10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73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462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19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0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501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54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85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249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94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042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716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98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14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571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717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191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42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652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707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476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0275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50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0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6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20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469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8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qoj.ac/submission/6550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杂题选讲（</a:t>
            </a:r>
            <a:r>
              <a:rPr lang="en-US" altLang="zh-CN" dirty="0">
                <a:latin typeface="+mn-ea"/>
                <a:ea typeface="+mn-ea"/>
              </a:rPr>
              <a:t>20230916</a:t>
            </a:r>
            <a:r>
              <a:rPr lang="zh-CN" altLang="en-US" dirty="0">
                <a:latin typeface="+mn-ea"/>
                <a:ea typeface="+mn-ea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feecie6418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QOJ5568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给定一个长度不超过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5000</m:t>
                    </m:r>
                  </m:oMath>
                </a14:m>
                <a:r>
                  <a:rPr lang="zh-CN" altLang="en-US" sz="2000" dirty="0"/>
                  <a:t> 的排列。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一次操作为，选一个子序列，将其向右循环移位一次。设子序列长度为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，则代价为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用不超过 </a:t>
                </a:r>
                <a:r>
                  <a:rPr lang="en-US" altLang="zh-CN" sz="2000" dirty="0"/>
                  <a:t>2 </a:t>
                </a:r>
                <a:r>
                  <a:rPr lang="zh-CN" altLang="en-US" sz="2000" dirty="0"/>
                  <a:t>的总代价排序。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 r="-3144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37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QOJ5568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实验发现，随机排列，每次把所有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全拿出来循环移位，大部分时候代价都略小于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然而这样在排列完全逆序时，仍需要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的代价（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 为常数）。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考虑随机一个排列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，分别执行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000" dirty="0"/>
                  <a:t>。这样，两步都是随机了。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blipFill>
                <a:blip r:embed="rId3"/>
                <a:stretch>
                  <a:fillRect l="-605" t="-1572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8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QOJ5568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复合一个随机排列，可以把任意排列变为随机的。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1847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一个有根树，每个点有点权。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 </a:t>
                </a:r>
                <a:r>
                  <a:rPr lang="zh-CN" altLang="en-US" sz="2000" dirty="0"/>
                  <a:t>和 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轮流选择一个现在没有父亲的点，将其删去，并获得其点权的分数。两人都想最大化自己的分数。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 </a:t>
                </a:r>
                <a:r>
                  <a:rPr lang="en-US" altLang="zh-CN" sz="2000" dirty="0"/>
                  <a:t>A </a:t>
                </a:r>
                <a:r>
                  <a:rPr lang="zh-CN" altLang="en-US" sz="2000" dirty="0"/>
                  <a:t>分数 </a:t>
                </a:r>
                <a:r>
                  <a:rPr lang="en-US" altLang="zh-CN" sz="2000" dirty="0"/>
                  <a:t>– B </a:t>
                </a:r>
                <a:r>
                  <a:rPr lang="zh-CN" altLang="en-US" sz="2000" dirty="0"/>
                  <a:t>分数 的值。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唯一一个部分分：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3170099"/>
              </a:xfrm>
              <a:prstGeom prst="rect">
                <a:avLst/>
              </a:prstGeom>
              <a:blipFill>
                <a:blip r:embed="rId3"/>
                <a:stretch>
                  <a:fillRect l="-605" t="-962" b="-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16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5076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这里，我们仅仅给出本题的“思路”，证明就省略了。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首先，注意到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时，两人都会贪心选当前最大的（理解：让对手取总不优）。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对手取了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我一定也会取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考虑把取数的过程描述为：“两人轮流获得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 的贡献，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不升”。对每个子树，用一个堆维护其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。如果不考虑根结点，子树的合并就是堆的直接合并。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如果子树的堆里有大于根的权值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 的元素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dirty="0"/>
                  <a:t>，后手一定会在先手取完根后直接取这个元素。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此时先手收益是负的，所以先手必须再取一个元素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 获得收益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，可以看作把三个元素直接合并。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感性理解，合并的过程可以递归进行，直到满足堆性质（也就是先手收益比后手大）。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5076390"/>
              </a:xfrm>
              <a:prstGeom prst="rect">
                <a:avLst/>
              </a:prstGeom>
              <a:blipFill>
                <a:blip r:embed="rId3"/>
                <a:stretch>
                  <a:fillRect l="-605" t="-600" r="-605" b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93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如果一直满足不了堆性质怎么办？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若总元素个数为奇数，则这个子树（虽然值是负的）还是可以看成一个元素。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若总元素个数为偶数，则这个子树值一定是负的，而且还不能转换先后手，是谁都不愿意要的。此时，根据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的奇偶性判断谁会被迫选到这个子树。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>
                    <a:hlinkClick r:id="rId3"/>
                  </a:rPr>
                  <a:t>Submission #65508 - QOJ.ac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blipFill>
                <a:blip r:embed="rId4"/>
                <a:stretch>
                  <a:fillRect l="-605" t="-1355" r="-423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26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QOJ5092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游戏的（感性）化归。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1771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0" dirty="0"/>
                  <a:t>小王唱歌。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首歌，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个听众每个人有一个喜好度顺序。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号开始，每人 </a:t>
                </a:r>
                <a:r>
                  <a:rPr lang="en-US" altLang="zh-CN" sz="2000" dirty="0"/>
                  <a:t>ban </a:t>
                </a:r>
                <a:r>
                  <a:rPr lang="zh-CN" altLang="en-US" sz="2000" dirty="0"/>
                  <a:t>一首歌，最后剩下一首，让小王唱。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每个人都希望最后的歌自己最喜欢，问小王唱哪首。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的每个循环移位都求答案。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247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题目看起来很奇怪，考虑手动模拟一下小数据。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/>
                  <a:t>，第二个人决策时肯定拿掉自己觉得最差的歌。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如果第一个人留下了第二个人觉得</a:t>
                </a:r>
                <a:r>
                  <a:rPr lang="zh-CN" altLang="en-US" sz="2000" b="1" dirty="0"/>
                  <a:t>最差</a:t>
                </a:r>
                <a:r>
                  <a:rPr lang="zh-CN" altLang="en-US" sz="2000" dirty="0"/>
                  <a:t>的歌，则这首歌怎么都会被拿掉。在第二个人的曲目顺序里，如果第一个人留下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1,3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2,3</m:t>
                    </m:r>
                  </m:oMath>
                </a14:m>
                <a:r>
                  <a:rPr lang="zh-CN" altLang="en-US" sz="2000" dirty="0"/>
                  <a:t>，则可以确定剩下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还是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，但拿掉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还要让第二个人在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里挑。所以第一个人肯定留下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/>
                  <a:t>，删掉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里自己觉得最差的。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归纳一下，可以发现每个人都会删掉自己后面的人还没删掉的，自己觉得最差的。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暴力实现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，但改成只调整变化的就能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3477875"/>
              </a:xfrm>
              <a:prstGeom prst="rect">
                <a:avLst/>
              </a:prstGeom>
              <a:blipFill>
                <a:blip r:embed="rId3"/>
                <a:stretch>
                  <a:fillRect l="-605" t="-876" b="-2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001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QOJ5095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从小数据开始，倒着分析。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0856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趣题部分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一些令笔者印象深刻的题，不一定难。</a:t>
            </a:r>
          </a:p>
        </p:txBody>
      </p:sp>
    </p:spTree>
    <p:extLst>
      <p:ext uri="{BB962C8B-B14F-4D97-AF65-F5344CB8AC3E}">
        <p14:creationId xmlns:p14="http://schemas.microsoft.com/office/powerpoint/2010/main" val="92870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CF238E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有一个城市，共有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 条有向边，边权均为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。有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 路公交车，第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条公交车从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。公交车的路径不固定，但一定走最短路。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你想从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，且只能搭车。你可以在任意点上下车。问最坏情况至少转几次车，或指出最坏情况无法到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blipFill>
                <a:blip r:embed="rId3"/>
                <a:stretch>
                  <a:fillRect l="-605" t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215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CF238E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直接找必经点有 </a:t>
                </a:r>
                <a:r>
                  <a:rPr lang="en-US" altLang="zh-CN" sz="2000" dirty="0"/>
                  <a:t>hack</a:t>
                </a:r>
                <a:r>
                  <a:rPr lang="zh-CN" altLang="en-US" sz="2000" dirty="0"/>
                  <a:t>：右图中，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可以到 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r>
                  <a:rPr lang="zh-CN" altLang="en-US" sz="2000" dirty="0"/>
                  <a:t>但是路线没有必经点。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考虑看成人和车之间的“博弈”问题，直接 </a:t>
                </a:r>
                <a:r>
                  <a:rPr lang="en-US" altLang="zh-CN" sz="2000" dirty="0" err="1"/>
                  <a:t>dp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表示人在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点，在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车上的答案。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不下车，此时车会把人带到答案最大的在最短路上的点。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下车，此时可以换乘到这个点是必经点的车。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考虑用类似 </a:t>
                </a:r>
                <a:r>
                  <a:rPr lang="en-US" altLang="zh-CN" sz="2000" dirty="0"/>
                  <a:t>Dijkstra </a:t>
                </a:r>
                <a:r>
                  <a:rPr lang="zh-CN" altLang="en-US" sz="2000" dirty="0"/>
                  <a:t>的思路转移，按照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值分层。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具体地：第二种转移会使得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值加一，故转移到下一层。第一种转移是同层更新前驱的转移，可以用队列迭代实现。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5016758"/>
              </a:xfrm>
              <a:prstGeom prst="rect">
                <a:avLst/>
              </a:prstGeom>
              <a:blipFill>
                <a:blip r:embed="rId3"/>
                <a:stretch>
                  <a:fillRect l="-605" t="-608" r="-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4419BC8-257B-C68C-4C56-D6A3867C8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123" y="1378166"/>
            <a:ext cx="21431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160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CF238E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直接 </a:t>
            </a:r>
            <a:r>
              <a:rPr lang="en-US" altLang="zh-CN" sz="2000" dirty="0" err="1"/>
              <a:t>dp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57247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CF238D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409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有一个指针和一个操作序列（包含 </a:t>
                </a:r>
                <a:r>
                  <a:rPr lang="en-US" altLang="zh-CN" sz="2000" dirty="0"/>
                  <a:t>&lt;&gt;0123456789</a:t>
                </a:r>
                <a:r>
                  <a:rPr lang="zh-CN" altLang="en-US" sz="2000" dirty="0"/>
                  <a:t>），初始时指针指向程序的第一个字符。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程序运行过程如下：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若指针指向 </a:t>
                </a:r>
                <a:r>
                  <a:rPr lang="en-US" altLang="zh-CN" sz="2000" dirty="0"/>
                  <a:t>&lt; </a:t>
                </a:r>
                <a:r>
                  <a:rPr lang="zh-CN" altLang="en-US" sz="2000" dirty="0"/>
                  <a:t>或 </a:t>
                </a:r>
                <a:r>
                  <a:rPr lang="en-US" altLang="zh-CN" sz="2000" dirty="0"/>
                  <a:t>&gt;</a:t>
                </a:r>
                <a:r>
                  <a:rPr lang="zh-CN" altLang="en-US" sz="2000" dirty="0"/>
                  <a:t>，则改变指针方向为该位置的值，并移动指针一步。若移动后仍指向 </a:t>
                </a:r>
                <a:r>
                  <a:rPr lang="en-US" altLang="zh-CN" sz="2000" dirty="0"/>
                  <a:t>&lt; </a:t>
                </a:r>
                <a:r>
                  <a:rPr lang="zh-CN" altLang="en-US" sz="2000" dirty="0"/>
                  <a:t>或 </a:t>
                </a:r>
                <a:r>
                  <a:rPr lang="en-US" altLang="zh-CN" sz="2000" dirty="0"/>
                  <a:t>&gt;</a:t>
                </a:r>
                <a:r>
                  <a:rPr lang="zh-CN" altLang="en-US" sz="2000" dirty="0"/>
                  <a:t>，则删除上一步的位置。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若指针指向数字，则输出这个数字，并将该位置的数字减一。若减到 </a:t>
                </a:r>
                <a:r>
                  <a:rPr lang="en-US" altLang="zh-CN" sz="2000" dirty="0"/>
                  <a:t>0 </a:t>
                </a:r>
                <a:r>
                  <a:rPr lang="zh-CN" altLang="en-US" sz="2000" dirty="0"/>
                  <a:t>以下，则删除这个位置。（删除后剩余部分拼接）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若指针移出程序边界，则程序结束。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次询问：若只保留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的操作序列作为程序，每个字符被输出多少次。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096955"/>
              </a:xfrm>
              <a:prstGeom prst="rect">
                <a:avLst/>
              </a:prstGeom>
              <a:blipFill>
                <a:blip r:embed="rId3"/>
                <a:stretch>
                  <a:fillRect l="-605" t="-893" r="-2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00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CF238D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注意到从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开始模拟，时间复杂度为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，且任意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的操作序列都是其子串。（到不了就模拟多次）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通过预处理一些数组可以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回答。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323439"/>
              </a:xfrm>
              <a:prstGeom prst="rect">
                <a:avLst/>
              </a:prstGeom>
              <a:blipFill>
                <a:blip r:embed="rId3"/>
                <a:stretch>
                  <a:fillRect l="-605" t="-2765" r="-605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112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CF238D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724417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比较有趣的“子串”性质。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74392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Educational </a:t>
            </a:r>
            <a:r>
              <a:rPr lang="zh-CN" altLang="en-US" dirty="0">
                <a:latin typeface="+mn-ea"/>
                <a:ea typeface="+mn-ea"/>
              </a:rPr>
              <a:t>题部分</a:t>
            </a:r>
          </a:p>
        </p:txBody>
      </p:sp>
    </p:spTree>
    <p:extLst>
      <p:ext uri="{BB962C8B-B14F-4D97-AF65-F5344CB8AC3E}">
        <p14:creationId xmlns:p14="http://schemas.microsoft.com/office/powerpoint/2010/main" val="1136388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QOJ5022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给定非负整数序列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，长为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，支持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 次以下操作：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，同时将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改为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xor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查询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≤250000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blipFill>
                <a:blip r:embed="rId3"/>
                <a:stretch>
                  <a:fillRect l="-605" t="-1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069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QOJ5022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883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以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512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大小分块。对于不包含整个块的操作，暴力。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用“一个矩阵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，上面一行写着这个块内的数，左边一列写着操作到这里时左边那个块最后一个数，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，块内数现在的值就是矩阵的最后一行”来描述标记（也就是标记是一个数组）。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如果同一个块被操作了超过 </a:t>
                </a:r>
                <a:r>
                  <a:rPr lang="en-US" altLang="zh-CN" sz="2000" dirty="0"/>
                  <a:t>512 </a:t>
                </a:r>
                <a:r>
                  <a:rPr lang="zh-CN" altLang="en-US" sz="2000" dirty="0"/>
                  <a:t>次（左边的列长度大于上面的行长度），也重置。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还需要动态求出每一块对下一块应该打什么标记。注意到这个标记除非同一个块被操作超过 </a:t>
                </a:r>
                <a:r>
                  <a:rPr lang="en-US" altLang="zh-CN" sz="2000" dirty="0"/>
                  <a:t>512 </a:t>
                </a:r>
                <a:r>
                  <a:rPr lang="zh-CN" altLang="en-US" sz="2000" dirty="0"/>
                  <a:t>次，都只与当前块有关，所以可以 </a:t>
                </a:r>
                <a:r>
                  <a:rPr lang="en-US" altLang="zh-CN" sz="2000" dirty="0"/>
                  <a:t>pushdown </a:t>
                </a:r>
                <a:r>
                  <a:rPr lang="zh-CN" altLang="en-US" sz="2000" dirty="0"/>
                  <a:t>之后就预处理出来。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Pushdown</a:t>
                </a:r>
                <a:r>
                  <a:rPr lang="zh-CN" altLang="en-US" sz="2000" dirty="0"/>
                  <a:t> 和预处理都可以使用子集和变换。时间复杂度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883692"/>
              </a:xfrm>
              <a:prstGeom prst="rect">
                <a:avLst/>
              </a:prstGeom>
              <a:blipFill>
                <a:blip r:embed="rId3"/>
                <a:stretch>
                  <a:fillRect l="-605" t="-785" b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958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QOJ5022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724417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分块时设计标记与 </a:t>
            </a:r>
            <a:r>
              <a:rPr lang="en-US" altLang="zh-CN" sz="2000" dirty="0"/>
              <a:t>pushdown </a:t>
            </a:r>
            <a:r>
              <a:rPr lang="zh-CN" altLang="en-US" sz="2000" dirty="0"/>
              <a:t>的技巧。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167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QOJ1171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定义对数组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一次操作为：不停删去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最左侧或最右侧的元素，并将其 </a:t>
                </a:r>
                <a:r>
                  <a:rPr lang="en-US" altLang="zh-CN" sz="2000" dirty="0" err="1"/>
                  <a:t>push_back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到一个新数组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里。删完后，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，并将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清空。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问：对于给定数组至少要几次才能排好序。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blipFill>
                <a:blip r:embed="rId3"/>
                <a:stretch>
                  <a:fillRect l="-605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393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QOJ5174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定义“信息”有以下两种形式：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：表示一条直线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：表示一个点和一个角度。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定义信息相互作用如下：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一类信息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作用于一类信息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/>
                  <a:t>，就是把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变为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的对称线。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一类信息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作用于二类信息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/>
                  <a:t>，就是把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变为其关于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的对称点，角度不变。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二类信息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作用于一类信息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/>
                  <a:t>，就是把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变为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的点旋转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的角度后得到的直线。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二类信息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作用于二类信息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/>
                  <a:t>，就是把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变为其关于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的点旋转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的角度后的点，角度不变。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给定一个信息的序列，支持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次操作：每次操作把一个信息作用到一个区间上，或询问一个点经过一个区间的所有操作作用后（点 就是没有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/>
                  <a:t> 的二类信息）得到的点。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5324535"/>
              </a:xfrm>
              <a:prstGeom prst="rect">
                <a:avLst/>
              </a:prstGeom>
              <a:blipFill>
                <a:blip r:embed="rId3"/>
                <a:stretch>
                  <a:fillRect l="-605" t="-572" r="-363" b="-1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560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QOJ5174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信息 作用于 点，就是对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1]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这个矩阵进行线性变换。如果没有修改，就是求区间矩阵乘积。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然而，有修改时，修改矩阵怎么变化？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Important observation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将直线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对称后得到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/>
                  <a:t>，再将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点关于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对称得到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则将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先关于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对称，再关于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对称，再关于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对称，也得到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将直线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旋转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/>
                  <a:t> 后得到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/>
                  <a:t>，再将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点关于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对称得到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则将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先关于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旋转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/>
                  <a:t>，再关于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对称，再关于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旋转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/>
                  <a:t>，也得到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还有两个情况也是类似的，就是作用于旋转的情况。注意，对称作用于旋转，那作用后旋转的角度也会取反。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5016758"/>
              </a:xfrm>
              <a:prstGeom prst="rect">
                <a:avLst/>
              </a:prstGeom>
              <a:blipFill>
                <a:blip r:embed="rId3"/>
                <a:stretch>
                  <a:fillRect l="-605" t="-608" r="-3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455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QOJ5174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换句话说，将矩阵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作用于变换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，实际上根据信息的类别，是把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𝐵𝐴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/>
                  <a:t> 或者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据此线段树维护即可。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blipFill>
                <a:blip r:embed="rId3"/>
                <a:stretch>
                  <a:fillRect l="-605" t="-2304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919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QOJ5174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几何性质的观察，对线性变换的多种视角。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50611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QOJ4356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我们说一个排列是好的，当且仅当任意一个区间都存在一个端点是最值。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问：给定的排列至少要修改多少个位置，才能变成好的。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≤7000</m:t>
                    </m:r>
                  </m:oMath>
                </a14:m>
                <a:r>
                  <a:rPr lang="zh-CN" altLang="en-US" sz="2000" dirty="0"/>
                  <a:t>，排列随机生成。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374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QOJ4356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可以发现，每次删掉全局是最值的一端，在平面上，当前的 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位置区间，值域区间</a:t>
                </a:r>
                <a:r>
                  <a:rPr lang="en-US" altLang="zh-CN" sz="2000" dirty="0"/>
                  <a:t>) </a:t>
                </a:r>
                <a:r>
                  <a:rPr lang="zh-CN" altLang="en-US" sz="2000" dirty="0"/>
                  <a:t>总是一个正方形。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表示位置区间是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，值域区间是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此时这个正方形内至少要删几个点，时间复杂度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此时，没有利用到排列的 随机性。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blipFill>
                <a:blip r:embed="rId3"/>
                <a:stretch>
                  <a:fillRect l="-605" t="-1355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567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QOJ4356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410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注意到，能够保留的位置不多：其级别是 随机排列 </a:t>
                </a:r>
                <a:r>
                  <a:rPr lang="en-US" altLang="zh-CN" sz="2000" dirty="0"/>
                  <a:t>LIS</a:t>
                </a:r>
                <a:r>
                  <a:rPr lang="zh-CN" altLang="en-US" sz="2000" dirty="0"/>
                  <a:t>，也就是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000" dirty="0"/>
                  <a:t> 级别的。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不妨反转值和下标，设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𝑑𝑖𝑟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为一角，想要在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𝑑𝑖𝑟</m:t>
                    </m:r>
                  </m:oMath>
                </a14:m>
                <a:r>
                  <a:rPr lang="zh-CN" altLang="en-US" sz="2000" dirty="0"/>
                  <a:t> 方向上（左上左下右上右下）保留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个位置，至多还剩下多大的正方形。初始时，正方形抵着边界。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转移时，暴力枚举所有当前正方形内的点，并尝试以其作为新的角。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𝑎𝑛𝑠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由于数据随机，其实可以只用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值前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大的状态转移。本题中，取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=600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即可通过，时间复杂度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还可以用数据结构优化转移，这里不提了。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4103944"/>
              </a:xfrm>
              <a:prstGeom prst="rect">
                <a:avLst/>
              </a:prstGeom>
              <a:blipFill>
                <a:blip r:embed="rId3"/>
                <a:stretch>
                  <a:fillRect l="-605" t="-593" r="-605" b="-1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524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QOJ4356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反转值和下标；保留前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大 的乱搞思想。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400110"/>
              </a:xfrm>
              <a:prstGeom prst="rect">
                <a:avLst/>
              </a:prstGeom>
              <a:blipFill>
                <a:blip r:embed="rId3"/>
                <a:stretch>
                  <a:fillRect l="-605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492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QOJ5035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有一个环，环上每个位置有个权值，权值互不相同。定义环上一段区间的权值为 </a:t>
                </a:r>
                <a:r>
                  <a:rPr lang="en-US" altLang="zh-CN" sz="2000" dirty="0"/>
                  <a:t>max(</a:t>
                </a:r>
                <a:r>
                  <a:rPr lang="zh-CN" altLang="en-US" sz="2000" dirty="0"/>
                  <a:t>前缀最大值个数，后缀最大值个数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。把环分成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段，最大化每一段权值和。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≤600000,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≤30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blipFill>
                <a:blip r:embed="rId3"/>
                <a:stretch>
                  <a:fillRect l="-605" t="-2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624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QOJ5035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注意到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如果在段的中间，则这一段一定有一部分没有贡献。故可以以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为一端，转化为序列问题（序列上不一定要完全划分，可以有一个后缀不划分）。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现在，要解决的问题即为：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可能是前缀最大值个数 或 后缀最大值个数 的意思。数据范围需要线性转移。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是后缀最大值个数。维护一个单调栈，单调栈里即为后缀最大值个数相同的位置构成的连续段，可以在单调栈上递推，线性转移。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是前缀最大值个数。此时，考虑刷表法，从后往前维护单调栈，转移可以写把向单调栈里第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段位置对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取 </a:t>
                </a:r>
                <a:r>
                  <a:rPr lang="en-US" altLang="zh-CN" sz="2000" dirty="0"/>
                  <a:t>max </a:t>
                </a:r>
                <a:r>
                  <a:rPr lang="zh-CN" altLang="en-US" sz="2000" dirty="0"/>
                  <a:t>的形式。注意到第二种转移得到的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不减，所以可以直接打标记再前缀 </a:t>
                </a:r>
                <a:r>
                  <a:rPr lang="en-US" altLang="zh-CN" sz="2000" dirty="0"/>
                  <a:t>max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4093428"/>
              </a:xfrm>
              <a:prstGeom prst="rect">
                <a:avLst/>
              </a:prstGeom>
              <a:blipFill>
                <a:blip r:embed="rId3"/>
                <a:stretch>
                  <a:fillRect l="-605" t="-744" b="-1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90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QOJ1171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倒着思考，对于一个有序数组，可以把它变成一段升序 </a:t>
                </a:r>
                <a:r>
                  <a:rPr lang="en-US" altLang="zh-CN" sz="2000" dirty="0"/>
                  <a:t>+ </a:t>
                </a:r>
                <a:r>
                  <a:rPr lang="zh-CN" altLang="en-US" sz="2000" dirty="0"/>
                  <a:t>一段降序。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对于一段升序 </a:t>
                </a:r>
                <a:r>
                  <a:rPr lang="en-US" altLang="zh-CN" sz="2000" dirty="0"/>
                  <a:t>+ </a:t>
                </a:r>
                <a:r>
                  <a:rPr lang="zh-CN" altLang="en-US" sz="2000" dirty="0"/>
                  <a:t>一段降序，可以把它变成 升降升降。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因此，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次操作可以造出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个“升降”段。所以答案就是升降段个数的 </a:t>
                </a:r>
                <a:r>
                  <a:rPr lang="en-US" altLang="zh-CN" sz="2000" dirty="0"/>
                  <a:t>log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059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QOJ5017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有两棵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个点的树。问两棵树上有多少对链，链上的点编号构成的集合相同。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blipFill>
                <a:blip r:embed="rId3"/>
                <a:stretch>
                  <a:fillRect l="-605" t="-2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8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QOJ5017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对第一棵树点分治，特判以分治中心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 为一端的路径。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对每个顶点赋随机权值，用 </a:t>
                </a:r>
                <a:r>
                  <a:rPr lang="en-US" altLang="zh-CN" sz="2000" dirty="0"/>
                  <a:t>sum hash </a:t>
                </a:r>
                <a:r>
                  <a:rPr lang="zh-CN" altLang="en-US" sz="2000" dirty="0"/>
                  <a:t>来判断是否合法。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用类似合并直径的方法，求出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到分治块里的每个点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的路径（不含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）在第二棵树上是哪条链。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假设第一棵树上链的端点为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，分类讨论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在第二棵树上的路径位置关系。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一个包含另一个。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en-US" altLang="zh-CN" sz="2000" dirty="0"/>
                  <a:t>LCA </a:t>
                </a:r>
                <a:r>
                  <a:rPr lang="zh-CN" altLang="en-US" sz="2000" dirty="0"/>
                  <a:t>为其中一个的 </a:t>
                </a:r>
                <a:r>
                  <a:rPr lang="en-US" altLang="zh-CN" sz="2000" dirty="0"/>
                  <a:t>LCA</a:t>
                </a:r>
                <a:r>
                  <a:rPr lang="zh-CN" altLang="en-US" sz="2000" dirty="0"/>
                  <a:t>，在一条链上相交。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均可写出其对应的 </a:t>
                </a:r>
                <a:r>
                  <a:rPr lang="en-US" altLang="zh-CN" sz="2000" dirty="0"/>
                  <a:t>sum hash </a:t>
                </a:r>
                <a:r>
                  <a:rPr lang="zh-CN" altLang="en-US" sz="2000" dirty="0"/>
                  <a:t>等式，并用哈希表求个数。注意，实际上不用判位置关系，全部丢进去就行。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精细实现可以做到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5324535"/>
              </a:xfrm>
              <a:prstGeom prst="rect">
                <a:avLst/>
              </a:prstGeom>
              <a:blipFill>
                <a:blip r:embed="rId3"/>
                <a:stretch>
                  <a:fillRect l="-605" t="-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888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QOJ5017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sum hash </a:t>
            </a:r>
            <a:r>
              <a:rPr lang="zh-CN" altLang="en-US" sz="2000" dirty="0"/>
              <a:t>的运用，两棵树分别怎么处理。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11825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ABC176F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的序列，你要执行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次操作，你可以在当前序列开头的 </a:t>
                </a:r>
                <a:r>
                  <a:rPr lang="en-US" altLang="zh-CN" sz="2000" dirty="0"/>
                  <a:t>5 </a:t>
                </a:r>
                <a:r>
                  <a:rPr lang="zh-CN" altLang="en-US" sz="2000" dirty="0"/>
                  <a:t>个数中删去 </a:t>
                </a:r>
                <a:r>
                  <a:rPr lang="en-US" altLang="zh-CN" sz="2000" dirty="0"/>
                  <a:t>3 </a:t>
                </a:r>
                <a:r>
                  <a:rPr lang="zh-CN" altLang="en-US" sz="2000" dirty="0"/>
                  <a:t>个（最后一次操作，就是删完）。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如果删去的三个数全相同，你会获得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问最多能获得多少分。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064" r="-3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644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ABC176F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表示做完前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次操作，最后一次操作前五个数没被删的是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则下一次操作的五个数就是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和三个固定的数。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分类讨论：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删三个固定的数，等价于给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数组全局加。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删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和一个固定的数，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2000" dirty="0"/>
                  <a:t> 枚举删哪个数，只需要维护全局 </a:t>
                </a:r>
                <a:r>
                  <a:rPr lang="en-US" altLang="zh-CN" sz="2000" dirty="0"/>
                  <a:t>max</a:t>
                </a:r>
                <a:r>
                  <a:rPr lang="zh-CN" altLang="en-US" sz="2000" dirty="0"/>
                  <a:t>（只有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个位置有 </a:t>
                </a:r>
                <a:r>
                  <a:rPr lang="en-US" altLang="zh-CN" sz="2000" dirty="0"/>
                  <a:t>+1 </a:t>
                </a:r>
                <a:r>
                  <a:rPr lang="zh-CN" altLang="en-US" sz="2000" dirty="0"/>
                  <a:t>的贡献）。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删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中的一个和两个固定的数。此时，转移到的状态只有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个，每个状态需要查询行 </a:t>
                </a:r>
                <a:r>
                  <a:rPr lang="en-US" altLang="zh-CN" sz="2000" dirty="0"/>
                  <a:t>/ </a:t>
                </a:r>
                <a:r>
                  <a:rPr lang="zh-CN" altLang="en-US" sz="2000" dirty="0"/>
                  <a:t>列 </a:t>
                </a:r>
                <a:r>
                  <a:rPr lang="en-US" altLang="zh-CN" sz="2000" dirty="0"/>
                  <a:t>max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因此只需要维护一个数据结构支持 全局加，行 </a:t>
                </a:r>
                <a:r>
                  <a:rPr lang="en-US" altLang="zh-CN" sz="2000" dirty="0"/>
                  <a:t>/ </a:t>
                </a:r>
                <a:r>
                  <a:rPr lang="zh-CN" altLang="en-US" sz="2000" dirty="0"/>
                  <a:t>列 </a:t>
                </a:r>
                <a:r>
                  <a:rPr lang="en-US" altLang="zh-CN" sz="2000" dirty="0"/>
                  <a:t>/ </a:t>
                </a:r>
                <a:r>
                  <a:rPr lang="zh-CN" altLang="en-US" sz="2000" dirty="0"/>
                  <a:t>全局 </a:t>
                </a:r>
                <a:r>
                  <a:rPr lang="en-US" altLang="zh-CN" sz="2000" dirty="0"/>
                  <a:t>max </a:t>
                </a:r>
                <a:r>
                  <a:rPr lang="zh-CN" altLang="en-US" sz="2000" dirty="0"/>
                  <a:t>查询，单点加。精细实现，不难做到单次操作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2000" dirty="0"/>
                  <a:t>，总复杂度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4401205"/>
              </a:xfrm>
              <a:prstGeom prst="rect">
                <a:avLst/>
              </a:prstGeom>
              <a:blipFill>
                <a:blip r:embed="rId3"/>
                <a:stretch>
                  <a:fillRect l="-605" t="-693" r="-1874" b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4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QOJ4996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条边的图，构造一种将点分为两个子集的方式，其中一个子集存在哈密顿路，另一个子集在补图中存在哈密顿路。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blipFill>
                <a:blip r:embed="rId3"/>
                <a:stretch>
                  <a:fillRect l="-605" t="-2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13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QOJ4996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增量构造。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9519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QOJ6684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给你一棵边上还没填字母的 </a:t>
                </a:r>
                <a:r>
                  <a:rPr lang="en-US" altLang="zh-CN" sz="2000" dirty="0" err="1"/>
                  <a:t>Trie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树，你要在边上填字母。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 err="1"/>
                  <a:t>Trie</a:t>
                </a:r>
                <a:r>
                  <a:rPr lang="zh-CN" altLang="en-US" sz="2000" dirty="0"/>
                  <a:t> 树上有一些关键点，表示有一个字符串的结尾在这里。保证叶子都是关键点。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假设你填完字母后，关键点对应的字符串集合为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请你最小化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从小到大排序之后得到的序列的字典序。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48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QOJ6684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考虑几种特殊情况哪个子树排在前面：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两个子树都是一条链，但是链底叶子深度不同。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两个子树在某个点后，一个向下继续，一个换了儿子。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两个子树在某个点后，一个向下继续，一个记录了。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两个子树在某个点后，一个换了儿子，一个记录了。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可以发现，按照 </a:t>
                </a:r>
                <a:r>
                  <a:rPr lang="en-US" altLang="zh-CN" sz="2000" dirty="0" err="1"/>
                  <a:t>dfs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序，把记录、向下、向上 分别赋值 </a:t>
                </a:r>
                <a:r>
                  <a:rPr lang="en-US" altLang="zh-CN" sz="2000" dirty="0"/>
                  <a:t>-1,0,1</a:t>
                </a:r>
                <a:r>
                  <a:rPr lang="zh-CN" altLang="en-US" sz="2000" dirty="0"/>
                  <a:t>，然后按照字典序贪心即可。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可以用启发式合并 </a:t>
                </a:r>
                <a:r>
                  <a:rPr lang="en-US" altLang="zh-CN" sz="2000" dirty="0"/>
                  <a:t>deque </a:t>
                </a:r>
                <a:r>
                  <a:rPr lang="zh-CN" altLang="en-US" sz="2000" dirty="0"/>
                  <a:t>维护，时间复杂度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3477875"/>
              </a:xfrm>
              <a:prstGeom prst="rect">
                <a:avLst/>
              </a:prstGeom>
              <a:blipFill>
                <a:blip r:embed="rId3"/>
                <a:stretch>
                  <a:fillRect l="-605" t="-876" r="-2963" b="-2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6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QOJ6684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多种情况的分析，总结出比较的条件。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788615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3836</TotalTime>
  <Words>3369</Words>
  <Application>Microsoft Office PowerPoint</Application>
  <PresentationFormat>宽屏</PresentationFormat>
  <Paragraphs>330</Paragraphs>
  <Slides>44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等线</vt:lpstr>
      <vt:lpstr>等线 Light</vt:lpstr>
      <vt:lpstr>Arial</vt:lpstr>
      <vt:lpstr>Cambria Math</vt:lpstr>
      <vt:lpstr>Office 主题​​</vt:lpstr>
      <vt:lpstr>杂题选讲（20230916）</vt:lpstr>
      <vt:lpstr>趣题部分</vt:lpstr>
      <vt:lpstr>QOJ1171</vt:lpstr>
      <vt:lpstr>QOJ1171</vt:lpstr>
      <vt:lpstr>QOJ4996</vt:lpstr>
      <vt:lpstr>QOJ4996</vt:lpstr>
      <vt:lpstr>QOJ6684</vt:lpstr>
      <vt:lpstr>QOJ6684</vt:lpstr>
      <vt:lpstr>QOJ6684 review</vt:lpstr>
      <vt:lpstr>QOJ5568</vt:lpstr>
      <vt:lpstr>QOJ5568 cont.</vt:lpstr>
      <vt:lpstr>QOJ5568 review</vt:lpstr>
      <vt:lpstr>QOJ5092</vt:lpstr>
      <vt:lpstr>QOJ5092</vt:lpstr>
      <vt:lpstr>QOJ5092</vt:lpstr>
      <vt:lpstr>QOJ5092 review</vt:lpstr>
      <vt:lpstr>QOJ5095</vt:lpstr>
      <vt:lpstr>QOJ5095</vt:lpstr>
      <vt:lpstr>QOJ5095 review</vt:lpstr>
      <vt:lpstr>CF238E</vt:lpstr>
      <vt:lpstr>CF238E</vt:lpstr>
      <vt:lpstr>CF238E review</vt:lpstr>
      <vt:lpstr>CF238D</vt:lpstr>
      <vt:lpstr>CF238D</vt:lpstr>
      <vt:lpstr>CF238D review</vt:lpstr>
      <vt:lpstr>Educational 题部分</vt:lpstr>
      <vt:lpstr>QOJ5022</vt:lpstr>
      <vt:lpstr>QOJ5022 cont.</vt:lpstr>
      <vt:lpstr>QOJ5022 review</vt:lpstr>
      <vt:lpstr>QOJ5174</vt:lpstr>
      <vt:lpstr>QOJ5174 cont.</vt:lpstr>
      <vt:lpstr>QOJ5174 cont.</vt:lpstr>
      <vt:lpstr>QOJ5174 review</vt:lpstr>
      <vt:lpstr>QOJ4356</vt:lpstr>
      <vt:lpstr>QOJ4356</vt:lpstr>
      <vt:lpstr>QOJ4356</vt:lpstr>
      <vt:lpstr>QOJ4356 review</vt:lpstr>
      <vt:lpstr>QOJ5035</vt:lpstr>
      <vt:lpstr>QOJ5035</vt:lpstr>
      <vt:lpstr>QOJ5017</vt:lpstr>
      <vt:lpstr>QOJ5017</vt:lpstr>
      <vt:lpstr>QOJ5017 review</vt:lpstr>
      <vt:lpstr>ABC176F</vt:lpstr>
      <vt:lpstr>ABC176F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思远 罗</cp:lastModifiedBy>
  <cp:revision>158</cp:revision>
  <dcterms:created xsi:type="dcterms:W3CDTF">2023-05-06T03:04:00Z</dcterms:created>
  <dcterms:modified xsi:type="dcterms:W3CDTF">2023-09-16T12:08:42Z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