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0"/>
  </p:notesMasterIdLst>
  <p:handoutMasterIdLst>
    <p:handoutMasterId r:id="rId61"/>
  </p:handoutMasterIdLst>
  <p:sldIdLst>
    <p:sldId id="256" r:id="rId2"/>
    <p:sldId id="287" r:id="rId3"/>
    <p:sldId id="276" r:id="rId4"/>
    <p:sldId id="275" r:id="rId5"/>
    <p:sldId id="274" r:id="rId6"/>
    <p:sldId id="277" r:id="rId7"/>
    <p:sldId id="279" r:id="rId8"/>
    <p:sldId id="306" r:id="rId9"/>
    <p:sldId id="307" r:id="rId10"/>
    <p:sldId id="278" r:id="rId11"/>
    <p:sldId id="281" r:id="rId12"/>
    <p:sldId id="282" r:id="rId13"/>
    <p:sldId id="283" r:id="rId14"/>
    <p:sldId id="284" r:id="rId15"/>
    <p:sldId id="285" r:id="rId16"/>
    <p:sldId id="292" r:id="rId17"/>
    <p:sldId id="324" r:id="rId18"/>
    <p:sldId id="286" r:id="rId19"/>
    <p:sldId id="325" r:id="rId20"/>
    <p:sldId id="303" r:id="rId21"/>
    <p:sldId id="304" r:id="rId22"/>
    <p:sldId id="305" r:id="rId23"/>
    <p:sldId id="288" r:id="rId24"/>
    <p:sldId id="289" r:id="rId25"/>
    <p:sldId id="318" r:id="rId26"/>
    <p:sldId id="290" r:id="rId27"/>
    <p:sldId id="291" r:id="rId28"/>
    <p:sldId id="293" r:id="rId29"/>
    <p:sldId id="294" r:id="rId30"/>
    <p:sldId id="295" r:id="rId31"/>
    <p:sldId id="296" r:id="rId32"/>
    <p:sldId id="319" r:id="rId33"/>
    <p:sldId id="297" r:id="rId34"/>
    <p:sldId id="308" r:id="rId35"/>
    <p:sldId id="309" r:id="rId36"/>
    <p:sldId id="311" r:id="rId37"/>
    <p:sldId id="312" r:id="rId38"/>
    <p:sldId id="320" r:id="rId39"/>
    <p:sldId id="313" r:id="rId40"/>
    <p:sldId id="299" r:id="rId41"/>
    <p:sldId id="298" r:id="rId42"/>
    <p:sldId id="314" r:id="rId43"/>
    <p:sldId id="316" r:id="rId44"/>
    <p:sldId id="321" r:id="rId45"/>
    <p:sldId id="315" r:id="rId46"/>
    <p:sldId id="322" r:id="rId47"/>
    <p:sldId id="301" r:id="rId48"/>
    <p:sldId id="323" r:id="rId49"/>
    <p:sldId id="317" r:id="rId50"/>
    <p:sldId id="327" r:id="rId51"/>
    <p:sldId id="328" r:id="rId52"/>
    <p:sldId id="329" r:id="rId53"/>
    <p:sldId id="330" r:id="rId54"/>
    <p:sldId id="331" r:id="rId55"/>
    <p:sldId id="300" r:id="rId56"/>
    <p:sldId id="326" r:id="rId57"/>
    <p:sldId id="302" r:id="rId58"/>
    <p:sldId id="273" r:id="rId59"/>
  </p:sldIdLst>
  <p:sldSz cx="9144000" cy="6858000" type="screen4x3"/>
  <p:notesSz cx="6858000" cy="9144000"/>
  <p:custDataLst>
    <p:tags r:id="rId6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 cq" initials="wc" lastIdx="17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516" autoAdjust="0"/>
    <p:restoredTop sz="91643" autoAdjust="0"/>
  </p:normalViewPr>
  <p:slideViewPr>
    <p:cSldViewPr snapToGrid="0">
      <p:cViewPr varScale="1">
        <p:scale>
          <a:sx n="101" d="100"/>
          <a:sy n="101" d="100"/>
        </p:scale>
        <p:origin x="1518" y="108"/>
      </p:cViewPr>
      <p:guideLst>
        <p:guide orient="horz" pos="2160"/>
        <p:guide pos="287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7" d="100"/>
          <a:sy n="77" d="100"/>
        </p:scale>
        <p:origin x="2576" y="8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handoutMaster" Target="handoutMasters/handout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52A1A5-87A5-4F69-8D07-6F9C8B3A8B27}" type="datetimeFigureOut">
              <a:rPr lang="zh-CN" altLang="en-US" smtClean="0"/>
              <a:t>2023/10/5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9BB5C1-8FEC-416B-AF5D-220EF55332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7322FF-F4B5-4D0D-BA69-CB34CA1EDCC1}" type="datetimeFigureOut">
              <a:rPr lang="zh-CN" altLang="en-US" smtClean="0"/>
              <a:t>2023/10/5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510A20-B26C-4643-BCC5-461A85C5BDF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510A20-B26C-4643-BCC5-461A85C5BDFB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510A20-B26C-4643-BCC5-461A85C5BDFB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97394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510A20-B26C-4643-BCC5-461A85C5BDFB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79483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510A20-B26C-4643-BCC5-461A85C5BDFB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55625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510A20-B26C-4643-BCC5-461A85C5BDFB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68016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510A20-B26C-4643-BCC5-461A85C5BDFB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96980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510A20-B26C-4643-BCC5-461A85C5BDFB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64043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510A20-B26C-4643-BCC5-461A85C5BDFB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68222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510A20-B26C-4643-BCC5-461A85C5BDFB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40733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510A20-B26C-4643-BCC5-461A85C5BDFB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50596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510A20-B26C-4643-BCC5-461A85C5BDFB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9694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510A20-B26C-4643-BCC5-461A85C5BDF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819781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510A20-B26C-4643-BCC5-461A85C5BDFB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466100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510A20-B26C-4643-BCC5-461A85C5BDFB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342186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510A20-B26C-4643-BCC5-461A85C5BDFB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505201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510A20-B26C-4643-BCC5-461A85C5BDFB}" type="slidenum">
              <a:rPr lang="zh-CN" altLang="en-US" smtClean="0"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945836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510A20-B26C-4643-BCC5-461A85C5BDFB}" type="slidenum">
              <a:rPr lang="zh-CN" altLang="en-US" smtClean="0"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299128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510A20-B26C-4643-BCC5-461A85C5BDFB}" type="slidenum">
              <a:rPr lang="zh-CN" altLang="en-US" smtClean="0"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847550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510A20-B26C-4643-BCC5-461A85C5BDFB}" type="slidenum">
              <a:rPr lang="zh-CN" altLang="en-US" smtClean="0"/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139677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510A20-B26C-4643-BCC5-461A85C5BDFB}" type="slidenum">
              <a:rPr lang="zh-CN" altLang="en-US" smtClean="0"/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732003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510A20-B26C-4643-BCC5-461A85C5BDFB}" type="slidenum">
              <a:rPr lang="zh-CN" altLang="en-US" smtClean="0"/>
              <a:t>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259597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510A20-B26C-4643-BCC5-461A85C5BDFB}" type="slidenum">
              <a:rPr lang="zh-CN" altLang="en-US" smtClean="0"/>
              <a:t>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55708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510A20-B26C-4643-BCC5-461A85C5BDF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950640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510A20-B26C-4643-BCC5-461A85C5BDFB}" type="slidenum">
              <a:rPr lang="zh-CN" altLang="en-US" smtClean="0"/>
              <a:t>54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644896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510A20-B26C-4643-BCC5-461A85C5BDFB}" type="slidenum">
              <a:rPr lang="zh-CN" altLang="en-US" smtClean="0"/>
              <a:t>55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590198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510A20-B26C-4643-BCC5-461A85C5BDFB}" type="slidenum">
              <a:rPr lang="zh-CN" altLang="en-US" smtClean="0"/>
              <a:t>56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276314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510A20-B26C-4643-BCC5-461A85C5BDFB}" type="slidenum">
              <a:rPr lang="zh-CN" altLang="en-US" smtClean="0"/>
              <a:t>57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56055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510A20-B26C-4643-BCC5-461A85C5BDFB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32771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510A20-B26C-4643-BCC5-461A85C5BDFB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93536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510A20-B26C-4643-BCC5-461A85C5BDFB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60206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510A20-B26C-4643-BCC5-461A85C5BDFB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99456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510A20-B26C-4643-BCC5-461A85C5BDFB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80974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510A20-B26C-4643-BCC5-461A85C5BDFB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87384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441425" y="620480"/>
            <a:ext cx="1800000" cy="1800000"/>
          </a:xfrm>
          <a:prstGeom prst="ellipse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8" name="椭圆 7"/>
          <p:cNvSpPr/>
          <p:nvPr/>
        </p:nvSpPr>
        <p:spPr>
          <a:xfrm>
            <a:off x="2546251" y="2474836"/>
            <a:ext cx="900000" cy="900000"/>
          </a:xfrm>
          <a:prstGeom prst="ellipse">
            <a:avLst/>
          </a:prstGeom>
          <a:solidFill>
            <a:srgbClr val="70AD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9" name="椭圆 8"/>
          <p:cNvSpPr/>
          <p:nvPr/>
        </p:nvSpPr>
        <p:spPr>
          <a:xfrm>
            <a:off x="3844371" y="2327989"/>
            <a:ext cx="288000" cy="288000"/>
          </a:xfrm>
          <a:prstGeom prst="ellipse">
            <a:avLst/>
          </a:prstGeom>
          <a:solidFill>
            <a:srgbClr val="9DC3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4" name="不完整圆 13"/>
          <p:cNvSpPr/>
          <p:nvPr/>
        </p:nvSpPr>
        <p:spPr>
          <a:xfrm rot="16200000">
            <a:off x="5094000" y="-4050000"/>
            <a:ext cx="8100000" cy="8100000"/>
          </a:xfrm>
          <a:prstGeom prst="pie">
            <a:avLst>
              <a:gd name="adj1" fmla="val 10805950"/>
              <a:gd name="adj2" fmla="val 16200000"/>
            </a:avLst>
          </a:prstGeom>
          <a:solidFill>
            <a:srgbClr val="CADF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solidFill>
                <a:schemeClr val="tx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54442" y="4379916"/>
            <a:ext cx="5667292" cy="1655762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ctr">
              <a:defRPr sz="360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115050" y="4379916"/>
            <a:ext cx="2478819" cy="1655762"/>
          </a:xfrm>
          <a:prstGeom prst="rect">
            <a:avLst/>
          </a:prstGeom>
        </p:spPr>
        <p:txBody>
          <a:bodyPr anchor="ctr" anchorCtr="0"/>
          <a:lstStyle>
            <a:lvl1pPr marL="0" indent="0" algn="l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69000B89-1775-494D-A3A4-EA3441A4224B}" type="datetime1">
              <a:rPr lang="zh-CN" altLang="en-US" smtClean="0"/>
              <a:t>2023/10/5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E3FE135-8E6A-45ED-A9DD-33A58E00191C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2" name="直接连接符 11"/>
          <p:cNvCxnSpPr/>
          <p:nvPr/>
        </p:nvCxnSpPr>
        <p:spPr>
          <a:xfrm>
            <a:off x="6018087" y="4379916"/>
            <a:ext cx="0" cy="165576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图片 1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73" r="47570" b="26266"/>
          <a:stretch>
            <a:fillRect/>
          </a:stretch>
        </p:blipFill>
        <p:spPr>
          <a:xfrm>
            <a:off x="7473165" y="5898148"/>
            <a:ext cx="1162616" cy="490654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7270444" y="6356350"/>
            <a:ext cx="158889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50" dirty="0">
                <a:solidFill>
                  <a:srgbClr val="639FD6"/>
                </a:solidFill>
              </a:rPr>
              <a:t>www.luogu.com.cn</a:t>
            </a:r>
            <a:endParaRPr lang="zh-CN" altLang="en-US" sz="1350" dirty="0">
              <a:solidFill>
                <a:srgbClr val="639FD6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82DA07C-2802-498B-8AE7-DB418465B79C}" type="datetime1">
              <a:rPr lang="zh-CN" altLang="en-US" smtClean="0"/>
              <a:t>2023/10/5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E3FE135-8E6A-45ED-A9DD-33A58E00191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9FEBD238-0177-444E-A26C-C61A28D3291E}" type="datetime1">
              <a:rPr lang="zh-CN" altLang="en-US" smtClean="0"/>
              <a:t>2023/10/5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E3FE135-8E6A-45ED-A9DD-33A58E00191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0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E01F2D6-70D3-418A-9741-D62E4B4E25E5}" type="datetime1">
              <a:rPr lang="zh-CN" altLang="en-US" smtClean="0"/>
              <a:t>2023/10/5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E3FE135-8E6A-45ED-A9DD-33A58E00191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B58C9-7524-40BB-9FA1-28F2468E7F5E}" type="datetime1">
              <a:rPr lang="zh-CN" altLang="en-US" smtClean="0"/>
              <a:t>2023/10/5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8C611-133E-46AB-882C-AE067CAAD6E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321733" y="365127"/>
            <a:ext cx="8492067" cy="99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12" name="内容占位符 11"/>
          <p:cNvSpPr>
            <a:spLocks noGrp="1"/>
          </p:cNvSpPr>
          <p:nvPr>
            <p:ph sz="quarter" idx="13"/>
          </p:nvPr>
        </p:nvSpPr>
        <p:spPr>
          <a:xfrm>
            <a:off x="322263" y="1701800"/>
            <a:ext cx="8491537" cy="441113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不完整圆 9"/>
          <p:cNvSpPr/>
          <p:nvPr/>
        </p:nvSpPr>
        <p:spPr>
          <a:xfrm rot="16200000">
            <a:off x="4419000" y="-4720015"/>
            <a:ext cx="9450000" cy="9450000"/>
          </a:xfrm>
          <a:prstGeom prst="pie">
            <a:avLst>
              <a:gd name="adj1" fmla="val 10800543"/>
              <a:gd name="adj2" fmla="val 16200000"/>
            </a:avLst>
          </a:prstGeom>
          <a:solidFill>
            <a:srgbClr val="D8EA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solidFill>
                <a:schemeClr val="tx1"/>
              </a:solidFill>
            </a:endParaRPr>
          </a:p>
        </p:txBody>
      </p:sp>
      <p:sp>
        <p:nvSpPr>
          <p:cNvPr id="11" name="不完整圆 10"/>
          <p:cNvSpPr/>
          <p:nvPr/>
        </p:nvSpPr>
        <p:spPr>
          <a:xfrm rot="5400000">
            <a:off x="-2025000" y="4832651"/>
            <a:ext cx="4050000" cy="4050000"/>
          </a:xfrm>
          <a:prstGeom prst="pie">
            <a:avLst>
              <a:gd name="adj1" fmla="val 10800543"/>
              <a:gd name="adj2" fmla="val 16200000"/>
            </a:avLst>
          </a:prstGeom>
          <a:solidFill>
            <a:srgbClr val="CADF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solidFill>
                <a:schemeClr val="tx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5820" y="470108"/>
            <a:ext cx="7889530" cy="734224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algn="ctr">
              <a:defRPr sz="3000" b="1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625819" y="1717292"/>
            <a:ext cx="7889531" cy="4472312"/>
          </a:xfrm>
          <a:prstGeom prst="rect">
            <a:avLst/>
          </a:prstGeom>
        </p:spPr>
        <p:txBody>
          <a:bodyPr/>
          <a:lstStyle>
            <a:lvl1pPr indent="0">
              <a:lnSpc>
                <a:spcPct val="100000"/>
              </a:lnSpc>
              <a:spcBef>
                <a:spcPts val="1200"/>
              </a:spcBef>
              <a:buNone/>
              <a:defRPr>
                <a:solidFill>
                  <a:schemeClr val="accent5">
                    <a:lumMod val="75000"/>
                  </a:schemeClr>
                </a:solidFill>
              </a:defRPr>
            </a:lvl1pPr>
            <a:lvl2pPr indent="0">
              <a:lnSpc>
                <a:spcPct val="100000"/>
              </a:lnSpc>
              <a:spcBef>
                <a:spcPts val="1200"/>
              </a:spcBef>
              <a:buNone/>
              <a:defRPr>
                <a:solidFill>
                  <a:schemeClr val="accent5">
                    <a:lumMod val="75000"/>
                  </a:schemeClr>
                </a:solidFill>
              </a:defRPr>
            </a:lvl2pPr>
            <a:lvl3pPr indent="0">
              <a:lnSpc>
                <a:spcPct val="100000"/>
              </a:lnSpc>
              <a:spcBef>
                <a:spcPts val="1200"/>
              </a:spcBef>
              <a:buNone/>
              <a:defRPr>
                <a:solidFill>
                  <a:schemeClr val="accent5">
                    <a:lumMod val="75000"/>
                  </a:schemeClr>
                </a:solidFill>
              </a:defRPr>
            </a:lvl3pPr>
            <a:lvl4pPr indent="0">
              <a:lnSpc>
                <a:spcPct val="100000"/>
              </a:lnSpc>
              <a:spcBef>
                <a:spcPts val="1200"/>
              </a:spcBef>
              <a:buNone/>
              <a:defRPr>
                <a:solidFill>
                  <a:schemeClr val="accent5">
                    <a:lumMod val="75000"/>
                  </a:schemeClr>
                </a:solidFill>
              </a:defRPr>
            </a:lvl4pPr>
            <a:lvl5pPr indent="0">
              <a:lnSpc>
                <a:spcPct val="100000"/>
              </a:lnSpc>
              <a:spcBef>
                <a:spcPts val="1200"/>
              </a:spcBef>
              <a:buNone/>
              <a:defRPr>
                <a:solidFill>
                  <a:schemeClr val="accent5">
                    <a:lumMod val="7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2A2B7287-99E8-429B-9A42-47D7A5C77679}" type="datetime1">
              <a:rPr lang="zh-CN" altLang="en-US" smtClean="0"/>
              <a:t>2023/10/5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E3FE135-8E6A-45ED-A9DD-33A58E00191C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2" name="直接连接符 11"/>
          <p:cNvCxnSpPr/>
          <p:nvPr/>
        </p:nvCxnSpPr>
        <p:spPr>
          <a:xfrm flipH="1">
            <a:off x="670737" y="1427528"/>
            <a:ext cx="7765161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73" r="47570" b="26266"/>
          <a:stretch>
            <a:fillRect/>
          </a:stretch>
        </p:blipFill>
        <p:spPr>
          <a:xfrm>
            <a:off x="7534497" y="162039"/>
            <a:ext cx="1162616" cy="49065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 rot="10800000">
            <a:off x="5229922" y="0"/>
            <a:ext cx="3914079" cy="6858000"/>
            <a:chOff x="-1" y="0"/>
            <a:chExt cx="4191001" cy="6858000"/>
          </a:xfrm>
          <a:solidFill>
            <a:srgbClr val="D8EACC"/>
          </a:solidFill>
        </p:grpSpPr>
        <p:sp>
          <p:nvSpPr>
            <p:cNvPr id="19" name="直角三角形 18"/>
            <p:cNvSpPr/>
            <p:nvPr/>
          </p:nvSpPr>
          <p:spPr>
            <a:xfrm>
              <a:off x="601133" y="0"/>
              <a:ext cx="3589867" cy="6858000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0" name="矩形 19"/>
            <p:cNvSpPr/>
            <p:nvPr/>
          </p:nvSpPr>
          <p:spPr>
            <a:xfrm>
              <a:off x="-1" y="0"/>
              <a:ext cx="601133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0" y="0"/>
            <a:ext cx="3451302" cy="6858000"/>
            <a:chOff x="-1" y="0"/>
            <a:chExt cx="4191001" cy="6858000"/>
          </a:xfrm>
          <a:solidFill>
            <a:srgbClr val="CADFF2"/>
          </a:solidFill>
        </p:grpSpPr>
        <p:sp>
          <p:nvSpPr>
            <p:cNvPr id="14" name="直角三角形 13"/>
            <p:cNvSpPr/>
            <p:nvPr/>
          </p:nvSpPr>
          <p:spPr>
            <a:xfrm>
              <a:off x="601133" y="0"/>
              <a:ext cx="3589867" cy="6858000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6" name="矩形 15"/>
            <p:cNvSpPr/>
            <p:nvPr/>
          </p:nvSpPr>
          <p:spPr>
            <a:xfrm>
              <a:off x="-1" y="0"/>
              <a:ext cx="601133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5E39782-C552-4FF5-BFBD-9944CC0358CF}" type="datetime1">
              <a:rPr lang="zh-CN" altLang="en-US" smtClean="0"/>
              <a:t>2023/10/5</a:t>
            </a:fld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E3FE135-8E6A-45ED-A9DD-33A58E00191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内容占位符 9"/>
          <p:cNvSpPr>
            <a:spLocks noGrp="1"/>
          </p:cNvSpPr>
          <p:nvPr>
            <p:ph sz="quarter" idx="13" hasCustomPrompt="1"/>
          </p:nvPr>
        </p:nvSpPr>
        <p:spPr>
          <a:xfrm>
            <a:off x="561974" y="814732"/>
            <a:ext cx="8020050" cy="5299349"/>
          </a:xfrm>
          <a:prstGeom prst="rect">
            <a:avLst/>
          </a:prstGeom>
        </p:spPr>
        <p:txBody>
          <a:bodyPr>
            <a:normAutofit/>
          </a:bodyPr>
          <a:lstStyle>
            <a:lvl1pPr indent="0">
              <a:lnSpc>
                <a:spcPct val="100000"/>
              </a:lnSpc>
              <a:buNone/>
              <a:defRPr sz="2400">
                <a:solidFill>
                  <a:schemeClr val="accent5">
                    <a:lumMod val="75000"/>
                  </a:schemeClr>
                </a:solidFill>
              </a:defRPr>
            </a:lvl1pPr>
            <a:lvl2pPr indent="0">
              <a:lnSpc>
                <a:spcPct val="100000"/>
              </a:lnSpc>
              <a:buNone/>
              <a:defRPr sz="2100">
                <a:solidFill>
                  <a:schemeClr val="accent5">
                    <a:lumMod val="75000"/>
                  </a:schemeClr>
                </a:solidFill>
              </a:defRPr>
            </a:lvl2pPr>
            <a:lvl3pPr indent="0">
              <a:lnSpc>
                <a:spcPct val="100000"/>
              </a:lnSpc>
              <a:buNone/>
              <a:defRPr sz="1800">
                <a:solidFill>
                  <a:schemeClr val="accent5">
                    <a:lumMod val="75000"/>
                  </a:schemeClr>
                </a:solidFill>
              </a:defRPr>
            </a:lvl3pPr>
            <a:lvl4pPr indent="0">
              <a:lnSpc>
                <a:spcPct val="100000"/>
              </a:lnSpc>
              <a:buNone/>
              <a:defRPr sz="1500">
                <a:solidFill>
                  <a:schemeClr val="accent5">
                    <a:lumMod val="75000"/>
                  </a:schemeClr>
                </a:solidFill>
              </a:defRPr>
            </a:lvl4pPr>
            <a:lvl5pPr indent="0">
              <a:lnSpc>
                <a:spcPct val="100000"/>
              </a:lnSpc>
              <a:buNone/>
              <a:defRPr sz="1500">
                <a:solidFill>
                  <a:schemeClr val="accent5">
                    <a:lumMod val="75000"/>
                  </a:schemeClr>
                </a:solidFill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73" r="47570" b="26266"/>
          <a:stretch>
            <a:fillRect/>
          </a:stretch>
        </p:blipFill>
        <p:spPr>
          <a:xfrm>
            <a:off x="7534497" y="162039"/>
            <a:ext cx="1162616" cy="49065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3144644" y="-2"/>
            <a:ext cx="4901958" cy="6858000"/>
            <a:chOff x="7030650" y="0"/>
            <a:chExt cx="5217467" cy="6858000"/>
          </a:xfrm>
          <a:solidFill>
            <a:srgbClr val="CADFF2"/>
          </a:solidFill>
        </p:grpSpPr>
        <p:sp>
          <p:nvSpPr>
            <p:cNvPr id="16" name="直角三角形 15"/>
            <p:cNvSpPr/>
            <p:nvPr/>
          </p:nvSpPr>
          <p:spPr>
            <a:xfrm rot="10800000">
              <a:off x="7030650" y="0"/>
              <a:ext cx="3700363" cy="6858000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7" name="矩形 16"/>
            <p:cNvSpPr/>
            <p:nvPr/>
          </p:nvSpPr>
          <p:spPr>
            <a:xfrm rot="10800000">
              <a:off x="10731013" y="0"/>
              <a:ext cx="1517104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4242042" y="-4"/>
            <a:ext cx="4901958" cy="6858000"/>
            <a:chOff x="7030650" y="0"/>
            <a:chExt cx="5217467" cy="6858000"/>
          </a:xfrm>
        </p:grpSpPr>
        <p:sp>
          <p:nvSpPr>
            <p:cNvPr id="9" name="直角三角形 8"/>
            <p:cNvSpPr/>
            <p:nvPr/>
          </p:nvSpPr>
          <p:spPr>
            <a:xfrm rot="10800000">
              <a:off x="7030650" y="0"/>
              <a:ext cx="3700363" cy="6858000"/>
            </a:xfrm>
            <a:prstGeom prst="rtTriangle">
              <a:avLst/>
            </a:prstGeom>
            <a:solidFill>
              <a:srgbClr val="D8EA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0" name="矩形 9"/>
            <p:cNvSpPr/>
            <p:nvPr/>
          </p:nvSpPr>
          <p:spPr>
            <a:xfrm rot="10800000">
              <a:off x="10731013" y="0"/>
              <a:ext cx="1517104" cy="6858000"/>
            </a:xfrm>
            <a:prstGeom prst="rect">
              <a:avLst/>
            </a:prstGeom>
            <a:solidFill>
              <a:srgbClr val="D8EA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7027" y="2774046"/>
            <a:ext cx="5418023" cy="1429808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50" b="1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97028" y="4471196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DD015F7-7153-4D56-82F0-1E1AE8A3B8D2}" type="datetime1">
              <a:rPr lang="zh-CN" altLang="en-US" smtClean="0"/>
              <a:t>2023/10/5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E3FE135-8E6A-45ED-A9DD-33A58E00191C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8" name="图片 1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73" r="47570" b="26266"/>
          <a:stretch>
            <a:fillRect/>
          </a:stretch>
        </p:blipFill>
        <p:spPr>
          <a:xfrm>
            <a:off x="7534497" y="162039"/>
            <a:ext cx="1162616" cy="49065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不完整圆 7"/>
          <p:cNvSpPr/>
          <p:nvPr userDrawn="1"/>
        </p:nvSpPr>
        <p:spPr>
          <a:xfrm rot="16200000">
            <a:off x="4419000" y="-4720015"/>
            <a:ext cx="9450000" cy="9450000"/>
          </a:xfrm>
          <a:prstGeom prst="pie">
            <a:avLst>
              <a:gd name="adj1" fmla="val 10800543"/>
              <a:gd name="adj2" fmla="val 16200000"/>
            </a:avLst>
          </a:prstGeom>
          <a:solidFill>
            <a:srgbClr val="D8EA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solidFill>
                <a:schemeClr val="tx1"/>
              </a:solidFill>
            </a:endParaRPr>
          </a:p>
        </p:txBody>
      </p:sp>
      <p:sp>
        <p:nvSpPr>
          <p:cNvPr id="9" name="不完整圆 8"/>
          <p:cNvSpPr/>
          <p:nvPr userDrawn="1"/>
        </p:nvSpPr>
        <p:spPr>
          <a:xfrm rot="5400000">
            <a:off x="-2025000" y="4832651"/>
            <a:ext cx="4050000" cy="4050000"/>
          </a:xfrm>
          <a:prstGeom prst="pie">
            <a:avLst>
              <a:gd name="adj1" fmla="val 10800543"/>
              <a:gd name="adj2" fmla="val 16200000"/>
            </a:avLst>
          </a:prstGeom>
          <a:solidFill>
            <a:srgbClr val="CADF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solidFill>
                <a:schemeClr val="tx1"/>
              </a:solidFill>
            </a:endParaRP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73" r="47570" b="26266"/>
          <a:stretch>
            <a:fillRect/>
          </a:stretch>
        </p:blipFill>
        <p:spPr>
          <a:xfrm>
            <a:off x="7534497" y="162039"/>
            <a:ext cx="1162616" cy="49065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39199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ctr">
              <a:defRPr lang="zh-CN" altLang="en-US" sz="3000" b="1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628650" y="1734017"/>
            <a:ext cx="3886200" cy="44429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indent="0">
              <a:lnSpc>
                <a:spcPct val="100000"/>
              </a:lnSpc>
              <a:spcBef>
                <a:spcPts val="800"/>
              </a:spcBef>
              <a:buNone/>
              <a:defRPr lang="zh-CN" altLang="en-US">
                <a:solidFill>
                  <a:schemeClr val="accent5">
                    <a:lumMod val="75000"/>
                  </a:schemeClr>
                </a:solidFill>
              </a:defRPr>
            </a:lvl1pPr>
            <a:lvl2pPr indent="0">
              <a:lnSpc>
                <a:spcPct val="100000"/>
              </a:lnSpc>
              <a:spcBef>
                <a:spcPts val="800"/>
              </a:spcBef>
              <a:buNone/>
              <a:defRPr lang="zh-CN" altLang="en-US">
                <a:solidFill>
                  <a:schemeClr val="accent5">
                    <a:lumMod val="75000"/>
                  </a:schemeClr>
                </a:solidFill>
              </a:defRPr>
            </a:lvl2pPr>
            <a:lvl3pPr indent="0">
              <a:lnSpc>
                <a:spcPct val="100000"/>
              </a:lnSpc>
              <a:spcBef>
                <a:spcPts val="800"/>
              </a:spcBef>
              <a:buNone/>
              <a:defRPr lang="zh-CN" altLang="en-US">
                <a:solidFill>
                  <a:schemeClr val="accent5">
                    <a:lumMod val="75000"/>
                  </a:schemeClr>
                </a:solidFill>
              </a:defRPr>
            </a:lvl3pPr>
            <a:lvl4pPr indent="0">
              <a:lnSpc>
                <a:spcPct val="100000"/>
              </a:lnSpc>
              <a:spcBef>
                <a:spcPts val="800"/>
              </a:spcBef>
              <a:buNone/>
              <a:defRPr lang="zh-CN" altLang="en-US">
                <a:solidFill>
                  <a:schemeClr val="accent5">
                    <a:lumMod val="75000"/>
                  </a:schemeClr>
                </a:solidFill>
              </a:defRPr>
            </a:lvl4pPr>
            <a:lvl5pPr indent="0">
              <a:lnSpc>
                <a:spcPct val="100000"/>
              </a:lnSpc>
              <a:spcBef>
                <a:spcPts val="800"/>
              </a:spcBef>
              <a:buNone/>
              <a:defRPr lang="zh-CN" altLang="en-US">
                <a:solidFill>
                  <a:schemeClr val="accent5">
                    <a:lumMod val="75000"/>
                  </a:schemeClr>
                </a:solidFill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4629150" y="1734017"/>
            <a:ext cx="3886200" cy="44429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indent="0">
              <a:lnSpc>
                <a:spcPct val="100000"/>
              </a:lnSpc>
              <a:spcBef>
                <a:spcPts val="800"/>
              </a:spcBef>
              <a:buNone/>
              <a:defRPr lang="zh-CN" altLang="en-US">
                <a:solidFill>
                  <a:schemeClr val="accent5">
                    <a:lumMod val="75000"/>
                  </a:schemeClr>
                </a:solidFill>
              </a:defRPr>
            </a:lvl1pPr>
            <a:lvl2pPr indent="0">
              <a:lnSpc>
                <a:spcPct val="100000"/>
              </a:lnSpc>
              <a:spcBef>
                <a:spcPts val="800"/>
              </a:spcBef>
              <a:buNone/>
              <a:defRPr lang="zh-CN" altLang="en-US">
                <a:solidFill>
                  <a:schemeClr val="accent5">
                    <a:lumMod val="75000"/>
                  </a:schemeClr>
                </a:solidFill>
              </a:defRPr>
            </a:lvl2pPr>
            <a:lvl3pPr indent="0">
              <a:lnSpc>
                <a:spcPct val="100000"/>
              </a:lnSpc>
              <a:spcBef>
                <a:spcPts val="800"/>
              </a:spcBef>
              <a:buNone/>
              <a:defRPr lang="zh-CN" altLang="en-US">
                <a:solidFill>
                  <a:schemeClr val="accent5">
                    <a:lumMod val="75000"/>
                  </a:schemeClr>
                </a:solidFill>
              </a:defRPr>
            </a:lvl3pPr>
            <a:lvl4pPr indent="0">
              <a:lnSpc>
                <a:spcPct val="100000"/>
              </a:lnSpc>
              <a:spcBef>
                <a:spcPts val="800"/>
              </a:spcBef>
              <a:buNone/>
              <a:defRPr lang="zh-CN" altLang="en-US">
                <a:solidFill>
                  <a:schemeClr val="accent5">
                    <a:lumMod val="75000"/>
                  </a:schemeClr>
                </a:solidFill>
              </a:defRPr>
            </a:lvl4pPr>
            <a:lvl5pPr indent="0">
              <a:lnSpc>
                <a:spcPct val="100000"/>
              </a:lnSpc>
              <a:spcBef>
                <a:spcPts val="800"/>
              </a:spcBef>
              <a:buNone/>
              <a:defRPr lang="zh-CN" altLang="en-US">
                <a:solidFill>
                  <a:schemeClr val="accent5">
                    <a:lumMod val="75000"/>
                  </a:schemeClr>
                </a:solidFill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361F1A22-CF6C-456C-85A3-854549011787}" type="datetime1">
              <a:rPr lang="zh-CN" altLang="en-US" smtClean="0"/>
              <a:t>2023/10/5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E3FE135-8E6A-45ED-A9DD-33A58E00191C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3" name="直接连接符 12"/>
          <p:cNvCxnSpPr/>
          <p:nvPr userDrawn="1"/>
        </p:nvCxnSpPr>
        <p:spPr>
          <a:xfrm flipH="1">
            <a:off x="670737" y="1427528"/>
            <a:ext cx="7765161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0FD8775-DC8F-469D-BE22-9B09BE13E09B}" type="datetime1">
              <a:rPr lang="zh-CN" altLang="en-US" smtClean="0"/>
              <a:t>2023/10/5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E3FE135-8E6A-45ED-A9DD-33A58E00191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97F8B03F-910B-4854-AA0D-4274CA7BF561}" type="datetime1">
              <a:rPr lang="zh-CN" altLang="en-US" smtClean="0"/>
              <a:t>2023/10/5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E3FE135-8E6A-45ED-A9DD-33A58E00191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555E5F5-2EE3-4EAF-8CC1-2FD2897E9819}" type="datetime1">
              <a:rPr lang="zh-CN" altLang="en-US" smtClean="0"/>
              <a:t>2023/10/5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E3FE135-8E6A-45ED-A9DD-33A58E00191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B43EB126-A9E4-4A80-9FAC-2817C922E78B}" type="datetime1">
              <a:rPr lang="zh-CN" altLang="en-US" smtClean="0"/>
              <a:t>2023/10/5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E3FE135-8E6A-45ED-A9DD-33A58E00191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3DB489-A8E5-4FCC-9B1C-B80658AF5489}" type="datetime1">
              <a:rPr lang="zh-CN" altLang="en-US" smtClean="0"/>
              <a:t>2023/10/5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FE135-8E6A-45ED-A9DD-33A58E00191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-171450" algn="l" defTabSz="685800" rtl="0" eaLnBrk="1" latinLnBrk="0" hangingPunct="1">
        <a:lnSpc>
          <a:spcPct val="90000"/>
        </a:lnSpc>
        <a:spcBef>
          <a:spcPts val="1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-171450" algn="l" defTabSz="685800" rtl="0" eaLnBrk="1" latinLnBrk="0" hangingPunct="1">
        <a:lnSpc>
          <a:spcPct val="90000"/>
        </a:lnSpc>
        <a:spcBef>
          <a:spcPts val="12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0" indent="-171450" algn="l" defTabSz="685800" rtl="0" eaLnBrk="1" latinLnBrk="0" hangingPunct="1">
        <a:lnSpc>
          <a:spcPct val="90000"/>
        </a:lnSpc>
        <a:spcBef>
          <a:spcPts val="12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0" indent="-171450" algn="l" defTabSz="685800" rtl="0" eaLnBrk="1" latinLnBrk="0" hangingPunct="1">
        <a:lnSpc>
          <a:spcPct val="90000"/>
        </a:lnSpc>
        <a:spcBef>
          <a:spcPts val="12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0" indent="-171450" algn="l" defTabSz="685800" rtl="0" eaLnBrk="1" latinLnBrk="0" hangingPunct="1">
        <a:lnSpc>
          <a:spcPct val="90000"/>
        </a:lnSpc>
        <a:spcBef>
          <a:spcPts val="12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数学 与</a:t>
            </a:r>
            <a:br>
              <a:rPr lang="en-US" altLang="zh-CN" dirty="0"/>
            </a:br>
            <a:r>
              <a:rPr lang="zh-CN" altLang="en-US" dirty="0"/>
              <a:t>挖掘题目性质的突破口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2023 CSP-S </a:t>
            </a:r>
            <a:r>
              <a:rPr lang="zh-CN" altLang="en-US" dirty="0"/>
              <a:t>秋令营</a:t>
            </a:r>
            <a:endParaRPr lang="en-US" altLang="zh-CN" dirty="0"/>
          </a:p>
          <a:p>
            <a:r>
              <a:rPr lang="en-US" altLang="zh-CN" dirty="0"/>
              <a:t>feecle6418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5E2213-8B8F-8DED-7ADD-7221334E9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b="0" dirty="0">
                <a:latin typeface="+mn-ea"/>
                <a:ea typeface="+mn-ea"/>
              </a:rPr>
              <a:t>线性筛</a:t>
            </a:r>
            <a:endParaRPr lang="zh-CN" altLang="en-US" b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E20AED5-DAA0-AAF0-EC4B-CB28EE6CABC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zh-CN" altLang="en-US" sz="2400" dirty="0"/>
                  <a:t>如果对于每个数，我们只标记它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次，那就可以做到线性了。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我们希望：每个合数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</a:rPr>
                      <m:t>都是</m:t>
                    </m:r>
                  </m:oMath>
                </a14:m>
                <a:r>
                  <a:rPr lang="zh-CN" altLang="en-US" sz="2400" dirty="0"/>
                  <a:t>被其最小质因子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和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标记到的。只需保证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中不含有比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小的因子。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因此，我们将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1∼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分别作为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zh-CN" altLang="en-US" sz="2400" dirty="0"/>
                  <a:t>，每次枚举从小到大枚举质因子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2400" dirty="0"/>
                  <a:t>若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zh-CN" altLang="en-US" sz="2400" dirty="0"/>
                  <a:t>，则在这次标记完之后退出。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线性筛可以筛很多其它函数。例如：莫比乌斯函数，欧拉函数，因数个数，最小质因子，最大质因子，质因子次幂最大值，质因子次幂最小值，次幂（特别地，逆元）</a:t>
                </a:r>
                <a:r>
                  <a:rPr lang="en-US" altLang="zh-CN" sz="2400" dirty="0"/>
                  <a:t>……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E20AED5-DAA0-AAF0-EC4B-CB28EE6CAB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5" t="-1637" r="-24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99941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5E2213-8B8F-8DED-7ADD-7221334E9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b="0" dirty="0">
                <a:latin typeface="+mn-ea"/>
                <a:ea typeface="+mn-ea"/>
              </a:rPr>
              <a:t>例题：</a:t>
            </a:r>
            <a:r>
              <a:rPr lang="en-US" altLang="zh-CN" sz="3200" b="0" dirty="0">
                <a:latin typeface="+mn-ea"/>
                <a:ea typeface="+mn-ea"/>
              </a:rPr>
              <a:t>CF1548B / CF1458A / CF1834E</a:t>
            </a:r>
            <a:endParaRPr lang="zh-CN" altLang="en-US" b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E20AED5-DAA0-AAF0-EC4B-CB28EE6CABC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endParaRPr lang="en-US" altLang="zh-CN" sz="2400" dirty="0"/>
              </a:p>
              <a:p>
                <a:endParaRPr lang="en-US" altLang="zh-CN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≤2×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p>
                      </m:sSup>
                    </m:oMath>
                  </m:oMathPara>
                </a14:m>
                <a:endParaRPr lang="en-US" altLang="zh-CN" sz="2400" dirty="0"/>
              </a:p>
              <a:p>
                <a:endParaRPr lang="en-US" altLang="zh-CN" sz="2400" dirty="0"/>
              </a:p>
              <a:p>
                <a:endParaRPr lang="en-US" altLang="zh-CN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400" i="1" smtClean="0">
                          <a:latin typeface="Cambria Math" panose="02040503050406030204" pitchFamily="18" charset="0"/>
                        </a:rPr>
                        <m:t>≤2×</m:t>
                      </m:r>
                      <m:sSup>
                        <m:sSup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18</m:t>
                          </m:r>
                        </m:sup>
                      </m:sSup>
                    </m:oMath>
                  </m:oMathPara>
                </a14:m>
                <a:endParaRPr lang="en-US" altLang="zh-CN" sz="2400" dirty="0"/>
              </a:p>
              <a:p>
                <a:endParaRPr lang="en-US" altLang="zh-CN" sz="2400" dirty="0"/>
              </a:p>
              <a:p>
                <a:endParaRPr lang="en-US" altLang="zh-CN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≤3×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p>
                      </m:sSup>
                    </m:oMath>
                  </m:oMathPara>
                </a14:m>
                <a:endParaRPr lang="en-US" altLang="zh-CN" sz="24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E20AED5-DAA0-AAF0-EC4B-CB28EE6CAB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FA80F5F4-741F-083B-BB61-8A4BD61D1B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72949"/>
            <a:ext cx="9144000" cy="99256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11E8D58-A884-652D-970B-DF3C3E12F4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5447" y="3229447"/>
            <a:ext cx="6430272" cy="72400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8F3FAE5-BDEB-A817-8EFD-C70580D360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50657" y="4714288"/>
            <a:ext cx="6639852" cy="7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7967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5E2213-8B8F-8DED-7ADD-7221334E9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b="0" dirty="0">
                <a:latin typeface="+mn-ea"/>
                <a:ea typeface="+mn-ea"/>
              </a:rPr>
              <a:t>同余与逆元</a:t>
            </a:r>
            <a:endParaRPr lang="zh-CN" altLang="en-US" b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E20AED5-DAA0-AAF0-EC4B-CB28EE6CABC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sz="2400" dirty="0"/>
                  <a:t>若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∣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sz="2400" dirty="0"/>
                  <a:t>，则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m:rPr>
                        <m:sty m:val="p"/>
                      </m:rPr>
                      <a:rPr lang="en-US" altLang="zh-CN" sz="2400" b="0" i="1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。在模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意义下，可以进行加减乘运算。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en-US" altLang="zh-CN" sz="2400" dirty="0" err="1"/>
                  <a:t>Bezout</a:t>
                </a:r>
                <a:r>
                  <a:rPr lang="en-US" altLang="zh-CN" sz="2400" dirty="0"/>
                  <a:t> </a:t>
                </a:r>
                <a:r>
                  <a:rPr lang="zh-CN" altLang="en-US" sz="2400" dirty="0"/>
                  <a:t>定理：</a:t>
                </a:r>
                <a:r>
                  <a:rPr lang="zh-CN" altLang="en-US" sz="2400" dirty="0">
                    <a:latin typeface="Cambria Math" panose="02040503050406030204" pitchFamily="18" charset="0"/>
                  </a:rPr>
                  <a:t>对于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i="1" dirty="0" err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sz="2400" dirty="0">
                    <a:latin typeface="Cambria Math" panose="02040503050406030204" pitchFamily="18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𝑎𝑥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𝑏𝑦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altLang="zh-CN" sz="2400" dirty="0">
                    <a:latin typeface="Cambria Math" panose="02040503050406030204" pitchFamily="18" charset="0"/>
                  </a:rPr>
                  <a:t> </a:t>
                </a:r>
                <a:r>
                  <a:rPr lang="zh-CN" altLang="en-US" sz="2400" dirty="0">
                    <a:latin typeface="Cambria Math" panose="02040503050406030204" pitchFamily="18" charset="0"/>
                  </a:rPr>
                  <a:t>有整数解当且仅当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i="1" dirty="0" smtClean="0">
                        <a:latin typeface="Cambria Math" panose="02040503050406030204" pitchFamily="18" charset="0"/>
                      </a:rPr>
                      <m:t>gcd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altLang="zh-CN" sz="2400" i="1" dirty="0" err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400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i="1" dirty="0" err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)|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zh-CN" altLang="en-US" sz="2400" dirty="0">
                    <a:latin typeface="Cambria Math" panose="02040503050406030204" pitchFamily="18" charset="0"/>
                  </a:rPr>
                  <a:t>。</a:t>
                </a:r>
                <a:endParaRPr lang="en-US" altLang="zh-CN" sz="2400" dirty="0">
                  <a:latin typeface="Cambria Math" panose="02040503050406030204" pitchFamily="18" charset="0"/>
                </a:endParaRPr>
              </a:p>
              <a:p>
                <a:r>
                  <a:rPr lang="zh-CN" altLang="en-US" sz="2400" dirty="0">
                    <a:latin typeface="Cambria Math" panose="02040503050406030204" pitchFamily="18" charset="0"/>
                  </a:rPr>
                  <a:t>等价于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𝑎𝑥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𝑏𝑦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sz="2400" dirty="0">
                    <a:latin typeface="Cambria Math" panose="02040503050406030204" pitchFamily="18" charset="0"/>
                  </a:rPr>
                  <a:t> </a:t>
                </a:r>
                <a:r>
                  <a:rPr lang="zh-CN" altLang="en-US" sz="2400" dirty="0">
                    <a:latin typeface="Cambria Math" panose="02040503050406030204" pitchFamily="18" charset="0"/>
                  </a:rPr>
                  <a:t>有整数解当且仅当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zh-CN" sz="2400" dirty="0">
                    <a:latin typeface="Cambria Math" panose="02040503050406030204" pitchFamily="18" charset="0"/>
                  </a:rPr>
                  <a:t> </a:t>
                </a:r>
                <a:r>
                  <a:rPr lang="zh-CN" altLang="en-US" sz="2400" dirty="0">
                    <a:latin typeface="Cambria Math" panose="02040503050406030204" pitchFamily="18" charset="0"/>
                  </a:rPr>
                  <a:t>互质。</a:t>
                </a:r>
                <a:endParaRPr lang="en-US" altLang="zh-CN" sz="2400" dirty="0">
                  <a:latin typeface="Cambria Math" panose="02040503050406030204" pitchFamily="18" charset="0"/>
                </a:endParaRPr>
              </a:p>
              <a:p>
                <a:endParaRPr lang="en-US" altLang="zh-CN" sz="2400" dirty="0">
                  <a:latin typeface="Cambria Math" panose="02040503050406030204" pitchFamily="18" charset="0"/>
                </a:endParaRPr>
              </a:p>
              <a:p>
                <a:r>
                  <a:rPr lang="zh-CN" altLang="en-US" sz="2400" dirty="0"/>
                  <a:t>也就是说，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在模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意义下有逆元当且仅当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i="1" dirty="0" smtClean="0">
                        <a:latin typeface="Cambria Math" panose="02040503050406030204" pitchFamily="18" charset="0"/>
                      </a:rPr>
                      <m:t>gcd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altLang="zh-CN" sz="2400" i="1" dirty="0" err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400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i="1" dirty="0" err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)=1</m:t>
                    </m:r>
                  </m:oMath>
                </a14:m>
                <a:r>
                  <a:rPr lang="zh-CN" altLang="en-US" sz="2400" dirty="0"/>
                  <a:t>。逆元可以用来进行模意义下除法运算。</a:t>
                </a:r>
                <a:endParaRPr lang="en-US" altLang="zh-CN" sz="2400" dirty="0"/>
              </a:p>
              <a:p>
                <a:endParaRPr lang="en-US" altLang="zh-CN" sz="2400" dirty="0">
                  <a:latin typeface="Cambria Math" panose="02040503050406030204" pitchFamily="18" charset="0"/>
                </a:endParaRPr>
              </a:p>
              <a:p>
                <a:endParaRPr lang="en-US" altLang="zh-CN" sz="24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E20AED5-DAA0-AAF0-EC4B-CB28EE6CAB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36" t="-9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17260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5E2213-8B8F-8DED-7ADD-7221334E9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b="0" dirty="0" err="1">
                <a:latin typeface="+mn-ea"/>
                <a:ea typeface="+mn-ea"/>
              </a:rPr>
              <a:t>exgcd</a:t>
            </a:r>
            <a:endParaRPr lang="zh-CN" altLang="en-US" b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E20AED5-DAA0-AAF0-EC4B-CB28EE6CABC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zh-CN" altLang="en-US" sz="2000" dirty="0"/>
                  <a:t>如果能找到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𝑎𝑥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𝑏𝑦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的一组解，那么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就是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模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意义下的逆元了。</a:t>
                </a:r>
                <a:endParaRPr lang="en-US" altLang="zh-CN" sz="2000" dirty="0"/>
              </a:p>
              <a:p>
                <a:r>
                  <a:rPr lang="zh-CN" altLang="en-US" sz="2000" dirty="0"/>
                  <a:t>如何找到这个不定方程的一组解？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递归地解决这个问题：当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时，解为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=1,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sz="2000" dirty="0"/>
                  <a:t>。</a:t>
                </a:r>
                <a:endParaRPr lang="en-US" altLang="zh-CN" sz="2000" dirty="0"/>
              </a:p>
              <a:p>
                <a:r>
                  <a:rPr lang="zh-CN" altLang="en-US" sz="2000" dirty="0"/>
                  <a:t>若已求出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𝑏</m:t>
                    </m:r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000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CN" sz="2000" i="1">
                            <a:latin typeface="Cambria Math" panose="02040503050406030204" pitchFamily="18" charset="0"/>
                          </a:rPr>
                          <m:t>mod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的一组解，则：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可以看出，                                          就是原式的一组解。</a:t>
                </a:r>
                <a:endParaRPr lang="en-US" altLang="zh-CN" sz="2000" dirty="0"/>
              </a:p>
              <a:p>
                <a:r>
                  <a:rPr lang="zh-CN" altLang="en-US" sz="2000" dirty="0"/>
                  <a:t>由欧几里得算法，最终总会递归到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i="1" dirty="0" err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sz="2000" i="1" dirty="0" err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i="1" dirty="0" err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sz="2000" dirty="0"/>
                  <a:t>。</a:t>
                </a:r>
                <a:endParaRPr lang="en-US" altLang="zh-CN" sz="2000" dirty="0"/>
              </a:p>
              <a:p>
                <a:r>
                  <a:rPr lang="zh-CN" altLang="en-US" sz="2000" dirty="0"/>
                  <a:t>可以证明，最终找到的解的绝对值大小不超过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2</m:t>
                    </m:r>
                    <m:r>
                      <m:rPr>
                        <m:sty m:val="p"/>
                      </m:rPr>
                      <a:rPr lang="en-US" altLang="zh-CN" sz="2000" i="1" dirty="0"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altLang="zh-CN" sz="2000" i="1" dirty="0" err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000" i="1" dirty="0" err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i="1" dirty="0" err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dirty="0"/>
                  <a:t>。</a:t>
                </a:r>
                <a:endParaRPr lang="en-US" altLang="zh-CN" sz="20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E20AED5-DAA0-AAF0-EC4B-CB28EE6CAB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41" t="-10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E4137935-467D-D4D7-0F99-DD30D300D9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0128" y="3170812"/>
            <a:ext cx="3461922" cy="151686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47DF933-CF0B-8642-252B-C03CED107D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8450" y="4610769"/>
            <a:ext cx="2409047" cy="50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331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5E2213-8B8F-8DED-7ADD-7221334E9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b="0" dirty="0" err="1">
                <a:latin typeface="+mn-ea"/>
                <a:ea typeface="+mn-ea"/>
              </a:rPr>
              <a:t>exgcd</a:t>
            </a:r>
            <a:r>
              <a:rPr lang="en-US" altLang="zh-CN" sz="3200" b="0" dirty="0">
                <a:latin typeface="+mn-ea"/>
                <a:ea typeface="+mn-ea"/>
              </a:rPr>
              <a:t> </a:t>
            </a:r>
            <a:r>
              <a:rPr lang="zh-CN" altLang="en-US" sz="3200" b="0" dirty="0">
                <a:latin typeface="+mn-ea"/>
                <a:ea typeface="+mn-ea"/>
              </a:rPr>
              <a:t>与 </a:t>
            </a:r>
            <a:r>
              <a:rPr lang="en-US" altLang="zh-CN" sz="3200" b="0" dirty="0" err="1">
                <a:latin typeface="+mn-ea"/>
                <a:ea typeface="+mn-ea"/>
              </a:rPr>
              <a:t>excrt</a:t>
            </a:r>
            <a:endParaRPr lang="zh-CN" altLang="en-US" b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E20AED5-DAA0-AAF0-EC4B-CB28EE6CABC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zh-CN" altLang="en-US" sz="2000" dirty="0"/>
                  <a:t>求出二元一次不定方程的一组特解，随即可以得到其通解的表达式。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使用 </a:t>
                </a:r>
                <a:r>
                  <a:rPr lang="en-US" altLang="zh-CN" sz="2000" dirty="0" err="1"/>
                  <a:t>exgcd</a:t>
                </a:r>
                <a:r>
                  <a:rPr lang="zh-CN" altLang="en-US" sz="2000" dirty="0"/>
                  <a:t>，也可以把两个同余方程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≡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mod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=1,2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合并为新的，模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b="0" i="0" smtClean="0">
                        <a:latin typeface="Cambria Math" panose="02040503050406030204" pitchFamily="18" charset="0"/>
                      </a:rPr>
                      <m:t>lcm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dirty="0"/>
                  <a:t> 的同余方程。</a:t>
                </a:r>
                <a:endParaRPr lang="en-US" altLang="zh-CN" sz="2000" dirty="0"/>
              </a:p>
              <a:p>
                <a:r>
                  <a:rPr lang="zh-CN" altLang="en-US" sz="2000" dirty="0"/>
                  <a:t>合并两个同余方程组：</a:t>
                </a:r>
                <a:endParaRPr lang="en-US" altLang="zh-CN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0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≡</m:t>
                              </m:r>
                              <m:sSub>
                                <m:sSub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mod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≡</m:t>
                              </m:r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mod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br>
                  <a:rPr lang="en-US" altLang="zh-CN" sz="2000" dirty="0">
                    <a:latin typeface="Cambria Math" panose="02040503050406030204" pitchFamily="18" charset="0"/>
                  </a:rPr>
                </a:br>
                <a:endParaRPr lang="en-US" altLang="zh-CN" sz="2000" dirty="0">
                  <a:latin typeface="Cambria Math" panose="02040503050406030204" pitchFamily="18" charset="0"/>
                </a:endParaRPr>
              </a:p>
              <a:p>
                <a:r>
                  <a:rPr lang="zh-CN" altLang="en-US" sz="2000" dirty="0">
                    <a:latin typeface="Cambria Math" panose="02040503050406030204" pitchFamily="18" charset="0"/>
                  </a:rPr>
                  <a:t>把 </a:t>
                </a:r>
                <a:r>
                  <a:rPr lang="en-US" altLang="zh-CN" sz="2000" dirty="0">
                    <a:latin typeface="Cambria Math" panose="02040503050406030204" pitchFamily="18" charset="0"/>
                  </a:rPr>
                  <a:t>x </a:t>
                </a:r>
                <a:r>
                  <a:rPr lang="zh-CN" altLang="en-US" sz="2000" dirty="0">
                    <a:latin typeface="Cambria Math" panose="02040503050406030204" pitchFamily="18" charset="0"/>
                  </a:rPr>
                  <a:t>表示为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𝑝</m:t>
                    </m:r>
                    <m:sSub>
                      <m:sSub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000" dirty="0">
                    <a:latin typeface="Cambria Math" panose="02040503050406030204" pitchFamily="18" charset="0"/>
                  </a:rPr>
                  <a:t> </a:t>
                </a:r>
                <a:r>
                  <a:rPr lang="zh-CN" altLang="en-US" sz="2000" dirty="0">
                    <a:latin typeface="Cambria Math" panose="02040503050406030204" pitchFamily="18" charset="0"/>
                  </a:rPr>
                  <a:t>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𝑞</m:t>
                    </m:r>
                    <m:sSub>
                      <m:sSubPr>
                        <m:ctrlP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2000" dirty="0">
                    <a:latin typeface="Cambria Math" panose="02040503050406030204" pitchFamily="18" charset="0"/>
                  </a:rPr>
                  <a:t>，那么有：</a:t>
                </a:r>
                <a:endParaRPr lang="en-US" altLang="zh-CN" sz="200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𝑝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𝑞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sz="200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𝑝</m:t>
                      </m:r>
                      <m:sSub>
                        <m:sSub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𝑞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 sz="2000" dirty="0">
                  <a:latin typeface="Cambria Math" panose="02040503050406030204" pitchFamily="18" charset="0"/>
                </a:endParaRPr>
              </a:p>
              <a:p>
                <a:r>
                  <a:rPr lang="zh-CN" altLang="en-US" sz="2000" dirty="0">
                    <a:latin typeface="Cambria Math" panose="02040503050406030204" pitchFamily="18" charset="0"/>
                  </a:rPr>
                  <a:t>直接 </a:t>
                </a:r>
                <a:r>
                  <a:rPr lang="en-US" altLang="zh-CN" sz="2000" dirty="0" err="1">
                    <a:latin typeface="Cambria Math" panose="02040503050406030204" pitchFamily="18" charset="0"/>
                  </a:rPr>
                  <a:t>exgcd</a:t>
                </a:r>
                <a:r>
                  <a:rPr lang="en-US" altLang="zh-CN" sz="2000" dirty="0">
                    <a:latin typeface="Cambria Math" panose="02040503050406030204" pitchFamily="18" charset="0"/>
                  </a:rPr>
                  <a:t> </a:t>
                </a:r>
                <a:r>
                  <a:rPr lang="zh-CN" altLang="en-US" sz="2000" dirty="0">
                    <a:latin typeface="Cambria Math" panose="02040503050406030204" pitchFamily="18" charset="0"/>
                  </a:rPr>
                  <a:t>求解即可。</a:t>
                </a:r>
                <a:endParaRPr lang="en-US" altLang="zh-CN" sz="2000" dirty="0">
                  <a:latin typeface="Cambria Math" panose="02040503050406030204" pitchFamily="18" charset="0"/>
                </a:endParaRPr>
              </a:p>
              <a:p>
                <a:endParaRPr lang="en-US" altLang="zh-CN" sz="20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E20AED5-DAA0-AAF0-EC4B-CB28EE6CAB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41" t="-10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94794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5E2213-8B8F-8DED-7ADD-7221334E9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b="0" dirty="0">
                <a:latin typeface="+mn-ea"/>
                <a:ea typeface="+mn-ea"/>
              </a:rPr>
              <a:t>费马小定理与（拓展）欧拉定理</a:t>
            </a:r>
            <a:endParaRPr lang="zh-CN" altLang="en-US" b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E20AED5-DAA0-AAF0-EC4B-CB28EE6CABC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sz="2000" dirty="0"/>
                  <a:t>当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是质数时，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m:rPr>
                        <m:sty m:val="p"/>
                      </m:rPr>
                      <a:rPr lang="en-US" altLang="zh-CN" sz="2000" b="0" i="1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dirty="0"/>
                  <a:t>。</a:t>
                </a:r>
                <a:endParaRPr lang="en-US" altLang="zh-CN" sz="2000" dirty="0"/>
              </a:p>
              <a:p>
                <a:r>
                  <a:rPr lang="zh-CN" altLang="en-US" sz="2000" dirty="0"/>
                  <a:t>如果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zh-CN" altLang="en-US" sz="2000" dirty="0"/>
                  <a:t>，则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≡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m:rPr>
                        <m:sty m:val="p"/>
                      </m:rPr>
                      <a:rPr lang="en-US" altLang="zh-CN" sz="2000" b="0" i="1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dirty="0"/>
                  <a:t>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如果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i="1" dirty="0">
                        <a:latin typeface="Cambria Math" panose="02040503050406030204" pitchFamily="18" charset="0"/>
                      </a:rPr>
                      <m:t>gcd</m:t>
                    </m:r>
                    <m:d>
                      <m:d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zh-CN" altLang="en-US" sz="2000" dirty="0"/>
                  <a:t>，则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≡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𝑚𝑜𝑑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m:rPr>
                        <m:sty m:val="p"/>
                      </m:rPr>
                      <a:rPr lang="en-US" altLang="zh-CN" sz="2000" b="0" i="1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dirty="0"/>
                  <a:t>。</a:t>
                </a:r>
                <a:endParaRPr lang="en-US" altLang="zh-CN" sz="2000" dirty="0"/>
              </a:p>
              <a:p>
                <a:r>
                  <a:rPr lang="zh-CN" altLang="en-US" sz="2000" dirty="0"/>
                  <a:t>如果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dirty="0"/>
                  <a:t>，则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≡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𝑚𝑜𝑑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m:rPr>
                        <m:sty m:val="p"/>
                      </m:rPr>
                      <a:rPr lang="en-US" altLang="zh-CN" sz="2000" b="0" i="1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dirty="0"/>
                  <a:t>。</a:t>
                </a:r>
                <a:endParaRPr lang="en-US" altLang="zh-CN" sz="20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E20AED5-DAA0-AAF0-EC4B-CB28EE6CAB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50" t="-8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90348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5E2213-8B8F-8DED-7ADD-7221334E9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b="0" dirty="0">
                <a:latin typeface="+mn-ea"/>
                <a:ea typeface="+mn-ea"/>
              </a:rPr>
              <a:t>例题：</a:t>
            </a:r>
            <a:r>
              <a:rPr lang="en-US" altLang="zh-CN" sz="3200" b="0" dirty="0">
                <a:latin typeface="+mn-ea"/>
                <a:ea typeface="+mn-ea"/>
              </a:rPr>
              <a:t>P4588</a:t>
            </a:r>
            <a:endParaRPr lang="zh-CN" altLang="en-US" b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E20AED5-DAA0-AAF0-EC4B-CB28EE6CABC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sz="2000" dirty="0"/>
                  <a:t>维护一个数，初始为 </a:t>
                </a:r>
                <a:r>
                  <a:rPr lang="en-US" altLang="zh-CN" sz="2000" dirty="0"/>
                  <a:t>1</a:t>
                </a:r>
                <a:r>
                  <a:rPr lang="zh-CN" altLang="en-US" sz="2000" dirty="0"/>
                  <a:t>，支持乘以一个正整数，除以一个正整数（保证除完之后还是整数），输出这个数模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的值。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操作数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</m:oMath>
                </a14:m>
                <a:r>
                  <a:rPr lang="zh-CN" altLang="en-US" sz="2000" dirty="0"/>
                  <a:t>，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</m:oMath>
                </a14:m>
                <a:r>
                  <a:rPr lang="zh-CN" altLang="en-US" sz="2000" dirty="0"/>
                  <a:t>。</a:t>
                </a:r>
                <a:endParaRPr lang="en-US" altLang="zh-CN" sz="20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E20AED5-DAA0-AAF0-EC4B-CB28EE6CAB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50" t="-8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744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5E2213-8B8F-8DED-7ADD-7221334E9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b="0" dirty="0">
                <a:latin typeface="+mn-ea"/>
                <a:ea typeface="+mn-ea"/>
              </a:rPr>
              <a:t>例题：</a:t>
            </a:r>
            <a:r>
              <a:rPr lang="en-US" altLang="zh-CN" sz="3200" b="0" dirty="0">
                <a:latin typeface="+mn-ea"/>
                <a:ea typeface="+mn-ea"/>
              </a:rPr>
              <a:t>P4588</a:t>
            </a:r>
            <a:endParaRPr lang="zh-CN" altLang="en-US" b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E20AED5-DAA0-AAF0-EC4B-CB28EE6CABC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sz="2000" dirty="0"/>
                  <a:t>分开维护与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互质的部分和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的质因子部分。</a:t>
                </a:r>
                <a:endParaRPr lang="en-US" altLang="zh-CN" sz="20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E20AED5-DAA0-AAF0-EC4B-CB28EE6CAB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50" t="-8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74953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5E2213-8B8F-8DED-7ADD-7221334E9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b="0" dirty="0">
                <a:latin typeface="+mn-ea"/>
                <a:ea typeface="+mn-ea"/>
              </a:rPr>
              <a:t>例题：幂塔方程（弱化版）</a:t>
            </a:r>
            <a:endParaRPr lang="zh-CN" altLang="en-US" b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E20AED5-DAA0-AAF0-EC4B-CB28EE6CABC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sz="2000" dirty="0"/>
                  <a:t>给定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sz="2000" dirty="0"/>
                  <a:t>，保证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sz="2000" dirty="0"/>
                  <a:t> 是质数，解方程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altLang="zh-CN" sz="2000" i="1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 (</m:t>
                    </m:r>
                    <m:r>
                      <m:rPr>
                        <m:sty m:val="p"/>
                      </m:rPr>
                      <a:rPr lang="en-US" altLang="zh-CN" sz="2000" i="1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) 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endParaRPr lang="en-US" altLang="zh-CN" sz="2000" dirty="0"/>
              </a:p>
              <a:p>
                <a:r>
                  <a:rPr lang="zh-CN" altLang="en-US" sz="2000" dirty="0"/>
                  <a:t>求出任何一个解就可以了。</a:t>
                </a:r>
                <a:endParaRPr lang="en-US" altLang="zh-CN" sz="2000" dirty="0"/>
              </a:p>
              <a:p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0&lt;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18</m:t>
                        </m:r>
                      </m:sup>
                    </m:sSup>
                  </m:oMath>
                </a14:m>
                <a:r>
                  <a:rPr lang="zh-CN" altLang="en-US" sz="2000" dirty="0"/>
                  <a:t>，需要满足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125</m:t>
                        </m:r>
                      </m:sup>
                    </m:sSup>
                  </m:oMath>
                </a14:m>
                <a:r>
                  <a:rPr lang="zh-CN" altLang="en-US" sz="2000" dirty="0"/>
                  <a:t>。</a:t>
                </a:r>
                <a:endParaRPr lang="en-US" altLang="zh-CN" sz="20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E20AED5-DAA0-AAF0-EC4B-CB28EE6CAB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50" t="-8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66399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5E2213-8B8F-8DED-7ADD-7221334E9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b="0" dirty="0">
                <a:latin typeface="+mn-ea"/>
                <a:ea typeface="+mn-ea"/>
              </a:rPr>
              <a:t>例题：幂塔方程（弱化版）</a:t>
            </a:r>
            <a:endParaRPr lang="zh-CN" altLang="en-US" b="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20AED5-DAA0-AAF0-EC4B-CB28EE6CAB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/>
              <a:t>指数和底数，分别对应两个模数互质的同余方程。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779382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数论部分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2023 CSP-S </a:t>
            </a:r>
            <a:r>
              <a:rPr lang="zh-CN" altLang="en-US" dirty="0"/>
              <a:t>秋令营</a:t>
            </a:r>
            <a:endParaRPr lang="en-US" altLang="zh-CN" dirty="0"/>
          </a:p>
          <a:p>
            <a:r>
              <a:rPr lang="en-US" altLang="zh-CN" dirty="0"/>
              <a:t>feecle6418</a:t>
            </a:r>
          </a:p>
        </p:txBody>
      </p:sp>
    </p:spTree>
    <p:extLst>
      <p:ext uri="{BB962C8B-B14F-4D97-AF65-F5344CB8AC3E}">
        <p14:creationId xmlns:p14="http://schemas.microsoft.com/office/powerpoint/2010/main" val="42115123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5E2213-8B8F-8DED-7ADD-7221334E9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b="0" dirty="0">
                <a:latin typeface="+mn-ea"/>
                <a:ea typeface="+mn-ea"/>
              </a:rPr>
              <a:t>例题：</a:t>
            </a:r>
            <a:r>
              <a:rPr lang="en-US" altLang="zh-CN" sz="3200" b="0" dirty="0">
                <a:latin typeface="+mn-ea"/>
                <a:ea typeface="+mn-ea"/>
              </a:rPr>
              <a:t>P8338</a:t>
            </a:r>
            <a:endParaRPr lang="zh-CN" altLang="en-US" b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E20AED5-DAA0-AAF0-EC4B-CB28EE6CABC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sz="2000" dirty="0"/>
                  <a:t>对于排列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sz="2000" dirty="0"/>
                  <a:t>，定义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为最小的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使得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sz="2000" dirty="0"/>
                  <a:t>。</a:t>
                </a:r>
                <a:endParaRPr lang="en-US" altLang="zh-CN" sz="2000" dirty="0"/>
              </a:p>
              <a:p>
                <a:r>
                  <a:rPr lang="zh-CN" altLang="en-US" sz="2000" dirty="0"/>
                  <a:t>给定排列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zh-CN" altLang="en-US" sz="2000" dirty="0"/>
                  <a:t>，定义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i="1" dirty="0" err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000" i="1" dirty="0" err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i="1" dirty="0" err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sz="2000" i="1" dirty="0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2000" dirty="0"/>
                  <a:t>若存在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使得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bSup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zh-CN" altLang="en-US" sz="2000" dirty="0"/>
                  <a:t>，则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 dirty="0" err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i="1" dirty="0" err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i="1" dirty="0" err="1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sz="2000" dirty="0"/>
                  <a:t>；否则令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000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2000" i="1" dirty="0">
                        <a:latin typeface="Cambria Math" panose="02040503050406030204" pitchFamily="18" charset="0"/>
                      </a:rPr>
                      <m:t>表示</m:t>
                    </m:r>
                  </m:oMath>
                </a14:m>
                <a:r>
                  <a:rPr lang="zh-CN" altLang="en-US" sz="20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zh-CN" altLang="en-US" sz="2000" dirty="0"/>
                  <a:t> 交换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000" i="1" dirty="0" err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i="1" dirty="0" err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zh-CN" altLang="en-US" sz="2000" dirty="0"/>
                  <a:t> 两个元素形成的排列，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 dirty="0" err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i="1" dirty="0" err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i="1" dirty="0" err="1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dirty="0"/>
                  <a:t>。</a:t>
                </a:r>
                <a:endParaRPr lang="en-US" altLang="zh-CN" sz="2000" dirty="0"/>
              </a:p>
              <a:p>
                <a:r>
                  <a:rPr lang="zh-CN" altLang="en-US" sz="2000" dirty="0"/>
                  <a:t>对于所有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 dirty="0" err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i="1" dirty="0" err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i="1" dirty="0" err="1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zh-CN" altLang="en-US" sz="2000" i="1" dirty="0">
                        <a:latin typeface="Cambria Math" panose="02040503050406030204" pitchFamily="18" charset="0"/>
                      </a:rPr>
                      <m:t>，求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i="1" dirty="0" err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000" i="1" dirty="0" err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i="1" dirty="0" err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之和（模大质数）。</a:t>
                </a:r>
                <a:r>
                  <a:rPr lang="en-US" altLang="zh-CN" sz="2000" dirty="0"/>
                  <a:t> </a:t>
                </a:r>
                <a:br>
                  <a:rPr lang="en-US" altLang="zh-CN" sz="2000" dirty="0"/>
                </a:br>
                <a:endParaRPr lang="en-US" altLang="zh-CN" sz="2000" dirty="0"/>
              </a:p>
              <a:p>
                <a:r>
                  <a:rPr lang="zh-CN" altLang="en-US" sz="2000" dirty="0"/>
                  <a:t>先对题目进行转化。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pPr marL="457200" indent="-457200">
                  <a:buAutoNum type="arabicPeriod"/>
                </a:pP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是什么？</a:t>
                </a:r>
                <a:endParaRPr lang="en-US" altLang="zh-CN" sz="2000" dirty="0"/>
              </a:p>
              <a:p>
                <a:pPr marL="457200" indent="-457200">
                  <a:buAutoNum type="arabicPeriod"/>
                </a:pPr>
                <a:r>
                  <a:rPr lang="zh-CN" altLang="en-US" sz="2000" dirty="0"/>
                  <a:t>交换两个元素后，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怎么变？</a:t>
                </a:r>
                <a:endParaRPr lang="en-US" altLang="zh-CN" sz="20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E20AED5-DAA0-AAF0-EC4B-CB28EE6CAB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50" t="-8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93690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5E2213-8B8F-8DED-7ADD-7221334E9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b="0" dirty="0">
                <a:latin typeface="+mn-ea"/>
                <a:ea typeface="+mn-ea"/>
              </a:rPr>
              <a:t>例题：</a:t>
            </a:r>
            <a:r>
              <a:rPr lang="en-US" altLang="zh-CN" sz="3200" b="0" dirty="0">
                <a:latin typeface="+mn-ea"/>
                <a:ea typeface="+mn-ea"/>
              </a:rPr>
              <a:t>P8338</a:t>
            </a:r>
            <a:endParaRPr lang="zh-CN" altLang="en-US" b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E20AED5-DAA0-AAF0-EC4B-CB28EE6CABC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sz="2000" dirty="0"/>
                  <a:t>前置知识：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个正整数和为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000" dirty="0"/>
                  <a:t>，不同的正整数个数只有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(√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我们首先有一个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altLang="zh-CN" sz="2000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（</m:t>
                    </m:r>
                  </m:oMath>
                </a14:m>
                <a:r>
                  <a:rPr lang="zh-CN" altLang="en-US" sz="2000" dirty="0"/>
                  <a:t>实际上跑不满，能过）的解法。</a:t>
                </a:r>
                <a:endParaRPr lang="en-US" altLang="zh-CN" sz="2000" dirty="0"/>
              </a:p>
              <a:p>
                <a:r>
                  <a:rPr lang="zh-CN" altLang="en-US" sz="2000" dirty="0"/>
                  <a:t>在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改变时，暴力维护其每个质因子幂次的变化，并重新统计最大值。</a:t>
                </a:r>
                <a:endParaRPr lang="en-US" altLang="zh-CN" sz="20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E20AED5-DAA0-AAF0-EC4B-CB28EE6CAB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50" t="-2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86365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5E2213-8B8F-8DED-7ADD-7221334E9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b="0" dirty="0">
                <a:latin typeface="+mn-ea"/>
                <a:ea typeface="+mn-ea"/>
              </a:rPr>
              <a:t>例题：</a:t>
            </a:r>
            <a:r>
              <a:rPr lang="en-US" altLang="zh-CN" sz="3200" b="0" dirty="0">
                <a:latin typeface="+mn-ea"/>
                <a:ea typeface="+mn-ea"/>
              </a:rPr>
              <a:t>P8338</a:t>
            </a:r>
            <a:endParaRPr lang="zh-CN" altLang="en-US" b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E20AED5-DAA0-AAF0-EC4B-CB28EE6CABC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zh-CN" altLang="en-US" sz="2000" dirty="0"/>
                  <a:t>考虑现在合并的是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sz="2000" dirty="0"/>
                  <a:t> 这两个环，设此时的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dirty="0">
                        <a:latin typeface="Cambria Math" panose="02040503050406030204" pitchFamily="18" charset="0"/>
                      </a:rPr>
                      <m:t>lcm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为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zh-CN" altLang="en-US" sz="2000" dirty="0"/>
                  <a:t>，先前的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dirty="0">
                        <a:latin typeface="Cambria Math" panose="02040503050406030204" pitchFamily="18" charset="0"/>
                      </a:rPr>
                      <m:t>lcm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为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zh-CN" altLang="en-US" sz="2000" dirty="0"/>
                  <a:t>，我们来分析是否有好方法可以通过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算出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zh-CN" altLang="en-US" sz="2000" i="1" dirty="0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endParaRPr lang="en-US" altLang="zh-CN" sz="2000" dirty="0"/>
              </a:p>
              <a:p>
                <a:r>
                  <a:rPr lang="zh-CN" altLang="en-US" sz="2000" dirty="0"/>
                  <a:t>考虑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000" i="1"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𝑜𝑡h𝑒𝑟𝑠</m:t>
                        </m:r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dirty="0"/>
                  <a:t>，进行分类讨论：</a:t>
                </a:r>
                <a:endParaRPr lang="en-US" altLang="zh-CN" sz="2000" dirty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zh-CN" altLang="en-US" sz="2000" dirty="0"/>
                  <a:t>若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dirty="0"/>
                  <a:t>，则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000" i="1" dirty="0">
                        <a:latin typeface="Cambria Math" panose="02040503050406030204" pitchFamily="18" charset="0"/>
                      </a:rPr>
                      <m:t>min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sz="2000" i="1" dirty="0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endParaRPr lang="en-US" altLang="zh-CN" sz="2000" dirty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zh-CN" altLang="en-US" sz="2000" dirty="0"/>
                  <a:t>若</a:t>
                </a:r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2000" dirty="0"/>
                  <a:t>则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≥</m:t>
                    </m:r>
                    <m:r>
                      <m:rPr>
                        <m:sty m:val="p"/>
                      </m:rPr>
                      <a:rPr lang="en-US" altLang="zh-CN" sz="2000" i="1" dirty="0"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sz="2000" i="1" dirty="0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endParaRPr lang="en-US" altLang="zh-CN" sz="2000" dirty="0"/>
              </a:p>
              <a:p>
                <a:r>
                  <a:rPr lang="zh-CN" altLang="en-US" sz="2000" dirty="0"/>
                  <a:t>如果我们设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000" i="1" dirty="0"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𝑠𝑐</m:t>
                        </m:r>
                      </m:e>
                    </m:d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,0)</m:t>
                    </m:r>
                  </m:oMath>
                </a14:m>
                <a:r>
                  <a:rPr lang="zh-CN" altLang="en-US" sz="2000" dirty="0"/>
                  <a:t>（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𝑠𝑐</m:t>
                    </m:r>
                  </m:oMath>
                </a14:m>
                <a:r>
                  <a:rPr lang="zh-CN" altLang="en-US" sz="2000" dirty="0"/>
                  <a:t> 是次幂次大值），那么有：</a:t>
                </a:r>
                <a:endParaRPr lang="en-US" altLang="zh-CN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d>
                        <m:dPr>
                          <m:ctrlP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</m:d>
                      <m:r>
                        <a:rPr lang="en-US" altLang="zh-CN" sz="20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2000" i="1">
                          <a:latin typeface="Cambria Math" panose="02040503050406030204" pitchFamily="18" charset="0"/>
                        </a:rPr>
                        <m:t>max</m:t>
                      </m:r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 dirty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sz="2000" i="1" dirty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20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i="1" dirty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d>
                          <m: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0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 dirty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sz="2000" i="1" dirty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20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i="1" dirty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zh-CN" sz="2000" i="1" dirty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000" i="1" dirty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</m:d>
                      <m:r>
                        <a:rPr lang="en-US" altLang="zh-CN" sz="2000" i="1" dirty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000" i="1" dirty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altLang="zh-CN" sz="2000" i="1" dirty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000" i="1" dirty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CN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000" i="1" dirty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sz="2000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000" dirty="0"/>
              </a:p>
              <a:p>
                <a:r>
                  <a:rPr lang="zh-CN" altLang="en-US" sz="2000" dirty="0"/>
                  <a:t>回到</a:t>
                </a:r>
                <a14:m>
                  <m:oMath xmlns:m="http://schemas.openxmlformats.org/officeDocument/2006/math">
                    <m:r>
                      <a:rPr lang="zh-CN" altLang="en-US" sz="2000" dirty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000" dirty="0">
                        <a:latin typeface="Cambria Math" panose="02040503050406030204" pitchFamily="18" charset="0"/>
                      </a:rPr>
                      <m:t>lcm</m:t>
                    </m:r>
                    <m:r>
                      <a:rPr lang="en-US" altLang="zh-CN" sz="2000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000" dirty="0"/>
                  <a:t>的形式，我们可以：</a:t>
                </a:r>
                <a:endParaRPr lang="en-US" altLang="zh-CN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2000" i="1">
                              <a:latin typeface="Cambria Math" panose="02040503050406030204" pitchFamily="18" charset="0"/>
                            </a:rPr>
                            <m:t>lcm</m:t>
                          </m:r>
                          <m:d>
                            <m:d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  <m:sSup>
                            <m:sSup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altLang="zh-CN" sz="2000" dirty="0"/>
              </a:p>
              <a:p>
                <a:r>
                  <a:rPr lang="zh-CN" altLang="en-US" sz="2000" dirty="0"/>
                  <a:t>其中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是对于每个质数，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的积。</a:t>
                </a:r>
                <a:endParaRPr lang="en-US" altLang="zh-CN" sz="2000" dirty="0"/>
              </a:p>
              <a:p>
                <a:r>
                  <a:rPr lang="zh-CN" altLang="en-US" sz="2000" dirty="0"/>
                  <a:t>预处理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zh-CN" altLang="en-US" sz="2000" dirty="0"/>
                  <a:t>，并线性筛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b="0" i="1" smtClean="0">
                        <a:latin typeface="Cambria Math" panose="02040503050406030204" pitchFamily="18" charset="0"/>
                      </a:rPr>
                      <m:t>lcm</m:t>
                    </m:r>
                  </m:oMath>
                </a14:m>
                <a:r>
                  <a:rPr lang="zh-CN" altLang="en-US" sz="2000" dirty="0"/>
                  <a:t>，就得到了严格线性的做法。（</a:t>
                </a:r>
                <a:r>
                  <a:rPr lang="en-US" altLang="zh-CN" sz="2000" dirty="0"/>
                  <a:t>Bonus</a:t>
                </a:r>
                <a:r>
                  <a:rPr lang="zh-CN" altLang="en-US" sz="2000" dirty="0"/>
                  <a:t>：</a:t>
                </a:r>
                <a:r>
                  <a:rPr lang="en-US" altLang="zh-CN" sz="2000" dirty="0"/>
                  <a:t>P9135</a:t>
                </a:r>
                <a:r>
                  <a:rPr lang="zh-CN" altLang="en-US" sz="2000" dirty="0"/>
                  <a:t>）</a:t>
                </a:r>
                <a:endParaRPr lang="en-US" altLang="zh-CN" sz="20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E20AED5-DAA0-AAF0-EC4B-CB28EE6CAB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41" t="-10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23260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组合数学部分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2023 CSP-S </a:t>
            </a:r>
            <a:r>
              <a:rPr lang="zh-CN" altLang="en-US" dirty="0"/>
              <a:t>秋令营</a:t>
            </a:r>
            <a:endParaRPr lang="en-US" altLang="zh-CN" dirty="0"/>
          </a:p>
          <a:p>
            <a:r>
              <a:rPr lang="en-US" altLang="zh-CN" dirty="0"/>
              <a:t>feecle6418</a:t>
            </a:r>
          </a:p>
        </p:txBody>
      </p:sp>
    </p:spTree>
    <p:extLst>
      <p:ext uri="{BB962C8B-B14F-4D97-AF65-F5344CB8AC3E}">
        <p14:creationId xmlns:p14="http://schemas.microsoft.com/office/powerpoint/2010/main" val="40922180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5E2213-8B8F-8DED-7ADD-7221334E9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b="0" dirty="0">
                <a:latin typeface="+mn-ea"/>
                <a:ea typeface="+mn-ea"/>
              </a:rPr>
              <a:t>组合数</a:t>
            </a:r>
            <a:endParaRPr lang="zh-CN" altLang="en-US" b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E20AED5-DAA0-AAF0-EC4B-CB28EE6CABC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!</m:t>
                          </m:r>
                          <m:d>
                            <m:d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</m:oMath>
                  </m:oMathPara>
                </a14:m>
                <a:endParaRPr lang="en-US" altLang="zh-CN" sz="20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  <m:sup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d>
                            <m:d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noBar"/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den>
                              </m:f>
                            </m:e>
                          </m:d>
                        </m:e>
                      </m:nary>
                      <m:sSup>
                        <m:sSup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sSup>
                        <m:sSup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</m:oMath>
                  </m:oMathPara>
                </a14:m>
                <a:endParaRPr lang="en-US" altLang="zh-CN" sz="2000" dirty="0"/>
              </a:p>
              <a:p>
                <a:r>
                  <a:rPr lang="zh-CN" altLang="en-US" sz="2000" dirty="0"/>
                  <a:t>组合数有递推公式。</a:t>
                </a:r>
                <a:endParaRPr lang="en-US" altLang="zh-CN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altLang="zh-CN" sz="20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mod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num>
                            <m:den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mod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den>
                          </m:f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0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sz="200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eqAr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altLang="zh-CN" sz="2000" dirty="0">
                  <a:latin typeface="Cambria Math" panose="02040503050406030204" pitchFamily="18" charset="0"/>
                </a:endParaRPr>
              </a:p>
              <a:p>
                <a:endParaRPr lang="en-US" altLang="zh-CN" sz="2000" dirty="0">
                  <a:latin typeface="Cambria Math" panose="02040503050406030204" pitchFamily="18" charset="0"/>
                </a:endParaRPr>
              </a:p>
              <a:p>
                <a:r>
                  <a:rPr lang="zh-CN" altLang="en-US" sz="2000" dirty="0">
                    <a:latin typeface="Cambria Math" panose="02040503050406030204" pitchFamily="18" charset="0"/>
                  </a:rPr>
                  <a:t>考虑方程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sz="2000" dirty="0">
                    <a:latin typeface="Cambria Math" panose="02040503050406030204" pitchFamily="18" charset="0"/>
                  </a:rPr>
                  <a:t>，其正整数解的个数为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CN" sz="20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num>
                          <m:den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den>
                        </m:f>
                      </m:e>
                    </m:d>
                    <m:r>
                      <a:rPr lang="zh-CN" altLang="en-US" sz="2000" i="1" dirty="0" smtClean="0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endParaRPr lang="en-US" altLang="zh-CN" sz="2000" dirty="0">
                  <a:latin typeface="Cambria Math" panose="02040503050406030204" pitchFamily="18" charset="0"/>
                </a:endParaRPr>
              </a:p>
              <a:p>
                <a:endParaRPr lang="en-US" altLang="zh-CN" sz="2000" dirty="0">
                  <a:latin typeface="Cambria Math" panose="02040503050406030204" pitchFamily="18" charset="0"/>
                </a:endParaRPr>
              </a:p>
              <a:p>
                <a:r>
                  <a:rPr lang="zh-CN" altLang="en-US" sz="2000" dirty="0">
                    <a:latin typeface="Cambria Math" panose="02040503050406030204" pitchFamily="18" charset="0"/>
                  </a:rPr>
                  <a:t>非负整数解的个数？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000" dirty="0">
                    <a:latin typeface="Cambria Math" panose="02040503050406030204" pitchFamily="18" charset="0"/>
                  </a:rPr>
                  <a:t> </a:t>
                </a:r>
                <a:r>
                  <a:rPr lang="zh-CN" altLang="en-US" sz="2000" dirty="0">
                    <a:latin typeface="Cambria Math" panose="02040503050406030204" pitchFamily="18" charset="0"/>
                  </a:rPr>
                  <a:t>解的个数？</a:t>
                </a:r>
                <a:endParaRPr lang="en-US" altLang="zh-CN" sz="2000" dirty="0">
                  <a:latin typeface="Cambria Math" panose="02040503050406030204" pitchFamily="18" charset="0"/>
                </a:endParaRPr>
              </a:p>
              <a:p>
                <a:endParaRPr lang="en-US" altLang="zh-CN" sz="20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E20AED5-DAA0-AAF0-EC4B-CB28EE6CAB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83480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5E2213-8B8F-8DED-7ADD-7221334E9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b="0" dirty="0">
                <a:latin typeface="+mn-ea"/>
                <a:ea typeface="+mn-ea"/>
              </a:rPr>
              <a:t>其它经典问题</a:t>
            </a:r>
            <a:endParaRPr lang="zh-CN" altLang="en-US" b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E20AED5-DAA0-AAF0-EC4B-CB28EE6CABC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000" i="1" smtClean="0">
                        <a:latin typeface="Cambria Math" panose="02040503050406030204" pitchFamily="18" charset="0"/>
                      </a:rPr>
                      <m:t>错排</m:t>
                    </m:r>
                  </m:oMath>
                </a14:m>
                <a:r>
                  <a:rPr lang="zh-CN" altLang="en-US" sz="2000" dirty="0"/>
                  <a:t>问题：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−1)(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第一类斯特林数：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1∼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的排列有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个环。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第二类斯特林数：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个不同球放进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个相同盒子。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树上拓扑序计数：父亲的数小于儿子，求方案数。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配对：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个人配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对，有几种方法。</a:t>
                </a:r>
                <a:endParaRPr lang="en-US" altLang="zh-CN" sz="20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E20AED5-DAA0-AAF0-EC4B-CB28EE6CAB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50" t="-8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67077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5E2213-8B8F-8DED-7ADD-7221334E9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b="0" dirty="0">
                <a:latin typeface="+mn-ea"/>
                <a:ea typeface="+mn-ea"/>
              </a:rPr>
              <a:t>例题：</a:t>
            </a:r>
            <a:r>
              <a:rPr lang="en-US" altLang="zh-CN" sz="3200" b="0" dirty="0">
                <a:latin typeface="+mn-ea"/>
                <a:ea typeface="+mn-ea"/>
              </a:rPr>
              <a:t>P2480</a:t>
            </a:r>
            <a:endParaRPr lang="zh-CN" altLang="en-US" b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E20AED5-DAA0-AAF0-EC4B-CB28EE6CABC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sz="2000" dirty="0">
                    <a:latin typeface="Cambria Math" panose="02040503050406030204" pitchFamily="18" charset="0"/>
                  </a:rPr>
                  <a:t>给定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zh-CN" altLang="en-US" sz="2000" dirty="0">
                    <a:latin typeface="Cambria Math" panose="02040503050406030204" pitchFamily="18" charset="0"/>
                  </a:rPr>
                  <a:t>，求 </a:t>
                </a:r>
                <a:endParaRPr lang="en-US" altLang="zh-CN" sz="200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/>
                            <m:e>
                              <m:d>
                                <m:d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type m:val="noBar"/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num>
                                    <m:den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den>
                                  </m:f>
                                </m:e>
                              </m:d>
                            </m:e>
                          </m:nary>
                        </m:sup>
                      </m:sSup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2000" i="1"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 999911659</m:t>
                      </m:r>
                    </m:oMath>
                  </m:oMathPara>
                </a14:m>
                <a:endParaRPr lang="en-US" altLang="zh-CN" sz="2000" dirty="0">
                  <a:latin typeface="Cambria Math" panose="02040503050406030204" pitchFamily="18" charset="0"/>
                </a:endParaRPr>
              </a:p>
              <a:p>
                <a:r>
                  <a:rPr lang="zh-CN" altLang="en-US" sz="2000" dirty="0">
                    <a:latin typeface="Cambria Math" panose="02040503050406030204" pitchFamily="18" charset="0"/>
                  </a:rPr>
                  <a:t>其中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  <m:r>
                      <a:rPr lang="zh-CN" altLang="en-US" sz="2000" i="1" dirty="0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endParaRPr lang="en-US" altLang="zh-CN" sz="20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E20AED5-DAA0-AAF0-EC4B-CB28EE6CAB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50" t="-8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5978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5E2213-8B8F-8DED-7ADD-7221334E9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b="0" dirty="0">
                <a:latin typeface="+mn-ea"/>
                <a:ea typeface="+mn-ea"/>
              </a:rPr>
              <a:t>卡特兰数</a:t>
            </a:r>
            <a:endParaRPr lang="zh-CN" altLang="en-US" b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E20AED5-DAA0-AAF0-EC4B-CB28EE6CABC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zh-CN" altLang="en-US" sz="2000" dirty="0"/>
                  <a:t>长为</a:t>
                </a:r>
                <a14:m>
                  <m:oMath xmlns:m="http://schemas.openxmlformats.org/officeDocument/2006/math">
                    <m:r>
                      <a:rPr lang="en-US" altLang="zh-CN" sz="2000" dirty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000" dirty="0">
                    <a:latin typeface="Cambria Math" panose="02040503050406030204" pitchFamily="18" charset="0"/>
                  </a:rPr>
                  <a:t> </a:t>
                </a:r>
                <a:r>
                  <a:rPr lang="zh-CN" altLang="en-US" sz="2000" dirty="0">
                    <a:latin typeface="Cambria Math" panose="02040503050406030204" pitchFamily="18" charset="0"/>
                  </a:rPr>
                  <a:t>的合法括号串数量被称为卡特兰数。</a:t>
                </a:r>
                <a:endParaRPr lang="en-US" altLang="zh-CN" sz="2000" dirty="0">
                  <a:latin typeface="Cambria Math" panose="02040503050406030204" pitchFamily="18" charset="0"/>
                </a:endParaRPr>
              </a:p>
              <a:p>
                <a:endParaRPr lang="en-US" altLang="zh-CN" sz="200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𝐶𝑎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𝐶𝑎</m:t>
                          </m:r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𝐶𝑎</m:t>
                          </m:r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>
                    <a:latin typeface="Cambria Math" panose="02040503050406030204" pitchFamily="18" charset="0"/>
                  </a:rPr>
                  <a:t>从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(0,0)</m:t>
                    </m:r>
                  </m:oMath>
                </a14:m>
                <a:r>
                  <a:rPr lang="en-US" altLang="zh-CN" sz="2000" dirty="0">
                    <a:latin typeface="Cambria Math" panose="02040503050406030204" pitchFamily="18" charset="0"/>
                  </a:rPr>
                  <a:t> </a:t>
                </a:r>
                <a:r>
                  <a:rPr lang="zh-CN" altLang="en-US" sz="2000" dirty="0">
                    <a:latin typeface="Cambria Math" panose="02040503050406030204" pitchFamily="18" charset="0"/>
                  </a:rPr>
                  <a:t>出发，不能跨过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sz="2000" dirty="0">
                    <a:latin typeface="Cambria Math" panose="02040503050406030204" pitchFamily="18" charset="0"/>
                  </a:rPr>
                  <a:t>，走到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i="1" dirty="0" err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i="1" dirty="0" err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sz="2000" i="1" dirty="0">
                        <a:latin typeface="Cambria Math" panose="02040503050406030204" pitchFamily="18" charset="0"/>
                      </a:rPr>
                      <m:t>。</m:t>
                    </m:r>
                    <m:r>
                      <a:rPr lang="zh-CN" altLang="en-US" sz="2000" i="1" dirty="0" smtClean="0">
                        <a:latin typeface="Cambria Math" panose="02040503050406030204" pitchFamily="18" charset="0"/>
                      </a:rPr>
                      <m:t>有几种</m:t>
                    </m:r>
                  </m:oMath>
                </a14:m>
                <a:r>
                  <a:rPr lang="zh-CN" altLang="en-US" sz="2000" dirty="0">
                    <a:latin typeface="Cambria Math" panose="02040503050406030204" pitchFamily="18" charset="0"/>
                  </a:rPr>
                  <a:t>走法？</a:t>
                </a:r>
                <a:endParaRPr lang="en-US" altLang="zh-CN" sz="2000" dirty="0">
                  <a:latin typeface="Cambria Math" panose="02040503050406030204" pitchFamily="18" charset="0"/>
                </a:endParaRPr>
              </a:p>
              <a:p>
                <a:endParaRPr lang="en-US" altLang="zh-CN" sz="2000" dirty="0">
                  <a:latin typeface="Cambria Math" panose="02040503050406030204" pitchFamily="18" charset="0"/>
                </a:endParaRPr>
              </a:p>
              <a:p>
                <a:r>
                  <a:rPr lang="zh-CN" altLang="en-US" sz="2000" dirty="0">
                    <a:latin typeface="Cambria Math" panose="02040503050406030204" pitchFamily="18" charset="0"/>
                  </a:rPr>
                  <a:t>反射容斥：将所有 </a:t>
                </a:r>
                <a:r>
                  <a:rPr lang="en-US" altLang="zh-CN" sz="2000" dirty="0">
                    <a:latin typeface="Cambria Math" panose="02040503050406030204" pitchFamily="18" charset="0"/>
                  </a:rPr>
                  <a:t>(0,0) </a:t>
                </a:r>
                <a:r>
                  <a:rPr lang="zh-CN" altLang="en-US" sz="2000" dirty="0">
                    <a:latin typeface="Cambria Math" panose="02040503050406030204" pitchFamily="18" charset="0"/>
                  </a:rPr>
                  <a:t>到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i="1" dirty="0" err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i="1" dirty="0" err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>
                    <a:latin typeface="Cambria Math" panose="02040503050406030204" pitchFamily="18" charset="0"/>
                  </a:rPr>
                  <a:t> </a:t>
                </a:r>
                <a:r>
                  <a:rPr lang="zh-CN" altLang="en-US" sz="2000" dirty="0">
                    <a:latin typeface="Cambria Math" panose="02040503050406030204" pitchFamily="18" charset="0"/>
                  </a:rPr>
                  <a:t>的非法路径与 </a:t>
                </a:r>
                <a:r>
                  <a:rPr lang="en-US" altLang="zh-CN" sz="2000" dirty="0">
                    <a:latin typeface="Cambria Math" panose="02040503050406030204" pitchFamily="18" charset="0"/>
                  </a:rPr>
                  <a:t>(0,0) </a:t>
                </a:r>
                <a:r>
                  <a:rPr lang="zh-CN" altLang="en-US" sz="2000" dirty="0">
                    <a:latin typeface="Cambria Math" panose="02040503050406030204" pitchFamily="18" charset="0"/>
                  </a:rPr>
                  <a:t>到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−1,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r>
                  <a:rPr lang="en-US" altLang="zh-CN" sz="2000" dirty="0">
                    <a:latin typeface="Cambria Math" panose="02040503050406030204" pitchFamily="18" charset="0"/>
                  </a:rPr>
                  <a:t> </a:t>
                </a:r>
                <a:r>
                  <a:rPr lang="zh-CN" altLang="en-US" sz="2000" dirty="0">
                    <a:latin typeface="Cambria Math" panose="02040503050406030204" pitchFamily="18" charset="0"/>
                  </a:rPr>
                  <a:t>的路径双射起来。</a:t>
                </a:r>
                <a:endParaRPr lang="en-US" altLang="zh-CN" sz="2000" dirty="0">
                  <a:latin typeface="Cambria Math" panose="02040503050406030204" pitchFamily="18" charset="0"/>
                </a:endParaRPr>
              </a:p>
              <a:p>
                <a:endParaRPr lang="en-US" altLang="zh-CN" sz="2000" dirty="0">
                  <a:latin typeface="Cambria Math" panose="02040503050406030204" pitchFamily="18" charset="0"/>
                </a:endParaRPr>
              </a:p>
              <a:p>
                <a:r>
                  <a:rPr lang="zh-CN" altLang="en-US" sz="2000" dirty="0">
                    <a:latin typeface="Cambria Math" panose="02040503050406030204" pitchFamily="18" charset="0"/>
                  </a:rPr>
                  <a:t>据此可以得到：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𝐶𝑎</m:t>
                    </m:r>
                    <m:d>
                      <m:dPr>
                        <m:ctrlP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CN" sz="200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d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den>
                        </m:f>
                      </m:e>
                    </m:d>
                  </m:oMath>
                </a14:m>
                <a:endParaRPr lang="en-US" altLang="zh-CN" sz="2000" dirty="0">
                  <a:latin typeface="Cambria Math" panose="02040503050406030204" pitchFamily="18" charset="0"/>
                </a:endParaRPr>
              </a:p>
              <a:p>
                <a:endParaRPr lang="en-US" altLang="zh-CN" sz="20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E20AED5-DAA0-AAF0-EC4B-CB28EE6CAB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73" t="-12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60589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5E2213-8B8F-8DED-7ADD-7221334E9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b="0" dirty="0">
                <a:latin typeface="+mn-ea"/>
                <a:ea typeface="+mn-ea"/>
              </a:rPr>
              <a:t>容斥原理和二项式反演</a:t>
            </a:r>
            <a:endParaRPr lang="zh-CN" altLang="en-US" b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E20AED5-DAA0-AAF0-EC4B-CB28EE6CABC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sz="2000" dirty="0"/>
                  <a:t>所有条件都满足的 </a:t>
                </a:r>
                <a:r>
                  <a:rPr lang="en-US" altLang="zh-CN" sz="2000" dirty="0"/>
                  <a:t>=</a:t>
                </a:r>
                <a:r>
                  <a:rPr lang="zh-CN" altLang="en-US" sz="2000" dirty="0"/>
                  <a:t>钦定满足一个条件的 </a:t>
                </a:r>
                <a:r>
                  <a:rPr lang="en-US" altLang="zh-CN" sz="2000" dirty="0"/>
                  <a:t>–</a:t>
                </a:r>
                <a:r>
                  <a:rPr lang="zh-CN" altLang="en-US" sz="2000" dirty="0"/>
                  <a:t>钦定满足两个条件的 </a:t>
                </a:r>
                <a:r>
                  <a:rPr lang="en-US" altLang="zh-CN" sz="2000" dirty="0"/>
                  <a:t>+</a:t>
                </a:r>
                <a:r>
                  <a:rPr lang="zh-CN" altLang="en-US" sz="2000" dirty="0"/>
                  <a:t>钦定满足某三个条件的 </a:t>
                </a:r>
                <a:r>
                  <a:rPr lang="en-US" altLang="zh-CN" sz="2000" dirty="0"/>
                  <a:t>- …</a:t>
                </a:r>
              </a:p>
              <a:p>
                <a:r>
                  <a:rPr lang="zh-CN" altLang="en-US" sz="2000" dirty="0"/>
                  <a:t>需要注意“钦定”的含义。</a:t>
                </a:r>
                <a:endParaRPr lang="en-US" altLang="zh-CN" sz="2000" dirty="0"/>
              </a:p>
              <a:p>
                <a:r>
                  <a:rPr lang="zh-CN" altLang="en-US" sz="2000" dirty="0"/>
                  <a:t>若 </a:t>
                </a:r>
                <a:endParaRPr lang="en-US" altLang="zh-CN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 dirty="0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20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altLang="zh-CN" sz="20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ctrlPr>
                                <a:rPr lang="en-US" altLang="zh-CN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noBar"/>
                                  <m:ctrlPr>
                                    <a:rPr lang="en-US" altLang="zh-CN" sz="20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000" b="0" i="1" dirty="0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num>
                                <m:den>
                                  <m:r>
                                    <a:rPr lang="en-US" altLang="zh-CN" sz="2000" b="0" i="1" dirty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den>
                              </m:f>
                            </m:e>
                          </m:d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altLang="zh-CN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dirty="0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altLang="zh-CN" sz="2000" dirty="0"/>
              </a:p>
              <a:p>
                <a:r>
                  <a:rPr lang="zh-CN" altLang="en-US" sz="2000" dirty="0"/>
                  <a:t>则</a:t>
                </a:r>
                <a:endParaRPr lang="en-US" altLang="zh-CN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 dirty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CN" sz="20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altLang="zh-CN" sz="20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0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b="0" i="1" dirty="0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sz="2000" b="0" i="1" dirty="0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sz="2000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000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CN" sz="20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noBar"/>
                                  <m:ctrlPr>
                                    <a:rPr lang="en-US" altLang="zh-CN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000" b="0" i="1" dirty="0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num>
                                <m:den>
                                  <m:r>
                                    <a:rPr lang="en-US" altLang="zh-CN" sz="2000" b="0" i="1" dirty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den>
                              </m:f>
                            </m:e>
                          </m:d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zh-CN" sz="2000" dirty="0"/>
              </a:p>
              <a:p>
                <a:endParaRPr lang="en-US" altLang="zh-CN" sz="20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E20AED5-DAA0-AAF0-EC4B-CB28EE6CAB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50" t="-8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56013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5E2213-8B8F-8DED-7ADD-7221334E9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b="0" dirty="0">
                <a:latin typeface="+mn-ea"/>
                <a:ea typeface="+mn-ea"/>
              </a:rPr>
              <a:t>容斥原理的应用（一）</a:t>
            </a:r>
            <a:endParaRPr lang="zh-CN" altLang="en-US" b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E20AED5-DAA0-AAF0-EC4B-CB28EE6CABC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zh-CN" altLang="en-US" sz="2000" dirty="0">
                    <a:latin typeface="Cambria Math" panose="02040503050406030204" pitchFamily="18" charset="0"/>
                  </a:rPr>
                  <a:t>方程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sz="2000" dirty="0">
                    <a:latin typeface="Cambria Math" panose="02040503050406030204" pitchFamily="18" charset="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1≤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zh-CN" sz="2000" dirty="0">
                    <a:latin typeface="Cambria Math" panose="02040503050406030204" pitchFamily="18" charset="0"/>
                  </a:rPr>
                  <a:t> </a:t>
                </a:r>
                <a:r>
                  <a:rPr lang="zh-CN" altLang="en-US" sz="2000" dirty="0">
                    <a:latin typeface="Cambria Math" panose="02040503050406030204" pitchFamily="18" charset="0"/>
                  </a:rPr>
                  <a:t>解的个数？</a:t>
                </a:r>
                <a:endParaRPr lang="en-US" altLang="zh-CN" sz="2000" dirty="0">
                  <a:latin typeface="Cambria Math" panose="02040503050406030204" pitchFamily="18" charset="0"/>
                </a:endParaRPr>
              </a:p>
              <a:p>
                <a:endParaRPr lang="en-US" altLang="zh-CN" sz="2000" dirty="0">
                  <a:latin typeface="Cambria Math" panose="02040503050406030204" pitchFamily="18" charset="0"/>
                </a:endParaRPr>
              </a:p>
              <a:p>
                <a:r>
                  <a:rPr lang="en-US" altLang="zh-CN" sz="2000" b="1" dirty="0"/>
                  <a:t>P5505</a:t>
                </a:r>
                <a:r>
                  <a:rPr lang="zh-CN" altLang="en-US" sz="2000" dirty="0">
                    <a:latin typeface="Cambria Math" panose="02040503050406030204" pitchFamily="18" charset="0"/>
                  </a:rPr>
                  <a:t>：有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000" dirty="0">
                    <a:latin typeface="Cambria Math" panose="02040503050406030204" pitchFamily="18" charset="0"/>
                  </a:rPr>
                  <a:t> </a:t>
                </a:r>
                <a:r>
                  <a:rPr lang="zh-CN" altLang="en-US" sz="2000" dirty="0">
                    <a:latin typeface="Cambria Math" panose="02040503050406030204" pitchFamily="18" charset="0"/>
                  </a:rPr>
                  <a:t>种球，第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sz="2000" dirty="0">
                    <a:latin typeface="Cambria Math" panose="02040503050406030204" pitchFamily="18" charset="0"/>
                  </a:rPr>
                  <a:t> </a:t>
                </a:r>
                <a:r>
                  <a:rPr lang="zh-CN" altLang="en-US" sz="2000" dirty="0">
                    <a:latin typeface="Cambria Math" panose="02040503050406030204" pitchFamily="18" charset="0"/>
                  </a:rPr>
                  <a:t>种有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000" dirty="0">
                    <a:latin typeface="Cambria Math" panose="02040503050406030204" pitchFamily="18" charset="0"/>
                  </a:rPr>
                  <a:t> </a:t>
                </a:r>
                <a:r>
                  <a:rPr lang="zh-CN" altLang="en-US" sz="2000" dirty="0">
                    <a:latin typeface="Cambria Math" panose="02040503050406030204" pitchFamily="18" charset="0"/>
                  </a:rPr>
                  <a:t>个，同种球完全相同。要把这些球分给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zh-CN" sz="2000" dirty="0">
                    <a:latin typeface="Cambria Math" panose="02040503050406030204" pitchFamily="18" charset="0"/>
                  </a:rPr>
                  <a:t> </a:t>
                </a:r>
                <a:r>
                  <a:rPr lang="zh-CN" altLang="en-US" sz="2000" dirty="0">
                    <a:latin typeface="Cambria Math" panose="02040503050406030204" pitchFamily="18" charset="0"/>
                  </a:rPr>
                  <a:t>个同学，每个同学至少得到一个球，求方案数。</a:t>
                </a:r>
                <a:endParaRPr lang="en-US" altLang="zh-CN" sz="2000" dirty="0">
                  <a:latin typeface="Cambria Math" panose="02040503050406030204" pitchFamily="18" charset="0"/>
                </a:endParaRPr>
              </a:p>
              <a:p>
                <a:endParaRPr lang="en-US" altLang="zh-CN" sz="2000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≤1000</m:t>
                    </m:r>
                  </m:oMath>
                </a14:m>
                <a:r>
                  <a:rPr lang="zh-CN" altLang="en-US" sz="2000" dirty="0">
                    <a:latin typeface="Cambria Math" panose="02040503050406030204" pitchFamily="18" charset="0"/>
                  </a:rPr>
                  <a:t>，答案对大质数取模。</a:t>
                </a:r>
                <a:endParaRPr lang="en-US" altLang="zh-CN" sz="2000" dirty="0">
                  <a:latin typeface="Cambria Math" panose="02040503050406030204" pitchFamily="18" charset="0"/>
                </a:endParaRPr>
              </a:p>
              <a:p>
                <a:endParaRPr lang="en-US" altLang="zh-CN" sz="2000" dirty="0">
                  <a:latin typeface="Cambria Math" panose="02040503050406030204" pitchFamily="18" charset="0"/>
                </a:endParaRPr>
              </a:p>
              <a:p>
                <a:r>
                  <a:rPr lang="en-US" altLang="zh-CN" sz="2000" b="1" dirty="0">
                    <a:latin typeface="+mn-ea"/>
                    <a:ea typeface="+mn-ea"/>
                  </a:rPr>
                  <a:t>ABC235G</a:t>
                </a:r>
                <a:r>
                  <a:rPr lang="zh-CN" altLang="en-US" sz="2000" b="1" dirty="0">
                    <a:latin typeface="+mn-ea"/>
                    <a:ea typeface="+mn-ea"/>
                  </a:rPr>
                  <a:t>：</a:t>
                </a:r>
                <a:r>
                  <a:rPr lang="zh-CN" altLang="en-US" sz="2000" dirty="0"/>
                  <a:t>有红绿蓝三种球，分别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个。</a:t>
                </a:r>
                <a:endParaRPr lang="en-US" altLang="zh-CN" sz="2000" dirty="0"/>
              </a:p>
              <a:p>
                <a:r>
                  <a:rPr lang="zh-CN" altLang="en-US" sz="2000" dirty="0"/>
                  <a:t>你需要将他们中的一些放进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个盒子，要求：</a:t>
                </a:r>
                <a:endParaRPr lang="en-US" altLang="zh-CN" sz="2000" dirty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zh-CN" altLang="en-US" sz="2000" dirty="0"/>
                  <a:t>每个盒子都有球，</a:t>
                </a:r>
                <a:endParaRPr lang="en-US" altLang="zh-CN" sz="2000" dirty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zh-CN" altLang="en-US" sz="2000" dirty="0"/>
                  <a:t>每个盒子一个颜色的球只能放一个。</a:t>
                </a:r>
                <a:endParaRPr lang="en-US" altLang="zh-CN" sz="2000" dirty="0"/>
              </a:p>
              <a:p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≤5000000</m:t>
                    </m:r>
                  </m:oMath>
                </a14:m>
                <a:r>
                  <a:rPr lang="zh-CN" altLang="en-US" sz="2000" dirty="0">
                    <a:latin typeface="Cambria Math" panose="02040503050406030204" pitchFamily="18" charset="0"/>
                  </a:rPr>
                  <a:t>，答案对大质数取模。</a:t>
                </a:r>
                <a:endParaRPr lang="en-US" altLang="zh-CN" sz="2000" dirty="0">
                  <a:latin typeface="Cambria Math" panose="02040503050406030204" pitchFamily="18" charset="0"/>
                </a:endParaRPr>
              </a:p>
              <a:p>
                <a:endParaRPr lang="en-US" altLang="zh-CN" sz="20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E20AED5-DAA0-AAF0-EC4B-CB28EE6CAB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73" t="-1774" b="-20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3891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5E2213-8B8F-8DED-7ADD-7221334E9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数论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E20AED5-DAA0-AAF0-EC4B-CB28EE6CABC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sz="2400" dirty="0">
                    <a:latin typeface="+mn-ea"/>
                    <a:ea typeface="+mn-ea"/>
                  </a:rPr>
                  <a:t>若无特殊说明，认为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n-ea"/>
                      </a:rPr>
                      <m:t>𝑝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是质数，且所有提到的数均为非负整数。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E20AED5-DAA0-AAF0-EC4B-CB28EE6CAB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36" t="-955" r="-5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7001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5E2213-8B8F-8DED-7ADD-7221334E9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b="0" dirty="0">
                <a:latin typeface="+mn-ea"/>
                <a:ea typeface="+mn-ea"/>
              </a:rPr>
              <a:t>求和号处理技巧</a:t>
            </a:r>
            <a:endParaRPr lang="zh-CN" altLang="en-US" b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E20AED5-DAA0-AAF0-EC4B-CB28EE6CABC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/>
                                <m:e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/>
                                    <m:e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nary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en-US" altLang="zh-CN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)=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×</m:t>
                                  </m:r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/>
                                    <m:e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nary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en-US" altLang="zh-CN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e>
                          </m:d>
                        </m:e>
                      </m:nary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e>
                      </m:nary>
                      <m:nary>
                        <m:naryPr>
                          <m:chr m:val="∑"/>
                          <m:supHide m:val="on"/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zh-CN" sz="2000" dirty="0"/>
              </a:p>
              <a:p>
                <a:r>
                  <a:rPr lang="zh-CN" altLang="en-US" sz="2000" dirty="0"/>
                  <a:t>最终目的是，分离变量，化整为零。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en-US" altLang="zh-CN" sz="2000" dirty="0"/>
                  <a:t>                                                         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E20AED5-DAA0-AAF0-EC4B-CB28EE6CAB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图片 7">
            <a:extLst>
              <a:ext uri="{FF2B5EF4-FFF2-40B4-BE49-F238E27FC236}">
                <a16:creationId xmlns:a16="http://schemas.microsoft.com/office/drawing/2014/main" id="{A257269C-BC59-B0F7-6151-525767A5AD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7369" y="4614787"/>
            <a:ext cx="2648320" cy="145993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2687FF6B-E2DE-4BDC-39C0-69F1DC165F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62315" y="4614787"/>
            <a:ext cx="2648320" cy="10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5193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5E2213-8B8F-8DED-7ADD-7221334E9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b="0" dirty="0">
                <a:latin typeface="+mn-ea"/>
                <a:ea typeface="+mn-ea"/>
              </a:rPr>
              <a:t>一些其它技巧</a:t>
            </a:r>
            <a:endParaRPr lang="zh-CN" altLang="en-US" b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E20AED5-DAA0-AAF0-EC4B-CB28EE6CABC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sz="2000" b="1" dirty="0"/>
                  <a:t>算贡献</a:t>
                </a:r>
                <a:r>
                  <a:rPr lang="zh-CN" altLang="en-US" sz="2000" dirty="0"/>
                  <a:t>：算每个元素对答案的贡献。</a:t>
                </a:r>
                <a:endParaRPr lang="en-US" altLang="zh-CN" sz="2000" dirty="0"/>
              </a:p>
              <a:p>
                <a:r>
                  <a:rPr lang="zh-CN" altLang="en-US" sz="2000" b="1" dirty="0"/>
                  <a:t>先列式再优化</a:t>
                </a:r>
                <a:r>
                  <a:rPr lang="zh-CN" altLang="en-US" sz="2000" dirty="0"/>
                  <a:t>：列出式子，总比对着题目瞎想好。</a:t>
                </a:r>
                <a:endParaRPr lang="en-US" altLang="zh-CN" sz="2000" dirty="0"/>
              </a:p>
              <a:p>
                <a:r>
                  <a:rPr lang="zh-CN" altLang="en-US" sz="2000" b="1" dirty="0"/>
                  <a:t>合理拆分求和号</a:t>
                </a:r>
                <a:r>
                  <a:rPr lang="zh-CN" altLang="en-US" sz="2000" dirty="0"/>
                  <a:t>：如，给定一个序列，多次询问，每次给定一个区间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</m:oMath>
                </a14:m>
                <a:r>
                  <a:rPr lang="zh-CN" altLang="en-US" sz="2000" dirty="0"/>
                  <a:t>，询问其 所有子区间的和 的和。</a:t>
                </a:r>
                <a:endParaRPr lang="en-US" altLang="zh-CN" sz="2000" b="1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E20AED5-DAA0-AAF0-EC4B-CB28EE6CAB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50" t="-8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51537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5E2213-8B8F-8DED-7ADD-7221334E9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b="0" dirty="0">
                <a:latin typeface="+mn-ea"/>
                <a:ea typeface="+mn-ea"/>
              </a:rPr>
              <a:t>容斥原理的应用（二）</a:t>
            </a:r>
            <a:endParaRPr lang="zh-CN" altLang="en-US" b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E20AED5-DAA0-AAF0-EC4B-CB28EE6CABC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sz="2000" dirty="0">
                    <a:latin typeface="Cambria Math" panose="02040503050406030204" pitchFamily="18" charset="0"/>
                  </a:rPr>
                  <a:t>容斥系数有时可以放进 </a:t>
                </a:r>
                <a:r>
                  <a:rPr lang="en-US" altLang="zh-CN" sz="2000" dirty="0" err="1">
                    <a:latin typeface="Cambria Math" panose="02040503050406030204" pitchFamily="18" charset="0"/>
                  </a:rPr>
                  <a:t>dp</a:t>
                </a:r>
                <a:r>
                  <a:rPr lang="en-US" altLang="zh-CN" sz="2000" dirty="0">
                    <a:latin typeface="Cambria Math" panose="02040503050406030204" pitchFamily="18" charset="0"/>
                  </a:rPr>
                  <a:t> </a:t>
                </a:r>
                <a:r>
                  <a:rPr lang="zh-CN" altLang="en-US" sz="2000" dirty="0">
                    <a:latin typeface="Cambria Math" panose="02040503050406030204" pitchFamily="18" charset="0"/>
                  </a:rPr>
                  <a:t>过程。</a:t>
                </a:r>
                <a:endParaRPr lang="en-US" altLang="zh-CN" sz="2000" dirty="0">
                  <a:latin typeface="Cambria Math" panose="02040503050406030204" pitchFamily="18" charset="0"/>
                </a:endParaRPr>
              </a:p>
              <a:p>
                <a:endParaRPr lang="en-US" altLang="zh-CN" sz="2000" dirty="0">
                  <a:latin typeface="Cambria Math" panose="02040503050406030204" pitchFamily="18" charset="0"/>
                </a:endParaRPr>
              </a:p>
              <a:p>
                <a:r>
                  <a:rPr lang="en-US" altLang="zh-CN" sz="2000" b="1" dirty="0"/>
                  <a:t>ARC101C</a:t>
                </a:r>
                <a:r>
                  <a:rPr lang="zh-CN" altLang="en-US" sz="2000" dirty="0">
                    <a:latin typeface="Cambria Math" panose="02040503050406030204" pitchFamily="18" charset="0"/>
                  </a:rPr>
                  <a:t>：给出一棵大小为偶数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000" dirty="0">
                    <a:latin typeface="Cambria Math" panose="02040503050406030204" pitchFamily="18" charset="0"/>
                  </a:rPr>
                  <a:t> </a:t>
                </a:r>
                <a:r>
                  <a:rPr lang="zh-CN" altLang="en-US" sz="2000" dirty="0">
                    <a:latin typeface="Cambria Math" panose="02040503050406030204" pitchFamily="18" charset="0"/>
                  </a:rPr>
                  <a:t>的树，将树上的点两两配对，问有几种配对方法满足每条边都至少被一对配对的点跨过。</a:t>
                </a:r>
                <a:endParaRPr lang="en-US" altLang="zh-CN" sz="2000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≤5000</m:t>
                    </m:r>
                  </m:oMath>
                </a14:m>
                <a:r>
                  <a:rPr lang="zh-CN" altLang="en-US" sz="2000" dirty="0">
                    <a:latin typeface="Cambria Math" panose="02040503050406030204" pitchFamily="18" charset="0"/>
                  </a:rPr>
                  <a:t>，答案对大质数取模。</a:t>
                </a:r>
                <a:endParaRPr lang="en-US" altLang="zh-CN" sz="2000" dirty="0">
                  <a:latin typeface="Cambria Math" panose="02040503050406030204" pitchFamily="18" charset="0"/>
                </a:endParaRPr>
              </a:p>
              <a:p>
                <a:endParaRPr lang="en-US" altLang="zh-CN" sz="2000" dirty="0">
                  <a:latin typeface="Cambria Math" panose="02040503050406030204" pitchFamily="18" charset="0"/>
                </a:endParaRPr>
              </a:p>
              <a:p>
                <a:r>
                  <a:rPr lang="en-US" altLang="zh-CN" sz="2000" b="1" dirty="0">
                    <a:latin typeface="+mn-ea"/>
                    <a:ea typeface="+mn-ea"/>
                  </a:rPr>
                  <a:t>P4099</a:t>
                </a:r>
                <a:r>
                  <a:rPr lang="zh-CN" altLang="en-US" sz="2000" dirty="0">
                    <a:latin typeface="+mn-ea"/>
                    <a:ea typeface="+mn-ea"/>
                  </a:rPr>
                  <a:t>：给定一棵树，边有方向，求拓扑序数量</a:t>
                </a:r>
                <a:r>
                  <a:rPr lang="zh-CN" altLang="en-US" sz="2000" dirty="0"/>
                  <a:t>。</a:t>
                </a:r>
                <a:endParaRPr lang="en-US" altLang="zh-CN" sz="2000" dirty="0"/>
              </a:p>
              <a:p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≤5000</m:t>
                    </m:r>
                  </m:oMath>
                </a14:m>
                <a:r>
                  <a:rPr lang="zh-CN" altLang="en-US" sz="2000" dirty="0">
                    <a:latin typeface="Cambria Math" panose="02040503050406030204" pitchFamily="18" charset="0"/>
                  </a:rPr>
                  <a:t>，答案对大质数取模。</a:t>
                </a:r>
                <a:endParaRPr lang="en-US" altLang="zh-CN" sz="2000" dirty="0">
                  <a:latin typeface="Cambria Math" panose="02040503050406030204" pitchFamily="18" charset="0"/>
                </a:endParaRPr>
              </a:p>
              <a:p>
                <a:endParaRPr lang="en-US" altLang="zh-CN" sz="20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E20AED5-DAA0-AAF0-EC4B-CB28EE6CAB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50" t="-1091" r="-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60283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5E2213-8B8F-8DED-7ADD-7221334E9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b="0" dirty="0">
                <a:latin typeface="+mn-ea"/>
                <a:ea typeface="+mn-ea"/>
              </a:rPr>
              <a:t>例题：</a:t>
            </a:r>
            <a:r>
              <a:rPr lang="en-US" altLang="zh-CN" sz="3200" b="0" dirty="0">
                <a:latin typeface="+mn-ea"/>
                <a:ea typeface="+mn-ea"/>
              </a:rPr>
              <a:t>P7961</a:t>
            </a:r>
            <a:endParaRPr lang="zh-CN" altLang="en-US" b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E20AED5-DAA0-AAF0-EC4B-CB28EE6CABC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sz="2000" dirty="0"/>
                  <a:t>给定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∼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zh-CN" altLang="en-US" sz="2000" dirty="0"/>
                  <a:t>。</a:t>
                </a:r>
                <a:endParaRPr lang="en-US" altLang="zh-CN" sz="2000" dirty="0"/>
              </a:p>
              <a:p>
                <a:r>
                  <a:rPr lang="zh-CN" altLang="en-US" sz="2000" dirty="0"/>
                  <a:t>有一个整数序列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2000" dirty="0"/>
                  <a:t>。定义其权值为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∏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r>
                  <a:rPr lang="zh-CN" altLang="en-US" sz="2000" dirty="0"/>
                  <a:t>。</a:t>
                </a:r>
                <a:endParaRPr lang="en-US" altLang="zh-CN" sz="2000" dirty="0"/>
              </a:p>
              <a:p>
                <a:r>
                  <a:rPr lang="zh-CN" altLang="en-US" sz="2000" dirty="0"/>
                  <a:t>如果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𝑝𝑜𝑝𝑐𝑜𝑢𝑛𝑡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sSub>
                                  <m:sSub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sup>
                            </m:sSup>
                          </m:e>
                        </m:nary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sz="2000" dirty="0"/>
                  <a:t>，就说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合法。</a:t>
                </a:r>
                <a:endParaRPr lang="en-US" altLang="zh-CN" sz="2000" dirty="0"/>
              </a:p>
              <a:p>
                <a:r>
                  <a:rPr lang="zh-CN" altLang="en-US" sz="2000" dirty="0"/>
                  <a:t>求所有合法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的权值和，对大质数取模。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≤100,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≤30</m:t>
                      </m:r>
                    </m:oMath>
                  </m:oMathPara>
                </a14:m>
                <a:endParaRPr lang="en-US" altLang="zh-CN" sz="20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E20AED5-DAA0-AAF0-EC4B-CB28EE6CAB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50" t="-8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41059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5E2213-8B8F-8DED-7ADD-7221334E9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b="0" dirty="0">
                <a:latin typeface="+mn-ea"/>
                <a:ea typeface="+mn-ea"/>
              </a:rPr>
              <a:t>例题：</a:t>
            </a:r>
            <a:r>
              <a:rPr lang="en-US" altLang="zh-CN" sz="3200" b="0" dirty="0">
                <a:latin typeface="+mn-ea"/>
                <a:ea typeface="+mn-ea"/>
              </a:rPr>
              <a:t>CF1542E2</a:t>
            </a:r>
            <a:endParaRPr lang="zh-CN" altLang="en-US" b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E20AED5-DAA0-AAF0-EC4B-CB28EE6CABC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sz="2000" dirty="0"/>
                  <a:t>设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都是长度为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的排列，且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字典序小于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zh-CN" altLang="en-US" sz="2000" dirty="0"/>
                  <a:t>，逆序对数大于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zh-CN" altLang="en-US" sz="2000" dirty="0"/>
                  <a:t>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计算有几对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满足条件。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≤500</m:t>
                      </m:r>
                    </m:oMath>
                  </m:oMathPara>
                </a14:m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部分分：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≤50</m:t>
                    </m:r>
                  </m:oMath>
                </a14:m>
                <a:endParaRPr lang="en-US" altLang="zh-CN" sz="20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E20AED5-DAA0-AAF0-EC4B-CB28EE6CAB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50" t="-8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705402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5E2213-8B8F-8DED-7ADD-7221334E9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b="0" dirty="0">
                <a:latin typeface="+mn-ea"/>
                <a:ea typeface="+mn-ea"/>
              </a:rPr>
              <a:t>例题：</a:t>
            </a:r>
            <a:r>
              <a:rPr lang="en-US" altLang="zh-CN" sz="3200" b="0" dirty="0">
                <a:latin typeface="+mn-ea"/>
                <a:ea typeface="+mn-ea"/>
              </a:rPr>
              <a:t>CF1542E2</a:t>
            </a:r>
            <a:r>
              <a:rPr lang="zh-CN" altLang="en-US" sz="3200" b="0" dirty="0">
                <a:latin typeface="+mn-ea"/>
                <a:ea typeface="+mn-ea"/>
              </a:rPr>
              <a:t>（一）</a:t>
            </a:r>
            <a:endParaRPr lang="zh-CN" altLang="en-US" b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E20AED5-DAA0-AAF0-EC4B-CB28EE6CABC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sz="2000" dirty="0"/>
                  <a:t>本题解法很多。这里只说一种。</a:t>
                </a:r>
                <a:endParaRPr lang="en-US" altLang="zh-CN" sz="2000" dirty="0"/>
              </a:p>
              <a:p>
                <a:r>
                  <a:rPr lang="zh-CN" altLang="en-US" sz="2000" dirty="0"/>
                  <a:t>首先，如果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在第一位相同，这一位无论是什么都无关紧要，可以递归到子问题。</a:t>
                </a:r>
                <a:endParaRPr lang="en-US" altLang="zh-CN" sz="2000" dirty="0"/>
              </a:p>
              <a:p>
                <a:r>
                  <a:rPr lang="zh-CN" altLang="en-US" sz="2000" dirty="0"/>
                  <a:t>如果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在第一位就不同，我们可以枚举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dirty="0"/>
                  <a:t>。</a:t>
                </a:r>
                <a:endParaRPr lang="en-US" altLang="zh-CN" sz="2000" dirty="0"/>
              </a:p>
              <a:p>
                <a:r>
                  <a:rPr lang="zh-CN" altLang="en-US" sz="2000" dirty="0"/>
                  <a:t>此时，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和后面的数构成了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个逆序对，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构成了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个。</a:t>
                </a:r>
                <a:endParaRPr lang="en-US" altLang="zh-CN" sz="2000" dirty="0"/>
              </a:p>
              <a:p>
                <a:r>
                  <a:rPr lang="zh-CN" altLang="en-US" sz="2000" dirty="0"/>
                  <a:t>而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的总逆序对数就是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加上后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个元素内部的逆序对数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sz="2000" dirty="0"/>
                  <a:t>，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同理，设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zh-CN" altLang="en-US" sz="2000" dirty="0"/>
                  <a:t> 后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zh-CN" altLang="en-US" sz="2000" dirty="0"/>
                  <a:t> 个元素内部的逆序对数为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zh-CN" altLang="en-US" sz="2000" dirty="0"/>
                  <a:t>。</a:t>
                </a:r>
                <a:endParaRPr lang="en-US" altLang="zh-CN" sz="2000" dirty="0"/>
              </a:p>
              <a:p>
                <a:r>
                  <a:rPr lang="zh-CN" altLang="en-US" sz="2000" dirty="0"/>
                  <a:t>这可以写成一个关于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的不等式。</a:t>
                </a:r>
                <a:endParaRPr lang="en-US" altLang="zh-CN" sz="2000" dirty="0"/>
              </a:p>
              <a:p>
                <a:r>
                  <a:rPr lang="zh-CN" altLang="en-US" sz="2000" dirty="0"/>
                  <a:t>预处理出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dirty="0"/>
                  <a:t> 表示长为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000" dirty="0"/>
                  <a:t> 排列，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sz="2000" dirty="0"/>
                  <a:t> 个逆序对的方案数，用这个式子就可以算答案了。</a:t>
                </a:r>
                <a:endParaRPr lang="en-US" altLang="zh-CN" sz="20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E20AED5-DAA0-AAF0-EC4B-CB28EE6CAB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50" t="-819" r="-1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096633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5E2213-8B8F-8DED-7ADD-7221334E9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b="0" dirty="0">
                <a:latin typeface="+mn-ea"/>
                <a:ea typeface="+mn-ea"/>
              </a:rPr>
              <a:t>例题：</a:t>
            </a:r>
            <a:r>
              <a:rPr lang="en-US" altLang="zh-CN" sz="3200" b="0" dirty="0">
                <a:latin typeface="+mn-ea"/>
                <a:ea typeface="+mn-ea"/>
              </a:rPr>
              <a:t>CF1542E2</a:t>
            </a:r>
            <a:r>
              <a:rPr lang="zh-CN" altLang="en-US" sz="3200" b="0" dirty="0">
                <a:latin typeface="+mn-ea"/>
                <a:ea typeface="+mn-ea"/>
              </a:rPr>
              <a:t>（一）</a:t>
            </a:r>
            <a:endParaRPr lang="zh-CN" altLang="en-US" b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E20AED5-DAA0-AAF0-EC4B-CB28EE6CABC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zh-CN" altLang="en-US" sz="2000" dirty="0"/>
                  <a:t>首先，把枚举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可以换成枚举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zh-CN" altLang="en-US" sz="2000" dirty="0"/>
                  <a:t>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对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的不等式可以换成只枚举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中的一个，然后另一个前缀和。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最后，可以把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处的贡献拆开。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这样最终能做到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dirty="0"/>
                  <a:t>，可以通过。</a:t>
                </a:r>
                <a:endParaRPr lang="en-US" altLang="zh-CN" sz="20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E20AED5-DAA0-AAF0-EC4B-CB28EE6CAB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773" t="-6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68232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5E2213-8B8F-8DED-7ADD-7221334E9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b="0" dirty="0">
                <a:latin typeface="+mn-ea"/>
                <a:ea typeface="+mn-ea"/>
              </a:rPr>
              <a:t>例题：</a:t>
            </a:r>
            <a:r>
              <a:rPr lang="en-US" altLang="zh-CN" sz="3200" b="0" dirty="0">
                <a:latin typeface="+mn-ea"/>
                <a:ea typeface="+mn-ea"/>
              </a:rPr>
              <a:t>CF1542E2</a:t>
            </a:r>
            <a:r>
              <a:rPr lang="zh-CN" altLang="en-US" sz="3200" b="0" dirty="0">
                <a:latin typeface="+mn-ea"/>
                <a:ea typeface="+mn-ea"/>
              </a:rPr>
              <a:t>（二）</a:t>
            </a:r>
            <a:endParaRPr lang="zh-CN" altLang="en-US" b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E20AED5-DAA0-AAF0-EC4B-CB28EE6CABC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sz="2000" dirty="0"/>
                  <a:t>也可以不直接优化前面的做法，而是直接把后半部分换成一个 </a:t>
                </a:r>
                <a:r>
                  <a:rPr lang="en-US" altLang="zh-CN" sz="2000" dirty="0" err="1"/>
                  <a:t>dp</a:t>
                </a:r>
                <a:r>
                  <a:rPr lang="zh-CN" altLang="en-US" sz="2000" dirty="0"/>
                  <a:t>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设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𝑑𝑝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表示有多少对长度为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的排列，逆序对数之差为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zh-CN" altLang="en-US" sz="2000" dirty="0"/>
                  <a:t>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这样就很容易做到总共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dirty="0"/>
                  <a:t>，比之前的推导简单得多。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启示：合理选择 </a:t>
                </a:r>
                <a:r>
                  <a:rPr lang="en-US" altLang="zh-CN" sz="2000" dirty="0" err="1"/>
                  <a:t>dp</a:t>
                </a:r>
                <a:r>
                  <a:rPr lang="en-US" altLang="zh-CN" sz="2000" dirty="0"/>
                  <a:t> </a:t>
                </a:r>
                <a:r>
                  <a:rPr lang="zh-CN" altLang="en-US" sz="2000" dirty="0"/>
                  <a:t>和硬算式子。</a:t>
                </a:r>
                <a:endParaRPr lang="en-US" altLang="zh-CN" sz="20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E20AED5-DAA0-AAF0-EC4B-CB28EE6CAB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50" t="-8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87284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5E2213-8B8F-8DED-7ADD-7221334E9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b="0" dirty="0">
                <a:latin typeface="+mn-ea"/>
                <a:ea typeface="+mn-ea"/>
              </a:rPr>
              <a:t>例题：</a:t>
            </a:r>
            <a:r>
              <a:rPr lang="en-US" altLang="zh-CN" sz="3200" b="1" dirty="0">
                <a:latin typeface="+mn-ea"/>
                <a:ea typeface="+mn-ea"/>
              </a:rPr>
              <a:t> </a:t>
            </a:r>
            <a:r>
              <a:rPr lang="en-US" altLang="zh-CN" sz="3200" b="0" dirty="0">
                <a:latin typeface="+mn-ea"/>
                <a:ea typeface="+mn-ea"/>
              </a:rPr>
              <a:t>ARC102C</a:t>
            </a:r>
            <a:endParaRPr lang="zh-CN" altLang="en-US" b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E20AED5-DAA0-AAF0-EC4B-CB28EE6CABC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sz="2000" dirty="0">
                    <a:latin typeface="Cambria Math" panose="02040503050406030204" pitchFamily="18" charset="0"/>
                  </a:rPr>
                  <a:t>有一个可重集，大小为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000" dirty="0">
                    <a:latin typeface="Cambria Math" panose="02040503050406030204" pitchFamily="18" charset="0"/>
                  </a:rPr>
                  <a:t>，每个元素都是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[1,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sz="2000" dirty="0">
                    <a:latin typeface="Cambria Math" panose="02040503050406030204" pitchFamily="18" charset="0"/>
                  </a:rPr>
                  <a:t> </a:t>
                </a:r>
                <a:r>
                  <a:rPr lang="zh-CN" altLang="en-US" sz="2000" dirty="0">
                    <a:latin typeface="Cambria Math" panose="02040503050406030204" pitchFamily="18" charset="0"/>
                  </a:rPr>
                  <a:t>的正整数。对于每个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2≤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≤2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sz="2000" dirty="0">
                    <a:latin typeface="Cambria Math" panose="02040503050406030204" pitchFamily="18" charset="0"/>
                  </a:rPr>
                  <a:t>，求出有多少种这样的可重集，使得不存在两个不同的数加起来是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zh-CN" altLang="en-US" sz="2000" dirty="0">
                    <a:latin typeface="Cambria Math" panose="02040503050406030204" pitchFamily="18" charset="0"/>
                  </a:rPr>
                  <a:t>。对大质数取模。</a:t>
                </a:r>
                <a:endParaRPr lang="en-US" altLang="zh-CN" sz="200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≤2000</m:t>
                      </m:r>
                    </m:oMath>
                  </m:oMathPara>
                </a14:m>
                <a:endParaRPr lang="en-US" altLang="zh-CN" sz="2000" dirty="0">
                  <a:latin typeface="Cambria Math" panose="02040503050406030204" pitchFamily="18" charset="0"/>
                </a:endParaRPr>
              </a:p>
              <a:p>
                <a:endParaRPr lang="en-US" altLang="zh-CN" sz="2000" dirty="0">
                  <a:latin typeface="Cambria Math" panose="02040503050406030204" pitchFamily="18" charset="0"/>
                </a:endParaRPr>
              </a:p>
              <a:p>
                <a:r>
                  <a:rPr lang="zh-CN" altLang="en-US" sz="2000" dirty="0">
                    <a:latin typeface="Cambria Math" panose="02040503050406030204" pitchFamily="18" charset="0"/>
                  </a:rPr>
                  <a:t>提示 </a:t>
                </a:r>
                <a:r>
                  <a:rPr lang="en-US" altLang="zh-CN" sz="2000" dirty="0">
                    <a:latin typeface="Cambria Math" panose="02040503050406030204" pitchFamily="18" charset="0"/>
                  </a:rPr>
                  <a:t>1</a:t>
                </a:r>
                <a:r>
                  <a:rPr lang="zh-CN" altLang="en-US" sz="2000" dirty="0">
                    <a:latin typeface="Cambria Math" panose="02040503050406030204" pitchFamily="18" charset="0"/>
                  </a:rPr>
                  <a:t>：基本思想：先列式，后计算。列式时，要学会分类、分步。</a:t>
                </a:r>
                <a:endParaRPr lang="en-US" altLang="zh-CN" sz="2000" dirty="0">
                  <a:latin typeface="Cambria Math" panose="02040503050406030204" pitchFamily="18" charset="0"/>
                </a:endParaRPr>
              </a:p>
              <a:p>
                <a:endParaRPr lang="en-US" altLang="zh-CN" sz="2000" dirty="0">
                  <a:latin typeface="Cambria Math" panose="02040503050406030204" pitchFamily="18" charset="0"/>
                </a:endParaRPr>
              </a:p>
              <a:p>
                <a:r>
                  <a:rPr lang="zh-CN" altLang="en-US" sz="2000" dirty="0">
                    <a:latin typeface="Cambria Math" panose="02040503050406030204" pitchFamily="18" charset="0"/>
                  </a:rPr>
                  <a:t>提示 </a:t>
                </a:r>
                <a:r>
                  <a:rPr lang="en-US" altLang="zh-CN" sz="2000" dirty="0">
                    <a:latin typeface="Cambria Math" panose="02040503050406030204" pitchFamily="18" charset="0"/>
                  </a:rPr>
                  <a:t>2</a:t>
                </a:r>
                <a:r>
                  <a:rPr lang="zh-CN" altLang="en-US" sz="2000" dirty="0">
                    <a:latin typeface="Cambria Math" panose="02040503050406030204" pitchFamily="18" charset="0"/>
                  </a:rPr>
                  <a:t>：善用递推。</a:t>
                </a:r>
                <a:endParaRPr lang="en-US" altLang="zh-CN" sz="2000" dirty="0">
                  <a:latin typeface="Cambria Math" panose="02040503050406030204" pitchFamily="18" charset="0"/>
                </a:endParaRPr>
              </a:p>
              <a:p>
                <a:endParaRPr lang="en-US" altLang="zh-CN" sz="2000" dirty="0">
                  <a:latin typeface="Cambria Math" panose="02040503050406030204" pitchFamily="18" charset="0"/>
                </a:endParaRPr>
              </a:p>
              <a:p>
                <a:endParaRPr lang="en-US" altLang="zh-CN" sz="20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E20AED5-DAA0-AAF0-EC4B-CB28EE6CAB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50" t="-8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684954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5E2213-8B8F-8DED-7ADD-7221334E9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b="0" dirty="0">
                <a:latin typeface="+mn-ea"/>
                <a:ea typeface="+mn-ea"/>
              </a:rPr>
              <a:t>例题：</a:t>
            </a:r>
            <a:r>
              <a:rPr lang="en-US" altLang="zh-CN" sz="3200" b="0" dirty="0">
                <a:latin typeface="+mn-ea"/>
                <a:ea typeface="+mn-ea"/>
              </a:rPr>
              <a:t>P6144</a:t>
            </a:r>
            <a:endParaRPr lang="zh-CN" altLang="en-US" b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E20AED5-DAA0-AAF0-EC4B-CB28EE6CABC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sz="2000" dirty="0"/>
                  <a:t>数轴上有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条线段。定义一个 线段的子集 的价值 为 其形成的连通块个数的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次方。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求所有子集价值之和。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≤10</m:t>
                      </m:r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。</m:t>
                      </m:r>
                    </m:oMath>
                  </m:oMathPara>
                </a14:m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部分分：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altLang="zh-CN" sz="20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E20AED5-DAA0-AAF0-EC4B-CB28EE6CAB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50" t="-819" r="-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2558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5E2213-8B8F-8DED-7ADD-7221334E9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整除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E20AED5-DAA0-AAF0-EC4B-CB28EE6CABC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sz="2400" b="1" dirty="0">
                    <a:latin typeface="+mn-ea"/>
                    <a:ea typeface="+mn-ea"/>
                  </a:rPr>
                  <a:t>整除：</a:t>
                </a:r>
                <a:r>
                  <a:rPr lang="zh-CN" altLang="en-US" sz="2400" dirty="0"/>
                  <a:t>若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𝑎𝑘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sz="2400" dirty="0"/>
                  <a:t>，则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sz="2400" dirty="0"/>
                  <a:t> 是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sz="2400" dirty="0"/>
                  <a:t> 的因子，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sz="2400" dirty="0"/>
                  <a:t> 是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sz="2400" dirty="0"/>
                  <a:t> 的倍数。</a:t>
                </a:r>
                <a:endParaRPr lang="en-US" altLang="zh-CN" sz="2400" dirty="0"/>
              </a:p>
              <a:p>
                <a:r>
                  <a:rPr lang="zh-CN" altLang="en-US" sz="2000" dirty="0"/>
                  <a:t>只有两个因子的数叫质数。</a:t>
                </a:r>
                <a:endParaRPr lang="en-US" altLang="zh-CN" sz="2000" dirty="0"/>
              </a:p>
              <a:p>
                <a:r>
                  <a:rPr lang="zh-CN" altLang="en-US" sz="2000" i="0" dirty="0">
                    <a:latin typeface="+mj-lt"/>
                  </a:rPr>
                  <a:t>质数的判定：</a:t>
                </a:r>
                <a:endParaRPr lang="en-US" altLang="zh-CN" sz="2000" i="0" dirty="0">
                  <a:latin typeface="+mj-lt"/>
                </a:endParaRP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zh-CN" altLang="en-US" sz="2000" dirty="0">
                    <a:latin typeface="+mj-lt"/>
                  </a:rPr>
                  <a:t>试除法；</a:t>
                </a:r>
                <a:endParaRPr lang="en-US" altLang="zh-CN" sz="2000" dirty="0">
                  <a:latin typeface="+mj-lt"/>
                </a:endParaRP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zh-CN" altLang="en-US" sz="2000" dirty="0">
                    <a:latin typeface="+mj-lt"/>
                  </a:rPr>
                  <a:t>费马小定理；</a:t>
                </a:r>
                <a:endParaRPr lang="en-US" altLang="zh-CN" sz="2000" dirty="0">
                  <a:latin typeface="+mj-lt"/>
                </a:endParaRP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zh-CN" altLang="en-US" sz="2000" dirty="0"/>
                  <a:t>筛法预处理。</a:t>
                </a:r>
                <a:endParaRPr lang="en-US" altLang="zh-CN" sz="2000" dirty="0"/>
              </a:p>
              <a:p>
                <a:endParaRPr lang="en-US" altLang="zh-CN" sz="2400" dirty="0"/>
              </a:p>
              <a:p>
                <a:endParaRPr lang="en-US" altLang="zh-CN" sz="24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E20AED5-DAA0-AAF0-EC4B-CB28EE6CAB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36" t="-9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748099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5E2213-8B8F-8DED-7ADD-7221334E9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b="0" dirty="0">
                <a:latin typeface="+mn-ea"/>
                <a:ea typeface="+mn-ea"/>
              </a:rPr>
              <a:t>展望</a:t>
            </a:r>
            <a:endParaRPr lang="zh-CN" altLang="en-US" b="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20AED5-DAA0-AAF0-EC4B-CB28EE6CAB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/>
              <a:t>近年 </a:t>
            </a:r>
            <a:r>
              <a:rPr lang="en-US" altLang="zh-CN" sz="2000" dirty="0"/>
              <a:t>CSP-S/NOIP </a:t>
            </a:r>
            <a:r>
              <a:rPr lang="zh-CN" altLang="en-US" sz="2000" dirty="0"/>
              <a:t>中的计数方向的题目，很多时候不仅是列式计算，还要对计数 </a:t>
            </a:r>
            <a:r>
              <a:rPr lang="en-US" altLang="zh-CN" sz="2000" dirty="0" err="1"/>
              <a:t>dp</a:t>
            </a:r>
            <a:r>
              <a:rPr lang="en-US" altLang="zh-CN" sz="2000" dirty="0"/>
              <a:t> </a:t>
            </a:r>
            <a:r>
              <a:rPr lang="zh-CN" altLang="en-US" sz="2000" dirty="0"/>
              <a:t>方法有较为清晰的认知，并且也同时考察了其他结构（例如 </a:t>
            </a:r>
            <a:r>
              <a:rPr lang="en-US" altLang="zh-CN" sz="2000" dirty="0"/>
              <a:t>NOIP2021 </a:t>
            </a:r>
            <a:r>
              <a:rPr lang="zh-CN" altLang="en-US" sz="2000" dirty="0"/>
              <a:t>的数位用到了数位 </a:t>
            </a:r>
            <a:r>
              <a:rPr lang="en-US" altLang="zh-CN" sz="2000" dirty="0" err="1"/>
              <a:t>dp</a:t>
            </a:r>
            <a:r>
              <a:rPr lang="en-US" altLang="zh-CN" sz="2000" dirty="0"/>
              <a:t> </a:t>
            </a:r>
            <a:r>
              <a:rPr lang="zh-CN" altLang="en-US" sz="2000" dirty="0"/>
              <a:t>的技巧，</a:t>
            </a:r>
            <a:r>
              <a:rPr lang="en-US" altLang="zh-CN" sz="2000" dirty="0"/>
              <a:t>NOIP2022 </a:t>
            </a:r>
            <a:r>
              <a:rPr lang="zh-CN" altLang="en-US" sz="2000" dirty="0"/>
              <a:t>的建造军营考察了缩点）。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27044951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由题目性质推导出突破口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2023 CSP-S </a:t>
            </a:r>
            <a:r>
              <a:rPr lang="zh-CN" altLang="en-US" dirty="0"/>
              <a:t>秋令营</a:t>
            </a:r>
            <a:endParaRPr lang="en-US" altLang="zh-CN" dirty="0"/>
          </a:p>
          <a:p>
            <a:r>
              <a:rPr lang="en-US" altLang="zh-CN" dirty="0"/>
              <a:t>feecle6418</a:t>
            </a:r>
          </a:p>
        </p:txBody>
      </p:sp>
    </p:spTree>
    <p:extLst>
      <p:ext uri="{BB962C8B-B14F-4D97-AF65-F5344CB8AC3E}">
        <p14:creationId xmlns:p14="http://schemas.microsoft.com/office/powerpoint/2010/main" val="250430323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5E2213-8B8F-8DED-7ADD-7221334E9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b="0" dirty="0">
                <a:latin typeface="+mn-ea"/>
                <a:ea typeface="+mn-ea"/>
              </a:rPr>
              <a:t>前言</a:t>
            </a:r>
            <a:endParaRPr lang="zh-CN" altLang="en-US" b="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20AED5-DAA0-AAF0-EC4B-CB28EE6CAB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/>
              <a:t>在前面的部分，我们已经讲了很多“一步步优化”而得到最终做法的题目。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事实上，不仅数学题可以一步步优化，其它算法的题目也可以凭借一步一步的组合观察，积少成多，最终推出整道题的解法。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而部分分，有时是很大的提示。题目中过于特殊的限制，有时也是提示。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（不过笔者翻阅了最近几年 </a:t>
            </a:r>
            <a:r>
              <a:rPr lang="en-US" altLang="zh-CN" sz="2000" dirty="0"/>
              <a:t>NOIP </a:t>
            </a:r>
            <a:r>
              <a:rPr lang="zh-CN" altLang="en-US" sz="2000" dirty="0"/>
              <a:t>的部分分，提示作用都不能算很大）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410800508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5E2213-8B8F-8DED-7ADD-7221334E9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b="0" dirty="0">
                <a:latin typeface="+mn-ea"/>
                <a:ea typeface="+mn-ea"/>
              </a:rPr>
              <a:t>CF1584F</a:t>
            </a:r>
            <a:r>
              <a:rPr lang="zh-CN" altLang="en-US" sz="3200" b="0" dirty="0">
                <a:latin typeface="+mn-ea"/>
                <a:ea typeface="+mn-ea"/>
              </a:rPr>
              <a:t>：</a:t>
            </a:r>
            <a:r>
              <a:rPr lang="en-US" altLang="zh-CN" sz="3200" b="0" dirty="0">
                <a:latin typeface="+mn-ea"/>
                <a:ea typeface="+mn-ea"/>
              </a:rPr>
              <a:t>Strange LCS</a:t>
            </a:r>
            <a:endParaRPr lang="zh-CN" altLang="en-US" b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E20AED5-DAA0-AAF0-EC4B-CB28EE6CABC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sz="2000" dirty="0"/>
                  <a:t>有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个字符串，每个字符串仅包含小写字母或大写字母。每个字符至多在每个字符串里出现两次。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求它们的 </a:t>
                </a:r>
                <a:r>
                  <a:rPr lang="en-US" altLang="zh-CN" sz="2000" dirty="0"/>
                  <a:t>LCS</a:t>
                </a:r>
                <a:r>
                  <a:rPr lang="zh-CN" altLang="en-US" sz="2000" dirty="0"/>
                  <a:t>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≤10</m:t>
                      </m:r>
                    </m:oMath>
                  </m:oMathPara>
                </a14:m>
                <a:endParaRPr lang="en-US" altLang="zh-CN" sz="20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E20AED5-DAA0-AAF0-EC4B-CB28EE6CAB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50" t="-819" r="-3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490729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5E2213-8B8F-8DED-7ADD-7221334E9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b="0" dirty="0">
                <a:latin typeface="+mn-ea"/>
                <a:ea typeface="+mn-ea"/>
              </a:rPr>
              <a:t>CF1584F</a:t>
            </a:r>
            <a:r>
              <a:rPr lang="zh-CN" altLang="en-US" sz="3200" b="0" dirty="0">
                <a:latin typeface="+mn-ea"/>
                <a:ea typeface="+mn-ea"/>
              </a:rPr>
              <a:t>：</a:t>
            </a:r>
            <a:r>
              <a:rPr lang="en-US" altLang="zh-CN" sz="3200" b="0" dirty="0">
                <a:latin typeface="+mn-ea"/>
                <a:ea typeface="+mn-ea"/>
              </a:rPr>
              <a:t>Strange LCS</a:t>
            </a:r>
            <a:endParaRPr lang="zh-CN" altLang="en-US" b="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20AED5-DAA0-AAF0-EC4B-CB28EE6CAB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/>
              <a:t>普通 </a:t>
            </a:r>
            <a:r>
              <a:rPr lang="en-US" altLang="zh-CN" sz="2000" dirty="0" err="1"/>
              <a:t>dp</a:t>
            </a:r>
            <a:r>
              <a:rPr lang="zh-CN" altLang="en-US" sz="2000" dirty="0"/>
              <a:t>（记录每个字符串分别匹配到了哪里）算 </a:t>
            </a:r>
            <a:r>
              <a:rPr lang="en-US" altLang="zh-CN" sz="2000" dirty="0"/>
              <a:t>LCS</a:t>
            </a:r>
            <a:r>
              <a:rPr lang="zh-CN" altLang="en-US" sz="2000" dirty="0"/>
              <a:t>，很多状态其实是无用的。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如果只记录有用（能对答案造成新贡献）的状态，状态数量立刻缩减下去。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63705011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5E2213-8B8F-8DED-7ADD-7221334E9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b="0" dirty="0">
                <a:latin typeface="+mn-ea"/>
                <a:ea typeface="+mn-ea"/>
              </a:rPr>
              <a:t>P8339</a:t>
            </a:r>
            <a:r>
              <a:rPr lang="zh-CN" altLang="en-US" sz="3200" b="0" dirty="0">
                <a:latin typeface="+mn-ea"/>
                <a:ea typeface="+mn-ea"/>
              </a:rPr>
              <a:t>：</a:t>
            </a:r>
            <a:r>
              <a:rPr lang="en-US" altLang="zh-CN" sz="3200" b="0" dirty="0">
                <a:latin typeface="+mn-ea"/>
                <a:ea typeface="+mn-ea"/>
              </a:rPr>
              <a:t>[AHOI2022] </a:t>
            </a:r>
            <a:r>
              <a:rPr lang="zh-CN" altLang="en-US" sz="3200" b="0" dirty="0">
                <a:latin typeface="+mn-ea"/>
                <a:ea typeface="+mn-ea"/>
              </a:rPr>
              <a:t>钥匙</a:t>
            </a:r>
            <a:endParaRPr lang="zh-CN" altLang="en-US" b="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20AED5-DAA0-AAF0-EC4B-CB28EE6CAB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部分分：每种颜色恰有一个钥匙和一个宝箱。</a:t>
            </a:r>
            <a:endParaRPr lang="en-US" altLang="zh-CN" sz="20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8638F00-0F25-DF3A-3A1F-9BC5D555F9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6837" y="1742839"/>
            <a:ext cx="6630325" cy="3372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19374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5E2213-8B8F-8DED-7ADD-7221334E9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b="0" dirty="0">
                <a:latin typeface="+mn-ea"/>
                <a:ea typeface="+mn-ea"/>
              </a:rPr>
              <a:t>P8339</a:t>
            </a:r>
            <a:r>
              <a:rPr lang="zh-CN" altLang="en-US" sz="3200" b="0" dirty="0">
                <a:latin typeface="+mn-ea"/>
                <a:ea typeface="+mn-ea"/>
              </a:rPr>
              <a:t>：</a:t>
            </a:r>
            <a:r>
              <a:rPr lang="en-US" altLang="zh-CN" sz="3200" b="0" dirty="0">
                <a:latin typeface="+mn-ea"/>
                <a:ea typeface="+mn-ea"/>
              </a:rPr>
              <a:t>[AHOI2022] </a:t>
            </a:r>
            <a:r>
              <a:rPr lang="zh-CN" altLang="en-US" sz="3200" b="0" dirty="0">
                <a:latin typeface="+mn-ea"/>
                <a:ea typeface="+mn-ea"/>
              </a:rPr>
              <a:t>钥匙</a:t>
            </a:r>
            <a:endParaRPr lang="zh-CN" altLang="en-US" b="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20AED5-DAA0-AAF0-EC4B-CB28EE6CAB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/>
              <a:t>如果钥匙宝箱都只有一个，可以算每一对“钥匙</a:t>
            </a:r>
            <a:r>
              <a:rPr lang="en-US" altLang="zh-CN" sz="2000" dirty="0"/>
              <a:t>-</a:t>
            </a:r>
            <a:r>
              <a:rPr lang="zh-CN" altLang="en-US" sz="2000" dirty="0"/>
              <a:t>宝箱”对询问的贡献。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拓展到多个的情况，仍然可以进行类似的讨论：钥匙 </a:t>
            </a:r>
            <a:r>
              <a:rPr lang="en-US" altLang="zh-CN" sz="2000" dirty="0"/>
              <a:t>– </a:t>
            </a:r>
            <a:r>
              <a:rPr lang="zh-CN" altLang="en-US" sz="2000" dirty="0"/>
              <a:t>宝箱匹配的过程，可以看成括号匹配。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建虚树，从每个钥匙出发 </a:t>
            </a:r>
            <a:r>
              <a:rPr lang="en-US" altLang="zh-CN" sz="2000" dirty="0" err="1"/>
              <a:t>dfs</a:t>
            </a:r>
            <a:r>
              <a:rPr lang="en-US" altLang="zh-CN" sz="2000" dirty="0"/>
              <a:t> </a:t>
            </a:r>
            <a:r>
              <a:rPr lang="zh-CN" altLang="en-US" sz="2000" dirty="0"/>
              <a:t>一遍。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74922549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5E2213-8B8F-8DED-7ADD-7221334E9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b="0" dirty="0">
                <a:latin typeface="+mn-ea"/>
                <a:ea typeface="+mn-ea"/>
              </a:rPr>
              <a:t>P8496</a:t>
            </a:r>
            <a:r>
              <a:rPr lang="zh-CN" altLang="en-US" sz="3200" b="0" dirty="0">
                <a:latin typeface="+mn-ea"/>
                <a:ea typeface="+mn-ea"/>
              </a:rPr>
              <a:t>：</a:t>
            </a:r>
            <a:r>
              <a:rPr lang="en-US" altLang="zh-CN" sz="3200" b="0" dirty="0">
                <a:latin typeface="+mn-ea"/>
                <a:ea typeface="+mn-ea"/>
              </a:rPr>
              <a:t>[NOI2022] </a:t>
            </a:r>
            <a:r>
              <a:rPr lang="zh-CN" altLang="en-US" sz="3200" b="0" dirty="0">
                <a:latin typeface="+mn-ea"/>
                <a:ea typeface="+mn-ea"/>
              </a:rPr>
              <a:t>众数</a:t>
            </a:r>
            <a:endParaRPr lang="zh-CN" altLang="en-US" b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E20AED5-DAA0-AAF0-EC4B-CB28EE6CABC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sz="2000" dirty="0"/>
                  <a:t>有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000" dirty="0"/>
                  <a:t> 个序列，初始为空，支持：</a:t>
                </a:r>
                <a:r>
                  <a:rPr lang="en-US" altLang="zh-CN" sz="2000" dirty="0" err="1"/>
                  <a:t>push_back</a:t>
                </a:r>
                <a:r>
                  <a:rPr lang="zh-CN" altLang="en-US" sz="2000" dirty="0"/>
                  <a:t>，</a:t>
                </a:r>
                <a:r>
                  <a:rPr lang="en-US" altLang="zh-CN" sz="2000" dirty="0" err="1"/>
                  <a:t>pop_back</a:t>
                </a:r>
                <a:r>
                  <a:rPr lang="zh-CN" altLang="en-US" sz="2000" dirty="0"/>
                  <a:t>，按顺序合并两序列，询问某些序列的并的绝对众数。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部分分：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zh-CN" altLang="en-US" sz="2000" dirty="0"/>
                  <a:t>；</a:t>
                </a:r>
                <a14:m>
                  <m:oMath xmlns:m="http://schemas.openxmlformats.org/officeDocument/2006/math">
                    <m:r>
                      <a:rPr lang="zh-CN" altLang="en-US" sz="2000" b="0" i="1" dirty="0">
                        <a:latin typeface="Cambria Math" panose="02040503050406030204" pitchFamily="18" charset="0"/>
                      </a:rPr>
                      <m:t>序列中</m:t>
                    </m:r>
                  </m:oMath>
                </a14:m>
                <a:r>
                  <a:rPr lang="zh-CN" altLang="en-US" sz="2000" dirty="0"/>
                  <a:t>只有 </a:t>
                </a:r>
                <a:r>
                  <a:rPr lang="en-US" altLang="zh-CN" sz="2000" dirty="0"/>
                  <a:t>1,2</a:t>
                </a:r>
                <a:r>
                  <a:rPr lang="zh-CN" altLang="en-US" sz="2000" dirty="0"/>
                  <a:t>；</a:t>
                </a:r>
                <a14:m>
                  <m:oMath xmlns:m="http://schemas.openxmlformats.org/officeDocument/2006/math">
                    <m:r>
                      <a:rPr lang="zh-CN" altLang="en-US" sz="2000" b="0" i="1" dirty="0" smtClean="0">
                        <a:latin typeface="Cambria Math" panose="02040503050406030204" pitchFamily="18" charset="0"/>
                      </a:rPr>
                      <m:t>没有</m:t>
                    </m:r>
                  </m:oMath>
                </a14:m>
                <a:r>
                  <a:rPr lang="zh-CN" altLang="en-US" sz="2000" dirty="0"/>
                  <a:t> </a:t>
                </a:r>
                <a:r>
                  <a:rPr lang="en-US" altLang="zh-CN" sz="2000" dirty="0" err="1"/>
                  <a:t>pop_back</a:t>
                </a:r>
                <a:r>
                  <a:rPr lang="zh-CN" altLang="en-US" sz="2000" dirty="0"/>
                  <a:t>。</a:t>
                </a:r>
                <a:endParaRPr lang="en-US" altLang="zh-CN" sz="20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E20AED5-DAA0-AAF0-EC4B-CB28EE6CAB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50" t="-8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387282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5E2213-8B8F-8DED-7ADD-7221334E9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b="0" dirty="0">
                <a:latin typeface="+mn-ea"/>
                <a:ea typeface="+mn-ea"/>
              </a:rPr>
              <a:t>P8496</a:t>
            </a:r>
            <a:r>
              <a:rPr lang="zh-CN" altLang="en-US" sz="3200" b="0" dirty="0">
                <a:latin typeface="+mn-ea"/>
                <a:ea typeface="+mn-ea"/>
              </a:rPr>
              <a:t>：</a:t>
            </a:r>
            <a:r>
              <a:rPr lang="en-US" altLang="zh-CN" sz="3200" b="0" dirty="0">
                <a:latin typeface="+mn-ea"/>
                <a:ea typeface="+mn-ea"/>
              </a:rPr>
              <a:t>[NOI2022] </a:t>
            </a:r>
            <a:r>
              <a:rPr lang="zh-CN" altLang="en-US" sz="3200" b="0" dirty="0">
                <a:latin typeface="+mn-ea"/>
                <a:ea typeface="+mn-ea"/>
              </a:rPr>
              <a:t>众数</a:t>
            </a:r>
            <a:endParaRPr lang="zh-CN" altLang="en-US" b="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20AED5-DAA0-AAF0-EC4B-CB28EE6CAB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/>
              <a:t>部分分告诉了你每个组成部分需要用什么数据结构。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64918408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5E2213-8B8F-8DED-7ADD-7221334E9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b="0" dirty="0">
                <a:latin typeface="+mn-ea"/>
                <a:ea typeface="+mn-ea"/>
              </a:rPr>
              <a:t>CF1806F2</a:t>
            </a:r>
            <a:r>
              <a:rPr lang="zh-CN" altLang="en-US" sz="3200" b="0" dirty="0">
                <a:latin typeface="+mn-ea"/>
                <a:ea typeface="+mn-ea"/>
              </a:rPr>
              <a:t>：</a:t>
            </a:r>
            <a:r>
              <a:rPr lang="en-US" altLang="zh-CN" sz="3200" b="0" dirty="0">
                <a:latin typeface="+mn-ea"/>
                <a:ea typeface="+mn-ea"/>
              </a:rPr>
              <a:t>GCD Master</a:t>
            </a:r>
            <a:endParaRPr lang="zh-CN" altLang="en-US" b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E20AED5-DAA0-AAF0-EC4B-CB28EE6CABC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sz="2000" dirty="0"/>
                  <a:t>给定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个正整数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000" dirty="0"/>
                  <a:t>，分为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组，使得每组 </a:t>
                </a:r>
                <a:r>
                  <a:rPr lang="en-US" altLang="zh-CN" sz="2000" dirty="0" err="1"/>
                  <a:t>gcd</a:t>
                </a:r>
                <a:r>
                  <a:rPr lang="en-US" altLang="zh-CN" sz="2000" dirty="0"/>
                  <a:t> </a:t>
                </a:r>
                <a:r>
                  <a:rPr lang="zh-CN" altLang="en-US" sz="2000" dirty="0"/>
                  <a:t>之和最大。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是给定的。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18</m:t>
                          </m:r>
                        </m:sup>
                      </m:sSup>
                    </m:oMath>
                  </m:oMathPara>
                </a14:m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部分分：</a:t>
                </a:r>
                <a:endParaRPr lang="en-US" altLang="zh-CN" sz="2000" dirty="0"/>
              </a:p>
              <a:p>
                <a:pPr marL="457200" indent="-457200"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且互不相同</a:t>
                </a:r>
                <a:endParaRPr lang="en-US" altLang="zh-CN" sz="2000" dirty="0"/>
              </a:p>
              <a:p>
                <a:pPr marL="457200" indent="-457200"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</m:oMath>
                </a14:m>
                <a:endParaRPr lang="en-US" altLang="zh-CN" sz="20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E20AED5-DAA0-AAF0-EC4B-CB28EE6CAB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50" t="-8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30124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5E2213-8B8F-8DED-7ADD-7221334E9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埃式筛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E20AED5-DAA0-AAF0-EC4B-CB28EE6CABC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zh-CN" altLang="en-US" sz="2400" dirty="0"/>
                  <a:t>对于每一个质数，将它的所有非平凡倍数全部标记为合数。</a:t>
                </a:r>
                <a:endParaRPr lang="en-US" altLang="zh-CN" sz="2400" dirty="0"/>
              </a:p>
              <a:p>
                <a:r>
                  <a:rPr lang="zh-CN" altLang="en-US" sz="2400" dirty="0"/>
                  <a:t>时间复杂度为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400" i="1" dirty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⁡</m:t>
                    </m:r>
                    <m:r>
                      <m:rPr>
                        <m:sty m:val="p"/>
                      </m:rPr>
                      <a:rPr lang="en-US" altLang="zh-CN" sz="2400" i="1" dirty="0" err="1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注 </a:t>
                </a:r>
                <a:r>
                  <a:rPr lang="en-US" altLang="zh-CN" sz="2400" dirty="0"/>
                  <a:t>1</a:t>
                </a:r>
                <a:r>
                  <a:rPr lang="zh-CN" altLang="en-US" sz="2400" dirty="0"/>
                  <a:t>：</a:t>
                </a:r>
                <a:endParaRPr lang="en-US" altLang="zh-CN" sz="2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=1∼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den>
                          </m:f>
                        </m:e>
                      </m:nary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400" dirty="0"/>
              </a:p>
              <a:p>
                <a:r>
                  <a:rPr lang="zh-CN" altLang="en-US" sz="2400" dirty="0"/>
                  <a:t>可以据此预处理出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1∼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的每个因子。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注 </a:t>
                </a:r>
                <a:r>
                  <a:rPr lang="en-US" altLang="zh-CN" sz="2400" dirty="0"/>
                  <a:t>2</a:t>
                </a:r>
                <a:r>
                  <a:rPr lang="zh-CN" altLang="en-US" sz="2400" dirty="0"/>
                  <a:t>：该复杂度分析同样适用于区间筛。</a:t>
                </a:r>
                <a:endParaRPr lang="en-US" altLang="zh-CN" sz="2400" dirty="0"/>
              </a:p>
              <a:p>
                <a:endParaRPr lang="en-US" altLang="zh-CN" sz="24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E20AED5-DAA0-AAF0-EC4B-CB28EE6CAB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5" t="-8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420794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5E2213-8B8F-8DED-7ADD-7221334E9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b="0" dirty="0">
                <a:latin typeface="+mn-ea"/>
                <a:ea typeface="+mn-ea"/>
              </a:rPr>
              <a:t>CF1806F2</a:t>
            </a:r>
            <a:r>
              <a:rPr lang="zh-CN" altLang="en-US" sz="3200" b="0" dirty="0">
                <a:latin typeface="+mn-ea"/>
                <a:ea typeface="+mn-ea"/>
              </a:rPr>
              <a:t>：</a:t>
            </a:r>
            <a:r>
              <a:rPr lang="en-US" altLang="zh-CN" sz="3200" b="0" dirty="0">
                <a:latin typeface="+mn-ea"/>
                <a:ea typeface="+mn-ea"/>
              </a:rPr>
              <a:t>GCD Master</a:t>
            </a:r>
            <a:endParaRPr lang="zh-CN" altLang="en-US" b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E20AED5-DAA0-AAF0-EC4B-CB28EE6CABC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sz="2000" dirty="0"/>
                  <a:t>本题是循序渐进思考的典范。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pPr marL="457200" indent="-457200"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且互不相同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注意到若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sz="2000" dirty="0"/>
                  <a:t> 不同，则</a:t>
                </a:r>
                <a14:m>
                  <m:oMath xmlns:m="http://schemas.openxmlformats.org/officeDocument/2006/math">
                    <m:r>
                      <a:rPr lang="en-US" altLang="zh-CN" sz="2000" b="0" i="0" smtClean="0">
                        <a:latin typeface="Cambria Math" panose="02040503050406030204" pitchFamily="18" charset="0"/>
                      </a:rPr>
                      <m:t> </m:t>
                    </m:r>
                    <m:func>
                      <m:func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 b="0" i="0" smtClean="0"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m:rPr>
                            <m:sty m:val="p"/>
                          </m:rPr>
                          <a:rPr lang="en-US" altLang="zh-CN" sz="2000" b="0" i="0" smtClean="0">
                            <a:latin typeface="Cambria Math" panose="02040503050406030204" pitchFamily="18" charset="0"/>
                          </a:rPr>
                          <m:t>max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)/2</m:t>
                        </m:r>
                      </m:e>
                    </m:func>
                  </m:oMath>
                </a14:m>
                <a:r>
                  <a:rPr lang="zh-CN" altLang="en-US" sz="2000" dirty="0"/>
                  <a:t>。所以两个元素个数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≥2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的集合，总不如合并成一个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的和一个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≥2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的。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枚举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b="0" i="1" smtClean="0">
                        <a:latin typeface="Cambria Math" panose="02040503050406030204" pitchFamily="18" charset="0"/>
                      </a:rPr>
                      <m:t>gcd</m:t>
                    </m:r>
                  </m:oMath>
                </a14:m>
                <a:r>
                  <a:rPr lang="zh-CN" altLang="en-US" sz="2000" dirty="0"/>
                  <a:t>，选择一些数的贡献为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∑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zh-CN" sz="2000" b="0" i="1" smtClean="0">
                        <a:latin typeface="Cambria Math" panose="02040503050406030204" pitchFamily="18" charset="0"/>
                      </a:rPr>
                      <m:t>gcd</m:t>
                    </m:r>
                  </m:oMath>
                </a14:m>
                <a:r>
                  <a:rPr lang="zh-CN" altLang="en-US" sz="2000" dirty="0"/>
                  <a:t>，所以选择最小的几个。</a:t>
                </a:r>
                <a:endParaRPr lang="en-US" altLang="zh-CN" sz="20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E20AED5-DAA0-AAF0-EC4B-CB28EE6CAB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50" t="-8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565205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5E2213-8B8F-8DED-7ADD-7221334E9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b="0" dirty="0">
                <a:latin typeface="+mn-ea"/>
                <a:ea typeface="+mn-ea"/>
              </a:rPr>
              <a:t>CF1806F2</a:t>
            </a:r>
            <a:r>
              <a:rPr lang="zh-CN" altLang="en-US" sz="3200" b="0" dirty="0">
                <a:latin typeface="+mn-ea"/>
                <a:ea typeface="+mn-ea"/>
              </a:rPr>
              <a:t>：</a:t>
            </a:r>
            <a:r>
              <a:rPr lang="en-US" altLang="zh-CN" sz="3200" b="0" dirty="0">
                <a:latin typeface="+mn-ea"/>
                <a:ea typeface="+mn-ea"/>
              </a:rPr>
              <a:t>GCD Master</a:t>
            </a:r>
            <a:endParaRPr lang="zh-CN" altLang="en-US" b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E20AED5-DAA0-AAF0-EC4B-CB28EE6CABC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sz="2000" dirty="0"/>
                  <a:t>2.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</m:oMath>
                </a14:m>
                <a:r>
                  <a:rPr lang="zh-CN" altLang="en-US" sz="2000" dirty="0"/>
                  <a:t>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注意到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是给定的。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只保留互不相同的数，可以求出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=1∼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的所有答案。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只看对于相同数的合并，肯定优先合并小的。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把互不相同的数的答案和合并相同数的答案再合并一次。</a:t>
                </a:r>
                <a:endParaRPr lang="en-US" altLang="zh-CN" sz="20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E20AED5-DAA0-AAF0-EC4B-CB28EE6CAB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50" t="-8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689243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5E2213-8B8F-8DED-7ADD-7221334E9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b="0" dirty="0">
                <a:latin typeface="+mn-ea"/>
                <a:ea typeface="+mn-ea"/>
              </a:rPr>
              <a:t>CF1806F2</a:t>
            </a:r>
            <a:r>
              <a:rPr lang="zh-CN" altLang="en-US" sz="3200" b="0" dirty="0">
                <a:latin typeface="+mn-ea"/>
                <a:ea typeface="+mn-ea"/>
              </a:rPr>
              <a:t>：</a:t>
            </a:r>
            <a:r>
              <a:rPr lang="en-US" altLang="zh-CN" sz="3200" b="0" dirty="0">
                <a:latin typeface="+mn-ea"/>
                <a:ea typeface="+mn-ea"/>
              </a:rPr>
              <a:t>GCD Master</a:t>
            </a:r>
            <a:endParaRPr lang="zh-CN" altLang="en-US" b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E20AED5-DAA0-AAF0-EC4B-CB28EE6CABC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altLang="zh-CN" sz="2000" dirty="0"/>
                  <a:t>3.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18</m:t>
                        </m:r>
                      </m:sup>
                    </m:sSup>
                  </m:oMath>
                </a14:m>
                <a:r>
                  <a:rPr lang="zh-CN" altLang="en-US" sz="2000" dirty="0"/>
                  <a:t>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注意到若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sz="2000" dirty="0"/>
                  <a:t> 不同，则</a:t>
                </a:r>
                <a14:m>
                  <m:oMath xmlns:m="http://schemas.openxmlformats.org/officeDocument/2006/math">
                    <m:r>
                      <a:rPr lang="en-US" altLang="zh-CN" sz="2000" b="0" i="0" smtClean="0">
                        <a:latin typeface="Cambria Math" panose="02040503050406030204" pitchFamily="18" charset="0"/>
                      </a:rPr>
                      <m:t> </m:t>
                    </m:r>
                    <m:func>
                      <m:func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 b="0" i="0" smtClean="0"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</m:func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≤|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zh-CN" altLang="en-US" sz="2000" dirty="0"/>
                  <a:t>。这指引我们，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b="0" i="1" smtClean="0">
                        <a:latin typeface="Cambria Math" panose="02040503050406030204" pitchFamily="18" charset="0"/>
                      </a:rPr>
                      <m:t>gcd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的变化，基本上一定不如选来合并的值的变化。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如果选来合并的最大值为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zh-CN" altLang="en-US" sz="2000" dirty="0"/>
                  <a:t>，当前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b="0" i="0" smtClean="0">
                        <a:latin typeface="Cambria Math" panose="02040503050406030204" pitchFamily="18" charset="0"/>
                      </a:rPr>
                      <m:t>gcd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为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zh-CN" altLang="en-US" sz="2000" dirty="0"/>
                  <a:t>，还未选来合并的最小值为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sz="2000" dirty="0"/>
                  <a:t>，则把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换为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的代价不超过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−(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dirty="0"/>
                  <a:t>。若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zh-CN" altLang="en-US" sz="2000" dirty="0"/>
                  <a:t>，则替换总是优的。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特别地，如果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zh-CN" altLang="en-US" sz="2000" dirty="0"/>
                  <a:t>（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zh-CN" altLang="en-US" sz="2000" dirty="0"/>
                  <a:t> 为选来合并的次大值），</a:t>
                </a:r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一定成立。</a:t>
                </a:r>
                <a:endParaRPr lang="en-US" altLang="zh-CN" sz="20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E20AED5-DAA0-AAF0-EC4B-CB28EE6CAB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773" t="-682" r="-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397810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5E2213-8B8F-8DED-7ADD-7221334E9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b="0" dirty="0">
                <a:latin typeface="+mn-ea"/>
                <a:ea typeface="+mn-ea"/>
              </a:rPr>
              <a:t>CF1806F2</a:t>
            </a:r>
            <a:r>
              <a:rPr lang="zh-CN" altLang="en-US" sz="3200" b="0" dirty="0">
                <a:latin typeface="+mn-ea"/>
                <a:ea typeface="+mn-ea"/>
              </a:rPr>
              <a:t>：</a:t>
            </a:r>
            <a:r>
              <a:rPr lang="en-US" altLang="zh-CN" sz="3200" b="0" dirty="0">
                <a:latin typeface="+mn-ea"/>
                <a:ea typeface="+mn-ea"/>
              </a:rPr>
              <a:t>GCD Master</a:t>
            </a:r>
            <a:endParaRPr lang="zh-CN" altLang="en-US" b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E20AED5-DAA0-AAF0-EC4B-CB28EE6CABC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sz="2000" dirty="0"/>
                  <a:t>3.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18</m:t>
                        </m:r>
                      </m:sup>
                    </m:sSup>
                  </m:oMath>
                </a14:m>
                <a:r>
                  <a:rPr lang="zh-CN" altLang="en-US" sz="2000" dirty="0"/>
                  <a:t>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这说明选来合并的数除了最大值，一定是一个前缀。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最大值选哪个呢？只和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 b="0" i="0" smtClean="0"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</m:d>
                      </m:e>
                    </m:func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有关。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只变化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sz="2000" b="0" i="1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次，并且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b="0" i="1" smtClean="0">
                        <a:latin typeface="Cambria Math" panose="02040503050406030204" pitchFamily="18" charset="0"/>
                      </a:rPr>
                      <m:t>gcd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的复杂度还能均摊分析，总复杂度为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000" b="0" i="1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dirty="0"/>
                  <a:t>。</a:t>
                </a:r>
                <a:endParaRPr lang="en-US" altLang="zh-CN" sz="20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E20AED5-DAA0-AAF0-EC4B-CB28EE6CAB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50" t="-8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718086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5E2213-8B8F-8DED-7ADD-7221334E9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b="0" dirty="0">
                <a:latin typeface="+mn-ea"/>
                <a:ea typeface="+mn-ea"/>
              </a:rPr>
              <a:t>CF1806F2</a:t>
            </a:r>
            <a:r>
              <a:rPr lang="zh-CN" altLang="en-US" sz="3200" b="0" dirty="0">
                <a:latin typeface="+mn-ea"/>
                <a:ea typeface="+mn-ea"/>
              </a:rPr>
              <a:t>：</a:t>
            </a:r>
            <a:r>
              <a:rPr lang="en-US" altLang="zh-CN" sz="3200" b="0" dirty="0">
                <a:latin typeface="+mn-ea"/>
                <a:ea typeface="+mn-ea"/>
              </a:rPr>
              <a:t>GCD Master </a:t>
            </a:r>
            <a:r>
              <a:rPr lang="zh-CN" altLang="en-US" sz="3200" b="0" dirty="0">
                <a:latin typeface="+mn-ea"/>
                <a:ea typeface="+mn-ea"/>
              </a:rPr>
              <a:t>总结</a:t>
            </a:r>
            <a:endParaRPr lang="zh-CN" altLang="en-US" b="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20AED5-DAA0-AAF0-EC4B-CB28EE6CAB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/>
              <a:t>本题的关键是对 </a:t>
            </a:r>
            <a:r>
              <a:rPr lang="en-US" altLang="zh-CN" sz="2000" dirty="0" err="1"/>
              <a:t>gcd</a:t>
            </a:r>
            <a:r>
              <a:rPr lang="en-US" altLang="zh-CN" sz="2000" dirty="0"/>
              <a:t> </a:t>
            </a:r>
            <a:r>
              <a:rPr lang="zh-CN" altLang="en-US" sz="2000" dirty="0"/>
              <a:t>的性质的理解，以及不少“直观感受”。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大胆猜想、小心验证。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55651301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5E2213-8B8F-8DED-7ADD-7221334E9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b="0" dirty="0">
                <a:latin typeface="+mn-ea"/>
                <a:ea typeface="+mn-ea"/>
              </a:rPr>
              <a:t>P7116</a:t>
            </a:r>
            <a:r>
              <a:rPr lang="zh-CN" altLang="en-US" sz="3200" b="0" dirty="0">
                <a:latin typeface="+mn-ea"/>
                <a:ea typeface="+mn-ea"/>
              </a:rPr>
              <a:t>：</a:t>
            </a:r>
            <a:r>
              <a:rPr lang="en-US" altLang="zh-CN" sz="3200" b="0" dirty="0">
                <a:latin typeface="+mn-ea"/>
                <a:ea typeface="+mn-ea"/>
              </a:rPr>
              <a:t>[NOIP2020] </a:t>
            </a:r>
            <a:r>
              <a:rPr lang="zh-CN" altLang="en-US" sz="3200" b="0" dirty="0">
                <a:latin typeface="+mn-ea"/>
                <a:ea typeface="+mn-ea"/>
              </a:rPr>
              <a:t>微信步数</a:t>
            </a:r>
            <a:endParaRPr lang="zh-CN" altLang="en-US" b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E20AED5-DAA0-AAF0-EC4B-CB28EE6CABC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endParaRPr lang="en-US" altLang="zh-CN" sz="2000" dirty="0"/>
              </a:p>
              <a:p>
                <a:endParaRPr lang="en-US" altLang="zh-CN" sz="2000" dirty="0"/>
              </a:p>
              <a:p>
                <a:endParaRPr lang="en-US" altLang="zh-CN" sz="2000" dirty="0"/>
              </a:p>
              <a:p>
                <a:endParaRPr lang="en-US" altLang="zh-CN" sz="2000" dirty="0"/>
              </a:p>
              <a:p>
                <a:endParaRPr lang="en-US" altLang="zh-CN" sz="2000" dirty="0"/>
              </a:p>
              <a:p>
                <a:endParaRPr lang="en-US" altLang="zh-CN" sz="2000" dirty="0"/>
              </a:p>
              <a:p>
                <a:endParaRPr lang="en-US" altLang="zh-CN" sz="2000" dirty="0"/>
              </a:p>
              <a:p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部分分：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zh-CN" altLang="en-US" sz="2000" dirty="0"/>
                  <a:t>；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zh-CN" altLang="en-US" sz="2000" dirty="0"/>
                  <a:t>；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很小。</a:t>
                </a:r>
                <a:endParaRPr lang="en-US" altLang="zh-CN" sz="20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E20AED5-DAA0-AAF0-EC4B-CB28EE6CAB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2BBDCC3E-1DF3-93C2-0CE0-96261C62F3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595" y="1717292"/>
            <a:ext cx="8019978" cy="3651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14886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5E2213-8B8F-8DED-7ADD-7221334E9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b="0" dirty="0">
                <a:latin typeface="+mn-ea"/>
                <a:ea typeface="+mn-ea"/>
              </a:rPr>
              <a:t>P7116</a:t>
            </a:r>
            <a:r>
              <a:rPr lang="zh-CN" altLang="en-US" sz="3200" b="0" dirty="0">
                <a:latin typeface="+mn-ea"/>
                <a:ea typeface="+mn-ea"/>
              </a:rPr>
              <a:t>：</a:t>
            </a:r>
            <a:r>
              <a:rPr lang="en-US" altLang="zh-CN" sz="3200" b="0" dirty="0">
                <a:latin typeface="+mn-ea"/>
                <a:ea typeface="+mn-ea"/>
              </a:rPr>
              <a:t>[NOIP2020] </a:t>
            </a:r>
            <a:r>
              <a:rPr lang="zh-CN" altLang="en-US" sz="3200" b="0" dirty="0">
                <a:latin typeface="+mn-ea"/>
                <a:ea typeface="+mn-ea"/>
              </a:rPr>
              <a:t>微信步数</a:t>
            </a:r>
            <a:endParaRPr lang="zh-CN" altLang="en-US" b="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20AED5-DAA0-AAF0-EC4B-CB28EE6CAB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/>
              <a:t>算贡献：算每个步数，有多少个起点能走到。总是一个高位长方体！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注意到长方体的边长变化类似等差数列。据此可以将式子拆开。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62265120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5E2213-8B8F-8DED-7ADD-7221334E9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b="0" dirty="0">
                <a:latin typeface="+mn-ea"/>
                <a:ea typeface="+mn-ea"/>
              </a:rPr>
              <a:t>P5024</a:t>
            </a:r>
            <a:r>
              <a:rPr lang="zh-CN" altLang="en-US" sz="3200" b="0" dirty="0">
                <a:latin typeface="+mn-ea"/>
                <a:ea typeface="+mn-ea"/>
              </a:rPr>
              <a:t>：</a:t>
            </a:r>
            <a:r>
              <a:rPr lang="en-US" altLang="zh-CN" sz="3200" b="0" dirty="0">
                <a:latin typeface="+mn-ea"/>
                <a:ea typeface="+mn-ea"/>
              </a:rPr>
              <a:t>[NOIP2018] </a:t>
            </a:r>
            <a:r>
              <a:rPr lang="zh-CN" altLang="en-US" sz="3200" b="0" dirty="0">
                <a:latin typeface="+mn-ea"/>
                <a:ea typeface="+mn-ea"/>
              </a:rPr>
              <a:t>保卫王国</a:t>
            </a:r>
            <a:endParaRPr lang="zh-CN" altLang="en-US" b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E20AED5-DAA0-AAF0-EC4B-CB28EE6CABC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sz="2000" dirty="0"/>
                  <a:t>给定一棵树，每次强制两个点选 </a:t>
                </a:r>
                <a:r>
                  <a:rPr lang="en-US" altLang="zh-CN" sz="2000" dirty="0"/>
                  <a:t>/ </a:t>
                </a:r>
                <a:r>
                  <a:rPr lang="zh-CN" altLang="en-US" sz="2000" dirty="0"/>
                  <a:t>不选，询问最小权点覆盖。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部分分：</a:t>
                </a:r>
                <a14:m>
                  <m:oMath xmlns:m="http://schemas.openxmlformats.org/officeDocument/2006/math">
                    <m:r>
                      <a:rPr lang="zh-CN" altLang="en-US" sz="2000" b="0" i="1" smtClean="0">
                        <a:latin typeface="Cambria Math" panose="02040503050406030204" pitchFamily="18" charset="0"/>
                      </a:rPr>
                      <m:t>树高</m:t>
                    </m:r>
                  </m:oMath>
                </a14:m>
                <a:r>
                  <a:rPr lang="zh-CN" altLang="en-US" sz="2000" dirty="0"/>
                  <a:t>很低，保证询问的其中一个点固定，保证询问的两个点相邻，保证是一条链。</a:t>
                </a:r>
                <a:endParaRPr lang="en-US" altLang="zh-CN" sz="20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E20AED5-DAA0-AAF0-EC4B-CB28EE6CAB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50" t="-8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140359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C4D9D216-9FA2-CEA5-F5FA-575D0E0510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Thanks!</a:t>
            </a:r>
            <a:endParaRPr lang="zh-CN" altLang="en-US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F69D42DF-22CD-E731-9D07-E8B1B8C763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7034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5E2213-8B8F-8DED-7ADD-7221334E9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b="0" dirty="0">
                <a:latin typeface="+mn-ea"/>
                <a:ea typeface="+mn-ea"/>
              </a:rPr>
              <a:t>例题：</a:t>
            </a:r>
            <a:r>
              <a:rPr lang="en-US" altLang="zh-CN" sz="3200" b="0" dirty="0">
                <a:latin typeface="+mn-ea"/>
                <a:ea typeface="+mn-ea"/>
              </a:rPr>
              <a:t>P7960</a:t>
            </a:r>
            <a:endParaRPr lang="zh-CN" altLang="en-US" b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E20AED5-DAA0-AAF0-EC4B-CB28EE6CABC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zh-CN" altLang="en-US" sz="2400" dirty="0"/>
                  <a:t>输入一个数，输出它的上一个，不含有任何含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7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因数的数。</a:t>
                </a:r>
                <a:endParaRPr lang="en-US" altLang="zh-CN" sz="2400" dirty="0"/>
              </a:p>
              <a:p>
                <a:r>
                  <a:rPr lang="zh-CN" altLang="en-US" sz="2400" dirty="0"/>
                  <a:t>含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7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是指有一位是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7</m:t>
                    </m:r>
                  </m:oMath>
                </a14:m>
                <a:r>
                  <a:rPr lang="zh-CN" altLang="en-US" sz="2400" dirty="0"/>
                  <a:t>。</a:t>
                </a:r>
                <a:endParaRPr lang="en-US" altLang="zh-CN" sz="2400" dirty="0"/>
              </a:p>
              <a:p>
                <a:r>
                  <a:rPr lang="zh-CN" altLang="en-US" sz="2400" dirty="0"/>
                  <a:t>至多 </a:t>
                </a:r>
                <a14:m>
                  <m:oMath xmlns:m="http://schemas.openxmlformats.org/officeDocument/2006/math">
                    <m:r>
                      <a:rPr lang="en-US" altLang="zh-CN" sz="2400" b="0" i="0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组询问。输入的数不超过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p>
                    </m:sSup>
                  </m:oMath>
                </a14:m>
                <a:r>
                  <a:rPr lang="zh-CN" altLang="en-US" sz="2400" dirty="0"/>
                  <a:t>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本题中，可以用类似埃式筛的做法，达到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400" b="0" i="1" smtClean="0">
                        <a:latin typeface="Cambria Math" panose="02040503050406030204" pitchFamily="18" charset="0"/>
                      </a:rPr>
                      <m:t>loglog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的理论复杂度。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E20AED5-DAA0-AAF0-EC4B-CB28EE6CAB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5" t="-8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30182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5E2213-8B8F-8DED-7ADD-7221334E9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b="0" dirty="0" err="1">
                <a:latin typeface="+mn-ea"/>
                <a:ea typeface="+mn-ea"/>
              </a:rPr>
              <a:t>gcd</a:t>
            </a:r>
            <a:endParaRPr lang="zh-CN" altLang="en-US" b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E20AED5-DAA0-AAF0-EC4B-CB28EE6CABC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i="1" dirty="0" smtClean="0">
                        <a:latin typeface="Cambria Math" panose="02040503050406030204" pitchFamily="18" charset="0"/>
                      </a:rPr>
                      <m:t>gcd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altLang="zh-CN" sz="2400" i="1" dirty="0" err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400" i="1" dirty="0" err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i="1" dirty="0" err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表示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的最大公因子。</a:t>
                </a:r>
                <a:endParaRPr lang="en-US" altLang="zh-CN" sz="2400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i="1" dirty="0">
                        <a:latin typeface="Cambria Math" panose="02040503050406030204" pitchFamily="18" charset="0"/>
                      </a:rPr>
                      <m:t>lcm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altLang="zh-CN" sz="2400" i="1" dirty="0" err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400" i="1" dirty="0" err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i="1" dirty="0" err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表示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的最小公倍数。</a:t>
                </a:r>
                <a:endParaRPr lang="en-US" altLang="zh-CN" sz="2400" dirty="0"/>
              </a:p>
              <a:p>
                <a:r>
                  <a:rPr lang="zh-CN" altLang="en-US" sz="2400" dirty="0"/>
                  <a:t>做法：辗转相除。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en-US" altLang="zh-CN" sz="2400" dirty="0" err="1"/>
                  <a:t>gcd</a:t>
                </a:r>
                <a:r>
                  <a:rPr lang="en-US" altLang="zh-CN" sz="2400" dirty="0"/>
                  <a:t>/lcm </a:t>
                </a:r>
                <a:r>
                  <a:rPr lang="zh-CN" altLang="en-US" sz="2400" dirty="0"/>
                  <a:t>与 </a:t>
                </a:r>
                <a:r>
                  <a:rPr lang="en-US" altLang="zh-CN" sz="2400" dirty="0"/>
                  <a:t>min/max </a:t>
                </a:r>
                <a:r>
                  <a:rPr lang="zh-CN" altLang="en-US" sz="2400" dirty="0"/>
                  <a:t>有类似的性质（幂等律）。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特别地，若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sz="2400" dirty="0"/>
                  <a:t> 不整除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sz="2400" dirty="0"/>
                  <a:t>，则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</m:func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zh-CN" altLang="en-US" sz="2400" dirty="0"/>
                  <a:t>。</a:t>
                </a:r>
                <a:endParaRPr lang="en-US" altLang="zh-CN" sz="2400" dirty="0"/>
              </a:p>
              <a:p>
                <a:r>
                  <a:rPr lang="zh-CN" altLang="en-US" sz="2400" dirty="0"/>
                  <a:t>若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sz="2400" dirty="0"/>
                  <a:t>，则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</m:func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≤|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zh-CN" altLang="en-US" sz="2400" b="0" dirty="0"/>
                  <a:t>。</a:t>
                </a:r>
                <a:endParaRPr lang="en-US" altLang="zh-CN" sz="2400" b="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E20AED5-DAA0-AAF0-EC4B-CB28EE6CAB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36" t="-9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6649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5E2213-8B8F-8DED-7ADD-7221334E9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b="0" dirty="0">
                <a:latin typeface="+mn-ea"/>
                <a:ea typeface="+mn-ea"/>
              </a:rPr>
              <a:t>欧拉函数</a:t>
            </a:r>
            <a:endParaRPr lang="zh-CN" altLang="en-US" b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E20AED5-DAA0-AAF0-EC4B-CB28EE6CABC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400" i="1" dirty="0" smtClean="0">
                        <a:latin typeface="Cambria Math" panose="02040503050406030204" pitchFamily="18" charset="0"/>
                      </a:rPr>
                      <m:t>欧拉函数</m:t>
                    </m:r>
                  </m:oMath>
                </a14:m>
                <a:r>
                  <a:rPr lang="zh-CN" altLang="en-US" sz="2400" dirty="0"/>
                  <a:t>的定义是：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且与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互质的正整数个数。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E20AED5-DAA0-AAF0-EC4B-CB28EE6CAB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73" t="-9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63430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5E2213-8B8F-8DED-7ADD-7221334E9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b="0" dirty="0">
                <a:latin typeface="+mn-ea"/>
                <a:ea typeface="+mn-ea"/>
              </a:rPr>
              <a:t>例题：</a:t>
            </a:r>
            <a:r>
              <a:rPr lang="en-US" altLang="zh-CN" sz="3200" b="0" dirty="0">
                <a:latin typeface="+mn-ea"/>
                <a:ea typeface="+mn-ea"/>
              </a:rPr>
              <a:t>P2568</a:t>
            </a:r>
            <a:endParaRPr lang="zh-CN" altLang="en-US" b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E20AED5-DAA0-AAF0-EC4B-CB28EE6CABC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400" i="1" dirty="0" smtClean="0">
                        <a:latin typeface="Cambria Math" panose="02040503050406030204" pitchFamily="18" charset="0"/>
                      </a:rPr>
                      <m:t>给定</m:t>
                    </m:r>
                  </m:oMath>
                </a14:m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400" dirty="0"/>
                  <a:t>，求有几对正整数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满足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400" dirty="0"/>
                  <a:t>，且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panose="02040503050406030204" pitchFamily="18" charset="0"/>
                      </a:rPr>
                      <m:t>gcd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是质数。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p>
                    </m:sSup>
                  </m:oMath>
                </a14:m>
                <a:r>
                  <a:rPr lang="zh-CN" altLang="en-US" sz="2400" dirty="0"/>
                  <a:t>。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E20AED5-DAA0-AAF0-EC4B-CB28EE6CAB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696" t="-9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108659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MTMzNzM0NDc4NWJmZjMyMGNmZjhmNzU3ZDQzNzEyZWEifQ=="/>
  <p:tag name="KSO_WPP_MARK_KEY" val="3c352c8d-1cd2-40ff-b7a2-749e0ab261c0"/>
</p:tagLst>
</file>

<file path=ppt/theme/theme1.xml><?xml version="1.0" encoding="utf-8"?>
<a:theme xmlns:a="http://schemas.openxmlformats.org/drawingml/2006/main" name="主题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1757</TotalTime>
  <Words>3654</Words>
  <Application>Microsoft Office PowerPoint</Application>
  <PresentationFormat>全屏显示(4:3)</PresentationFormat>
  <Paragraphs>403</Paragraphs>
  <Slides>58</Slides>
  <Notes>33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58</vt:i4>
      </vt:variant>
    </vt:vector>
  </HeadingPairs>
  <TitlesOfParts>
    <vt:vector size="64" baseType="lpstr">
      <vt:lpstr>等线</vt:lpstr>
      <vt:lpstr>等线 Light</vt:lpstr>
      <vt:lpstr>微软雅黑</vt:lpstr>
      <vt:lpstr>Arial</vt:lpstr>
      <vt:lpstr>Cambria Math</vt:lpstr>
      <vt:lpstr>主题1</vt:lpstr>
      <vt:lpstr>数学 与 挖掘题目性质的突破口</vt:lpstr>
      <vt:lpstr>数论部分</vt:lpstr>
      <vt:lpstr>数论</vt:lpstr>
      <vt:lpstr>整除</vt:lpstr>
      <vt:lpstr>埃式筛</vt:lpstr>
      <vt:lpstr>例题：P7960</vt:lpstr>
      <vt:lpstr>gcd</vt:lpstr>
      <vt:lpstr>欧拉函数</vt:lpstr>
      <vt:lpstr>例题：P2568</vt:lpstr>
      <vt:lpstr>线性筛</vt:lpstr>
      <vt:lpstr>例题：CF1548B / CF1458A / CF1834E</vt:lpstr>
      <vt:lpstr>同余与逆元</vt:lpstr>
      <vt:lpstr>exgcd</vt:lpstr>
      <vt:lpstr>exgcd 与 excrt</vt:lpstr>
      <vt:lpstr>费马小定理与（拓展）欧拉定理</vt:lpstr>
      <vt:lpstr>例题：P4588</vt:lpstr>
      <vt:lpstr>例题：P4588</vt:lpstr>
      <vt:lpstr>例题：幂塔方程（弱化版）</vt:lpstr>
      <vt:lpstr>例题：幂塔方程（弱化版）</vt:lpstr>
      <vt:lpstr>例题：P8338</vt:lpstr>
      <vt:lpstr>例题：P8338</vt:lpstr>
      <vt:lpstr>例题：P8338</vt:lpstr>
      <vt:lpstr>组合数学部分</vt:lpstr>
      <vt:lpstr>组合数</vt:lpstr>
      <vt:lpstr>其它经典问题</vt:lpstr>
      <vt:lpstr>例题：P2480</vt:lpstr>
      <vt:lpstr>卡特兰数</vt:lpstr>
      <vt:lpstr>容斥原理和二项式反演</vt:lpstr>
      <vt:lpstr>容斥原理的应用（一）</vt:lpstr>
      <vt:lpstr>求和号处理技巧</vt:lpstr>
      <vt:lpstr>一些其它技巧</vt:lpstr>
      <vt:lpstr>容斥原理的应用（二）</vt:lpstr>
      <vt:lpstr>例题：P7961</vt:lpstr>
      <vt:lpstr>例题：CF1542E2</vt:lpstr>
      <vt:lpstr>例题：CF1542E2（一）</vt:lpstr>
      <vt:lpstr>例题：CF1542E2（一）</vt:lpstr>
      <vt:lpstr>例题：CF1542E2（二）</vt:lpstr>
      <vt:lpstr>例题： ARC102C</vt:lpstr>
      <vt:lpstr>例题：P6144</vt:lpstr>
      <vt:lpstr>展望</vt:lpstr>
      <vt:lpstr>由题目性质推导出突破口</vt:lpstr>
      <vt:lpstr>前言</vt:lpstr>
      <vt:lpstr>CF1584F：Strange LCS</vt:lpstr>
      <vt:lpstr>CF1584F：Strange LCS</vt:lpstr>
      <vt:lpstr>P8339：[AHOI2022] 钥匙</vt:lpstr>
      <vt:lpstr>P8339：[AHOI2022] 钥匙</vt:lpstr>
      <vt:lpstr>P8496：[NOI2022] 众数</vt:lpstr>
      <vt:lpstr>P8496：[NOI2022] 众数</vt:lpstr>
      <vt:lpstr>CF1806F2：GCD Master</vt:lpstr>
      <vt:lpstr>CF1806F2：GCD Master</vt:lpstr>
      <vt:lpstr>CF1806F2：GCD Master</vt:lpstr>
      <vt:lpstr>CF1806F2：GCD Master</vt:lpstr>
      <vt:lpstr>CF1806F2：GCD Master</vt:lpstr>
      <vt:lpstr>CF1806F2：GCD Master 总结</vt:lpstr>
      <vt:lpstr>P7116：[NOIP2020] 微信步数</vt:lpstr>
      <vt:lpstr>P7116：[NOIP2020] 微信步数</vt:lpstr>
      <vt:lpstr>P5024：[NOIP2018] 保卫王国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第4章 循环结构程序设计</dc:title>
  <dc:creator>洛谷学术组</dc:creator>
  <cp:lastModifiedBy>思远 罗</cp:lastModifiedBy>
  <cp:revision>513</cp:revision>
  <cp:lastPrinted>2021-03-11T03:06:00Z</cp:lastPrinted>
  <dcterms:created xsi:type="dcterms:W3CDTF">2018-06-13T20:29:00Z</dcterms:created>
  <dcterms:modified xsi:type="dcterms:W3CDTF">2023-10-05T09:04:54Z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15D6AF8EA01548C6BEFBE5E6CB1A198A</vt:lpwstr>
  </property>
  <property fmtid="{D5CDD505-2E9C-101B-9397-08002B2CF9AE}" pid="3" name="KSOProductBuildVer">
    <vt:lpwstr>2052-11.1.0.12598</vt:lpwstr>
  </property>
</Properties>
</file>