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78" r:id="rId3"/>
    <p:sldId id="402" r:id="rId4"/>
    <p:sldId id="452" r:id="rId5"/>
    <p:sldId id="468" r:id="rId6"/>
    <p:sldId id="462" r:id="rId7"/>
    <p:sldId id="463" r:id="rId8"/>
    <p:sldId id="464" r:id="rId9"/>
    <p:sldId id="465" r:id="rId10"/>
    <p:sldId id="466" r:id="rId11"/>
    <p:sldId id="469" r:id="rId12"/>
    <p:sldId id="470" r:id="rId13"/>
    <p:sldId id="472" r:id="rId14"/>
    <p:sldId id="445" r:id="rId15"/>
    <p:sldId id="446" r:id="rId16"/>
    <p:sldId id="447" r:id="rId17"/>
    <p:sldId id="448" r:id="rId18"/>
    <p:sldId id="449" r:id="rId19"/>
    <p:sldId id="471" r:id="rId20"/>
    <p:sldId id="456" r:id="rId21"/>
    <p:sldId id="457" r:id="rId22"/>
    <p:sldId id="458" r:id="rId23"/>
    <p:sldId id="459" r:id="rId24"/>
    <p:sldId id="460" r:id="rId25"/>
    <p:sldId id="461" r:id="rId26"/>
    <p:sldId id="45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32" autoAdjust="0"/>
  </p:normalViewPr>
  <p:slideViewPr>
    <p:cSldViewPr snapToGrid="0">
      <p:cViewPr varScale="1">
        <p:scale>
          <a:sx n="63" d="100"/>
          <a:sy n="63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5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03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30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44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7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12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7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31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5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50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3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0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0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题目选讲（三）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 </a:t>
            </a:r>
            <a:r>
              <a:rPr lang="zh-CN" altLang="en-US" sz="3200" dirty="0"/>
              <a:t>年 </a:t>
            </a:r>
            <a:r>
              <a:rPr lang="en-US" altLang="zh-CN" sz="3200" dirty="0"/>
              <a:t>10 </a:t>
            </a:r>
            <a:r>
              <a:rPr lang="zh-CN" altLang="en-US" sz="3200" dirty="0"/>
              <a:t>月 </a:t>
            </a:r>
            <a:r>
              <a:rPr lang="en-US" altLang="zh-CN" sz="3200" dirty="0"/>
              <a:t>29 </a:t>
            </a:r>
            <a:r>
              <a:rPr lang="zh-CN" altLang="en-US" sz="32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CF1383A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转化到图论模型上思考。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3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CF1383C / 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课下自己看题解吧。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CF1383D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本题是个适合手玩的题。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钦定最大值是从右下到左上的，类似一条斜线。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然后从大到小放置，在斜线两边拓展，先右上后左下</a:t>
            </a:r>
            <a:r>
              <a:rPr lang="zh-CN" altLang="en-US" sz="2000" dirty="0">
                <a:solidFill>
                  <a:srgbClr val="333333"/>
                </a:solidFill>
                <a:latin typeface="Segoe UI" panose="020B0502040204020203" pitchFamily="34" charset="0"/>
              </a:rPr>
              <a:t>（就是要定顺序）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3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CF1566F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去掉包含其它区间的区间和已经包含点的区间，剩下的就是 点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–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区间 交错。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现在就可以拆贡献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dp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了，只需要记录每个点向左走还是向右走。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50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给定一棵树，每个点上初始权值都是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每次选两个相邻的点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问任意次操作后，权值数组有几种可能，对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取模。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≤300000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，三秒（可以接受高复杂度做法）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：想一个多项式做法。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：如果必须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的父亲，怎么做？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502049"/>
              </a:xfrm>
              <a:prstGeom prst="rect">
                <a:avLst/>
              </a:prstGeom>
              <a:blipFill>
                <a:blip r:embed="rId3"/>
                <a:stretch>
                  <a:fillRect l="-569" t="-870" b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49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思考：如何减少复杂度？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r="-2901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7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554545"/>
              </a:xfrm>
              <a:prstGeom prst="rect">
                <a:avLst/>
              </a:prstGeom>
              <a:blipFill>
                <a:blip r:embed="rId3"/>
                <a:stretch>
                  <a:fillRect l="-569" t="-1190" r="-2901" b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0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Hint of Hint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：注意到如果一个点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，对任意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都恰有一个权值为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的儿子加到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上。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所以可以状压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权值是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子树的方案数，但是合并的时候需要状压 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实际上，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dp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数组大小是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是轻儿子大小。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但是转移时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是儿子个数。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按照儿子 </a:t>
                </a:r>
                <a:r>
                  <a:rPr lang="en-US" altLang="zh-CN" sz="2000" dirty="0" err="1">
                    <a:solidFill>
                      <a:srgbClr val="333333"/>
                    </a:solidFill>
                  </a:rPr>
                  <a:t>dp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数组大小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从小到大转移，再精细保留一下数组长度，即可把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消掉。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3170099"/>
              </a:xfrm>
              <a:prstGeom prst="rect">
                <a:avLst/>
              </a:prstGeom>
              <a:blipFill>
                <a:blip r:embed="rId3"/>
                <a:stretch>
                  <a:fillRect l="-569" t="-962" r="-290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QOJ7607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怎么把这个拓展到权值可以从上往下传递的情况？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en-US" altLang="zh-CN" sz="2000" dirty="0" err="1">
                    <a:solidFill>
                      <a:srgbClr val="333333"/>
                    </a:solidFill>
                  </a:rPr>
                  <a:t>d</a:t>
                </a:r>
                <a:r>
                  <a:rPr lang="en-US" altLang="zh-CN" sz="2000" b="0" i="0" dirty="0" err="1">
                    <a:solidFill>
                      <a:srgbClr val="333333"/>
                    </a:solidFill>
                    <a:effectLst/>
                  </a:rPr>
                  <a:t>p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式子差不多，但是有可能多一个 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log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。</a:t>
                </a:r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最终时间复杂度是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，实践上跑得挺快的。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57570"/>
              </a:xfrm>
              <a:prstGeom prst="rect">
                <a:avLst/>
              </a:prstGeom>
              <a:blipFill>
                <a:blip r:embed="rId3"/>
                <a:stretch>
                  <a:fillRect l="-569" t="-1838" b="-4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1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CF1545D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次方和，是处理可重集的经典技巧。好处是容易解方程。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条边的图，构造一种将点分为两个子集的方式，其中一个子集存在哈密顿路，另一个子集在补图中存在哈密顿路。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如何想到本题的思路？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对于“用操作把一个东西变成另一个”，“寻找不变量”是很有用的想法。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（无序对的集合）是不变的。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8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，可以直接删去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否则，（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是必须的）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，就需要把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333333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换到前面来。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什么时候能换到前面来？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99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 里存在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，直接在这里翻转即可。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否则，一定存在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，就要把这个二元组反向。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这其实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等价于</a:t>
                </a:r>
                <a:r>
                  <a:rPr lang="zh-CN" altLang="en-US" sz="2000" dirty="0"/>
                  <a:t>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/>
                  <a:t>可翻转，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。暴力找这样的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即可。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9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为什么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相同是充要的？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可以用图论视角考虑，建图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，则合法序列对应一条固定起点终点的欧拉路径。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这样讨论一下可以证明条件是对的。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31216"/>
              </a:xfrm>
              <a:prstGeom prst="rect">
                <a:avLst/>
              </a:prstGeom>
              <a:blipFill>
                <a:blip r:embed="rId3"/>
                <a:stretch>
                  <a:fillRect l="-569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77529AE-FD5D-9925-E13F-544FF2BC3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63" y="3342386"/>
            <a:ext cx="8684874" cy="33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</a:rPr>
              <a:t>尽管图论转化使我们能直观理解正确性，我还是认为，猜充分条件 </a:t>
            </a:r>
            <a:r>
              <a:rPr lang="en-US" altLang="zh-CN" sz="2000" dirty="0">
                <a:solidFill>
                  <a:srgbClr val="333333"/>
                </a:solidFill>
              </a:rPr>
              <a:t>-&gt; </a:t>
            </a:r>
            <a:r>
              <a:rPr lang="zh-CN" altLang="en-US" sz="2000" dirty="0">
                <a:solidFill>
                  <a:srgbClr val="333333"/>
                </a:solidFill>
              </a:rPr>
              <a:t>直接构造 的思路比较好想。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43785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CF1458D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给定一个 </a:t>
                </a:r>
                <a:r>
                  <a:rPr lang="en-US" altLang="zh-CN" sz="2000" dirty="0">
                    <a:solidFill>
                      <a:srgbClr val="333333"/>
                    </a:solidFill>
                  </a:rPr>
                  <a:t>01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，你可以任意次执行操作：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en-US" altLang="zh-CN" sz="2000" dirty="0"/>
                  <a:t>- </a:t>
                </a:r>
                <a:r>
                  <a:rPr lang="zh-CN" altLang="en-US" sz="2000" dirty="0"/>
                  <a:t>任选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数量相同。将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01 </a:t>
                </a:r>
                <a:r>
                  <a:rPr lang="zh-CN" altLang="en-US" sz="2000" dirty="0"/>
                  <a:t>翻转再序列反转。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求得到的字典序最小的字符串。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69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QOJ3849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给定一棵没有重边的仙人掌，求将其剖成长度为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zh-CN" altLang="en-US" sz="2000" dirty="0">
                    <a:solidFill>
                      <a:srgbClr val="333333"/>
                    </a:solidFill>
                  </a:rPr>
                  <a:t>的链的方案数，模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</a:rPr>
                  <a:t>。</a:t>
                </a:r>
                <a:endParaRPr lang="en-US" altLang="zh-CN" sz="2000" dirty="0">
                  <a:solidFill>
                    <a:srgbClr val="333333"/>
                  </a:solidFill>
                </a:endParaRPr>
              </a:p>
              <a:p>
                <a:pPr algn="l"/>
                <a:endParaRPr lang="en-US" altLang="zh-CN" sz="2000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</a:rPr>
                  <a:t>，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</a:rPr>
                  <a:t>15s</a:t>
                </a:r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增量构造。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519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QOJ3853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的下面网格图上有几条线。</a:t>
                </a:r>
                <a:endParaRPr lang="en-US" altLang="zh-CN" sz="2000" b="0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0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sz="2000" b="0" i="0" dirty="0">
                  <a:solidFill>
                    <a:srgbClr val="33333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2ECEF57-112F-AE4F-C333-EEC0163DF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01" y="2944603"/>
            <a:ext cx="31722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CF1408G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Cambria Math" panose="02040503050406030204" pitchFamily="18" charset="0"/>
              </a:rPr>
              <a:t>注意到一个连通块合法当且仅当，从小到大加边，某时刻这个子集构成了团。</a:t>
            </a:r>
            <a:endParaRPr lang="en-US" altLang="zh-CN" sz="2000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Cambria Math" panose="02040503050406030204" pitchFamily="18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</a:rPr>
              <a:t>这里之后就是很简单的树上背包了。</a:t>
            </a:r>
          </a:p>
        </p:txBody>
      </p:sp>
    </p:spTree>
    <p:extLst>
      <p:ext uri="{BB962C8B-B14F-4D97-AF65-F5344CB8AC3E}">
        <p14:creationId xmlns:p14="http://schemas.microsoft.com/office/powerpoint/2010/main" val="361445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CF1458D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看成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看成 </a:t>
                </a:r>
                <a:r>
                  <a:rPr lang="en-US" altLang="zh-CN" sz="2000" dirty="0"/>
                  <a:t>-1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考虑前缀和序列，从序列的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/>
                  <a:t> 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 连边。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注意到题目的操作就是反转欧拉路上一个环的顺序（和上一题是一样的）。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字典序最小是个简单贪心。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246769"/>
              </a:xfrm>
              <a:prstGeom prst="rect">
                <a:avLst/>
              </a:prstGeom>
              <a:blipFill>
                <a:blip r:embed="rId3"/>
                <a:stretch>
                  <a:fillRect l="-569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85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CF1698G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34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333333"/>
                    </a:solidFill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看成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上的多项式。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r>
                  <a:rPr lang="zh-CN" altLang="en-US" sz="2000" dirty="0"/>
                  <a:t>其实就是找到最小的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+1≡0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zh-CN" altLang="en-US" sz="2000" dirty="0"/>
                  <a:t>，所以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所以可以 </a:t>
                </a:r>
                <a:r>
                  <a:rPr lang="en-US" altLang="zh-CN" sz="2000" dirty="0"/>
                  <a:t>BSGS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345066"/>
              </a:xfrm>
              <a:prstGeom prst="rect">
                <a:avLst/>
              </a:prstGeom>
              <a:blipFill>
                <a:blip r:embed="rId3"/>
                <a:stretch>
                  <a:fillRect l="-569" t="-1299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1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CF1670E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/>
                  <a:t>注意到答案不小于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dirty="0"/>
                  <a:t>，不难构造恰好是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的答案。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81B1DF-83D6-58C9-1C70-39F31852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6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CF1657F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1B1DF-83D6-58C9-1C70-39F31852AC13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如果直接看每个点是什么字母，不好做。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但是每种字符串有两种放法。这可以 </a:t>
            </a:r>
            <a:r>
              <a:rPr lang="en-US" altLang="zh-CN" sz="2000" dirty="0"/>
              <a:t>2-sat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89211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1233</Words>
  <Application>Microsoft Office PowerPoint</Application>
  <PresentationFormat>宽屏</PresentationFormat>
  <Paragraphs>159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Segoe UI</vt:lpstr>
      <vt:lpstr>Office 主题​​</vt:lpstr>
      <vt:lpstr>题目选讲（三）</vt:lpstr>
      <vt:lpstr>QOJ4996</vt:lpstr>
      <vt:lpstr>QOJ4996</vt:lpstr>
      <vt:lpstr>QOJ3853</vt:lpstr>
      <vt:lpstr>CF1408G</vt:lpstr>
      <vt:lpstr>CF1458D</vt:lpstr>
      <vt:lpstr>CF1698G</vt:lpstr>
      <vt:lpstr>CF1670E</vt:lpstr>
      <vt:lpstr>CF1657F</vt:lpstr>
      <vt:lpstr>CF1383A</vt:lpstr>
      <vt:lpstr>CF1383C / E</vt:lpstr>
      <vt:lpstr>CF1383D</vt:lpstr>
      <vt:lpstr>CF1566F</vt:lpstr>
      <vt:lpstr>QOJ7607</vt:lpstr>
      <vt:lpstr>QOJ7607</vt:lpstr>
      <vt:lpstr>QOJ7607</vt:lpstr>
      <vt:lpstr>QOJ7607</vt:lpstr>
      <vt:lpstr>QOJ7607</vt:lpstr>
      <vt:lpstr>CF1545D</vt:lpstr>
      <vt:lpstr>CF1698F</vt:lpstr>
      <vt:lpstr>CF1698F</vt:lpstr>
      <vt:lpstr>CF1698F</vt:lpstr>
      <vt:lpstr>CF1698F</vt:lpstr>
      <vt:lpstr>CF1698F</vt:lpstr>
      <vt:lpstr>CF1458D</vt:lpstr>
      <vt:lpstr>QOJ3849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2043</cp:revision>
  <dcterms:created xsi:type="dcterms:W3CDTF">2023-05-06T03:04:00Z</dcterms:created>
  <dcterms:modified xsi:type="dcterms:W3CDTF">2023-10-28T14:25:27Z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