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455" r:id="rId3"/>
    <p:sldId id="457" r:id="rId4"/>
    <p:sldId id="459" r:id="rId5"/>
    <p:sldId id="460" r:id="rId6"/>
    <p:sldId id="461" r:id="rId7"/>
    <p:sldId id="462" r:id="rId8"/>
    <p:sldId id="463" r:id="rId9"/>
    <p:sldId id="291" r:id="rId10"/>
    <p:sldId id="294" r:id="rId11"/>
    <p:sldId id="295" r:id="rId12"/>
    <p:sldId id="296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5" r:id="rId21"/>
    <p:sldId id="478" r:id="rId22"/>
    <p:sldId id="471" r:id="rId23"/>
    <p:sldId id="472" r:id="rId24"/>
    <p:sldId id="481" r:id="rId25"/>
    <p:sldId id="473" r:id="rId26"/>
    <p:sldId id="480" r:id="rId27"/>
    <p:sldId id="477" r:id="rId28"/>
    <p:sldId id="476" r:id="rId29"/>
    <p:sldId id="474" r:id="rId30"/>
    <p:sldId id="479" r:id="rId31"/>
    <p:sldId id="483" r:id="rId32"/>
    <p:sldId id="484" r:id="rId33"/>
    <p:sldId id="485" r:id="rId34"/>
    <p:sldId id="482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5" autoAdjust="0"/>
    <p:restoredTop sz="94632" autoAdjust="0"/>
  </p:normalViewPr>
  <p:slideViewPr>
    <p:cSldViewPr snapToGrid="0">
      <p:cViewPr varScale="1">
        <p:scale>
          <a:sx n="86" d="100"/>
          <a:sy n="8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5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4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4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98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27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0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85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41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73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4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8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04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00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75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57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7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19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89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59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05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2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93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3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4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2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6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5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4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7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oj.ac/p/53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oj.ac/s/1240857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uoj.ac/contest/56/problem/554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qoj.ac/contest/1411/problem/7629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题目选讲（五）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2023 </a:t>
            </a:r>
            <a:r>
              <a:rPr lang="zh-CN" altLang="en-US" sz="3200" dirty="0"/>
              <a:t>年 </a:t>
            </a:r>
            <a:r>
              <a:rPr lang="en-US" altLang="zh-CN" sz="3200" dirty="0"/>
              <a:t>11 </a:t>
            </a:r>
            <a:r>
              <a:rPr lang="zh-CN" altLang="en-US" sz="3200" dirty="0"/>
              <a:t>月 </a:t>
            </a:r>
            <a:r>
              <a:rPr lang="en-US" altLang="zh-CN" sz="3200" dirty="0"/>
              <a:t>15 </a:t>
            </a:r>
            <a:r>
              <a:rPr lang="zh-CN" altLang="en-US" sz="32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石子游戏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49820" y="1741043"/>
                <a:ext cx="7889531" cy="44723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注意到无论从哪个点开始标记，每个时刻被标记的石子总是一段区间。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因此，从某个固定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开始的全过程可以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模拟。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将所有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都模拟一遍，二维数组记录下每种询问的答案，询问就可以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回答。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/>
                  <a:t>期望得分：</a:t>
                </a:r>
                <a:r>
                  <a:rPr lang="en-US" altLang="zh-CN" sz="2400" dirty="0"/>
                  <a:t>30 </a:t>
                </a:r>
                <a:r>
                  <a:rPr lang="zh-CN" altLang="en-US" sz="2400" dirty="0"/>
                  <a:t>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9820" y="1741043"/>
                <a:ext cx="7889531" cy="4472312"/>
              </a:xfrm>
              <a:blipFill>
                <a:blip r:embed="rId2"/>
                <a:stretch>
                  <a:fillRect l="-1082" t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07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石子游戏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注意到：从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开始标记，标记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次后，被标记的区间长度肯定恰好是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这意味着：对于询问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满足条件，则从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开始标记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次后，形成的区间一定是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枚举是两种情况中哪一种，不妨设为前者。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94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石子游戏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中最大值位置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，并分类讨论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的位置关系。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一定在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之后被标记，不可能。</a:t>
                </a:r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：考虑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中次大值位置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    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，需要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    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一定在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之后被标记，不可能。</a:t>
                </a:r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，则需要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来把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挡着。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ST </a:t>
                </a:r>
                <a:r>
                  <a:rPr lang="zh-CN" altLang="en-US" sz="2400" dirty="0"/>
                  <a:t>表区间最大值，时间复杂度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88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区间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，注意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内部还可以再来一个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当然，两个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也可以合成一个：直接设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表示后面还需要接上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07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B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题目的过程非常直观，直接模拟即可。</a:t>
            </a:r>
          </a:p>
        </p:txBody>
      </p:sp>
    </p:spTree>
    <p:extLst>
      <p:ext uri="{BB962C8B-B14F-4D97-AF65-F5344CB8AC3E}">
        <p14:creationId xmlns:p14="http://schemas.microsoft.com/office/powerpoint/2010/main" val="245289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724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首先可以认为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≠−1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，否则把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删去，把儿子接到父亲上。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可以发现，其实每个点是独立的，只需要算在每个点处“合并颜色”的方案数。这可以容斥：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33333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33333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rgbClr val="33333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33333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33333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直接计算就不超过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724015"/>
              </a:xfrm>
              <a:prstGeom prst="rect">
                <a:avLst/>
              </a:prstGeom>
              <a:blipFill>
                <a:blip r:embed="rId3"/>
                <a:stretch>
                  <a:fillRect l="-569" t="-1119" b="-3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83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02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接下来就没什么技巧了，注意到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之和不超过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，故不同的至多只有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 个。（小结论：这种情况下，快速幂并不会带 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log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！）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另外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𝑠𝑖𝑧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𝑠𝑜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，所以直接算复杂度其实是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进一步（我不会）可证就是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021259"/>
              </a:xfrm>
              <a:prstGeom prst="rect">
                <a:avLst/>
              </a:prstGeom>
              <a:blipFill>
                <a:blip r:embed="rId3"/>
                <a:stretch>
                  <a:fillRect l="-569" t="-904" b="-4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89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线段树维护类 </a:t>
            </a:r>
            <a:r>
              <a:rPr lang="en-US" altLang="zh-CN" sz="2000" dirty="0">
                <a:solidFill>
                  <a:srgbClr val="333333"/>
                </a:solidFill>
              </a:rPr>
              <a:t>Dijkstra </a:t>
            </a:r>
            <a:r>
              <a:rPr lang="zh-CN" altLang="en-US" sz="2000" dirty="0">
                <a:solidFill>
                  <a:srgbClr val="333333"/>
                </a:solidFill>
              </a:rPr>
              <a:t>算法。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拓展：你能熟练写出类似的问题和对应解法吗？（点 </a:t>
            </a:r>
            <a:r>
              <a:rPr lang="en-US" altLang="zh-CN" sz="2000" dirty="0">
                <a:solidFill>
                  <a:srgbClr val="333333"/>
                </a:solidFill>
              </a:rPr>
              <a:t>-&gt; </a:t>
            </a:r>
            <a:r>
              <a:rPr lang="zh-CN" altLang="en-US" sz="2000" dirty="0">
                <a:solidFill>
                  <a:srgbClr val="333333"/>
                </a:solidFill>
              </a:rPr>
              <a:t>区间，区间 </a:t>
            </a:r>
            <a:r>
              <a:rPr lang="en-US" altLang="zh-CN" sz="2000" dirty="0">
                <a:solidFill>
                  <a:srgbClr val="333333"/>
                </a:solidFill>
              </a:rPr>
              <a:t>-&gt; </a:t>
            </a:r>
            <a:r>
              <a:rPr lang="zh-CN" altLang="en-US" sz="2000" dirty="0">
                <a:solidFill>
                  <a:srgbClr val="333333"/>
                </a:solidFill>
              </a:rPr>
              <a:t>点）</a:t>
            </a:r>
            <a:endParaRPr lang="zh-CN" altLang="en-US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004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线段树维护类 </a:t>
            </a:r>
            <a:r>
              <a:rPr lang="en-US" altLang="zh-CN" sz="2000" dirty="0">
                <a:solidFill>
                  <a:srgbClr val="333333"/>
                </a:solidFill>
              </a:rPr>
              <a:t>Dijkstra </a:t>
            </a:r>
            <a:r>
              <a:rPr lang="zh-CN" altLang="en-US" sz="2000" dirty="0">
                <a:solidFill>
                  <a:srgbClr val="333333"/>
                </a:solidFill>
              </a:rPr>
              <a:t>算法。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你能熟练写出类似的问题和对应解法吗？（点 </a:t>
            </a:r>
            <a:r>
              <a:rPr lang="en-US" altLang="zh-CN" sz="2000" dirty="0">
                <a:solidFill>
                  <a:srgbClr val="333333"/>
                </a:solidFill>
              </a:rPr>
              <a:t>-&gt; </a:t>
            </a:r>
            <a:r>
              <a:rPr lang="zh-CN" altLang="en-US" sz="2000" dirty="0">
                <a:solidFill>
                  <a:srgbClr val="333333"/>
                </a:solidFill>
              </a:rPr>
              <a:t>区间，区间 </a:t>
            </a:r>
            <a:r>
              <a:rPr lang="en-US" altLang="zh-CN" sz="2000" dirty="0">
                <a:solidFill>
                  <a:srgbClr val="333333"/>
                </a:solidFill>
              </a:rPr>
              <a:t>-&gt; </a:t>
            </a:r>
            <a:r>
              <a:rPr lang="zh-CN" altLang="en-US" sz="2000" dirty="0">
                <a:solidFill>
                  <a:srgbClr val="333333"/>
                </a:solidFill>
              </a:rPr>
              <a:t>点）</a:t>
            </a:r>
            <a:endParaRPr lang="zh-CN" altLang="en-US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781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考试技巧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2023 </a:t>
            </a:r>
            <a:r>
              <a:rPr lang="zh-CN" altLang="en-US" sz="3200" dirty="0"/>
              <a:t>年 </a:t>
            </a:r>
            <a:r>
              <a:rPr lang="en-US" altLang="zh-CN" sz="3200" dirty="0"/>
              <a:t>11 </a:t>
            </a:r>
            <a:r>
              <a:rPr lang="zh-CN" altLang="en-US" sz="3200" dirty="0"/>
              <a:t>月 </a:t>
            </a:r>
            <a:r>
              <a:rPr lang="en-US" altLang="zh-CN" sz="3200" dirty="0"/>
              <a:t>15 </a:t>
            </a:r>
            <a:r>
              <a:rPr lang="zh-CN" altLang="en-US" sz="3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50407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拼数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我们知道：给定一些数，要把它拼起来结果最大，排序方法是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（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洛谷 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1012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）。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这是字符串上的全序（分类讨论证明），换句话说可以把所有字符串根据这个排序。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这样就可以通过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Subtask 2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7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快速写程序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善用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STL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：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- vector/set/map/……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：老生常谈，通常不会有什么问题，注意上面说到的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&lt;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等的传参复杂度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queue,stack,deque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：如果是瓶颈最好不用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新用法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pair&lt;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int,int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&gt; s;</a:t>
            </a: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s=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make_pair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(1,2); auto [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u,v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]=s;</a:t>
            </a: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array&lt;int,4&gt; t;</a:t>
            </a: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t={1,2,3,4}; 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&lt;&lt;t[0]; auto [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x,y,z,w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]=t; for(auto i:t)cout&lt;&lt;i&lt;&lt;‘\n’;</a:t>
            </a: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不要用自己不熟悉的库函数。（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clock()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不知道能不能用）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快速写程序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写之前先想好框架，不要漏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case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。尽量不要出现调不出来，只能拍的情况。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先想清楚算法对不对，能不能对每个细节都给出证明，或者至少说服自己找不出反例。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快速数据生成器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数据生成器应该满足：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确保数据是正确的！！！写完后多检查一眼！！！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</a:rPr>
              <a:t>很容易修改，来生成多种数据。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000" b="0" i="0" dirty="0">
                <a:effectLst/>
              </a:rPr>
              <a:t>能生成指定范围下的</a:t>
            </a:r>
            <a:r>
              <a:rPr lang="zh-CN" altLang="en-US" sz="2000" b="0" i="0" dirty="0">
                <a:solidFill>
                  <a:srgbClr val="FF0000"/>
                </a:solidFill>
                <a:effectLst/>
              </a:rPr>
              <a:t>全部</a:t>
            </a:r>
            <a:r>
              <a:rPr lang="zh-CN" altLang="en-US" sz="2000" b="0" i="0" dirty="0">
                <a:effectLst/>
              </a:rPr>
              <a:t>数据。</a:t>
            </a:r>
            <a:endParaRPr lang="en-US" altLang="zh-CN" sz="2000" b="0" i="0" dirty="0">
              <a:effectLst/>
            </a:endParaRPr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b="0" i="0" dirty="0">
                <a:effectLst/>
              </a:rPr>
              <a:t>回忆怎么生成数据：</a:t>
            </a:r>
            <a:r>
              <a:rPr lang="zh-CN" altLang="en-US" sz="2000" dirty="0"/>
              <a:t>序列，图，连通图，连通有向图，带有特定结构的图，树，字符串</a:t>
            </a:r>
            <a:endParaRPr lang="en-US" altLang="zh-CN" sz="2000" dirty="0"/>
          </a:p>
          <a:p>
            <a:pPr algn="l"/>
            <a:endParaRPr lang="en-US" altLang="zh-CN" sz="2000" b="0" i="0" dirty="0">
              <a:effectLst/>
            </a:endParaRPr>
          </a:p>
          <a:p>
            <a:pPr algn="l"/>
            <a:r>
              <a:rPr lang="zh-CN" altLang="en-US" sz="2000" b="0" i="0" dirty="0">
                <a:effectLst/>
              </a:rPr>
              <a:t>关于 </a:t>
            </a:r>
            <a:r>
              <a:rPr lang="en-US" altLang="zh-CN" sz="2000" b="0" i="0" dirty="0">
                <a:effectLst/>
                <a:latin typeface="Consolas" panose="020B0609020204030204" pitchFamily="49" charset="0"/>
              </a:rPr>
              <a:t>rand</a:t>
            </a:r>
            <a:r>
              <a:rPr lang="zh-CN" altLang="en-US" sz="2000" b="0" i="0" dirty="0">
                <a:effectLst/>
                <a:latin typeface="Consolas" panose="020B0609020204030204" pitchFamily="49" charset="0"/>
              </a:rPr>
              <a:t>：不要用 </a:t>
            </a:r>
            <a:r>
              <a:rPr lang="en-US" altLang="zh-CN" sz="2000" b="0" i="0" dirty="0">
                <a:effectLst/>
                <a:latin typeface="Consolas" panose="020B0609020204030204" pitchFamily="49" charset="0"/>
              </a:rPr>
              <a:t>rand</a:t>
            </a:r>
            <a:r>
              <a:rPr lang="zh-CN" altLang="en-US" sz="2000" b="0" i="0" dirty="0">
                <a:effectLst/>
                <a:latin typeface="Consolas" panose="020B0609020204030204" pitchFamily="49" charset="0"/>
              </a:rPr>
              <a:t>。用带变得很快的 </a:t>
            </a:r>
            <a:r>
              <a:rPr lang="en-US" altLang="zh-CN" sz="2000" b="0" i="0" dirty="0">
                <a:effectLst/>
                <a:latin typeface="Consolas" panose="020B0609020204030204" pitchFamily="49" charset="0"/>
              </a:rPr>
              <a:t>seed </a:t>
            </a:r>
            <a:r>
              <a:rPr lang="zh-CN" altLang="en-US" sz="2000" b="0" i="0" dirty="0">
                <a:effectLst/>
                <a:latin typeface="Consolas" panose="020B0609020204030204" pitchFamily="49" charset="0"/>
              </a:rPr>
              <a:t>的 </a:t>
            </a:r>
            <a:r>
              <a:rPr lang="en-US" altLang="zh-CN" sz="2000" b="0" i="0" dirty="0">
                <a:effectLst/>
                <a:latin typeface="Consolas" panose="020B0609020204030204" pitchFamily="49" charset="0"/>
              </a:rPr>
              <a:t>mt19937_64 (</a:t>
            </a:r>
            <a:r>
              <a:rPr lang="zh-CN" altLang="en-US" sz="2000" b="0" i="0" dirty="0">
                <a:effectLst/>
                <a:latin typeface="Consolas" panose="020B0609020204030204" pitchFamily="49" charset="0"/>
              </a:rPr>
              <a:t>演示</a:t>
            </a:r>
            <a:r>
              <a:rPr lang="en-US" altLang="zh-CN" sz="2000" b="0" i="0" dirty="0"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000" b="0" i="0" dirty="0">
                <a:effectLst/>
                <a:latin typeface="Consolas" panose="020B0609020204030204" pitchFamily="49" charset="0"/>
              </a:rPr>
              <a:t>。</a:t>
            </a:r>
            <a:endParaRPr lang="en-US" altLang="zh-CN" sz="2000" b="0" i="0" dirty="0"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dirty="0">
                <a:effectLst/>
                <a:latin typeface="Consolas" panose="020B0609020204030204" pitchFamily="49" charset="0"/>
              </a:rPr>
              <a:t>每个题都要测极限数据。</a:t>
            </a:r>
            <a:endParaRPr lang="en-US" altLang="zh-CN" sz="20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59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快速开拍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多对拍总是好的。一般情况下，对拍（数据生成器</a:t>
            </a:r>
            <a:r>
              <a:rPr lang="en-US" altLang="zh-CN" sz="2000" dirty="0">
                <a:solidFill>
                  <a:srgbClr val="333333"/>
                </a:solidFill>
              </a:rPr>
              <a:t>+</a:t>
            </a:r>
            <a:r>
              <a:rPr lang="zh-CN" altLang="en-US" sz="2000" dirty="0">
                <a:solidFill>
                  <a:srgbClr val="333333"/>
                </a:solidFill>
              </a:rPr>
              <a:t>对拍器）用时不超过 </a:t>
            </a:r>
            <a:r>
              <a:rPr lang="en-US" altLang="zh-CN" sz="2000" dirty="0">
                <a:solidFill>
                  <a:srgbClr val="333333"/>
                </a:solidFill>
              </a:rPr>
              <a:t>5min</a:t>
            </a:r>
            <a:r>
              <a:rPr lang="zh-CN" altLang="en-US" sz="2000" dirty="0">
                <a:solidFill>
                  <a:srgbClr val="333333"/>
                </a:solidFill>
              </a:rPr>
              <a:t>，暴力用时不超过 </a:t>
            </a:r>
            <a:r>
              <a:rPr lang="en-US" altLang="zh-CN" sz="2000" dirty="0">
                <a:solidFill>
                  <a:srgbClr val="333333"/>
                </a:solidFill>
              </a:rPr>
              <a:t>10min</a:t>
            </a:r>
            <a:r>
              <a:rPr lang="zh-CN" altLang="en-US" sz="2000" dirty="0">
                <a:solidFill>
                  <a:srgbClr val="333333"/>
                </a:solidFill>
              </a:rPr>
              <a:t>。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暴力应该选择“怎么好写怎么写”，复杂度高一点也没关系。（例子：</a:t>
            </a:r>
            <a:r>
              <a:rPr lang="en-US" altLang="zh-CN" sz="2000" dirty="0">
                <a:solidFill>
                  <a:srgbClr val="333333"/>
                </a:solidFill>
              </a:rPr>
              <a:t>P8293</a:t>
            </a:r>
            <a:r>
              <a:rPr lang="zh-CN" altLang="en-US" sz="2000" dirty="0">
                <a:solidFill>
                  <a:srgbClr val="333333"/>
                </a:solidFill>
              </a:rPr>
              <a:t>）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r>
              <a:rPr lang="zh-CN" altLang="en-US" sz="2000" dirty="0">
                <a:solidFill>
                  <a:srgbClr val="FF0000"/>
                </a:solidFill>
              </a:rPr>
              <a:t>暴力要写对！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如果题目很容易改成多测，而拍了很久都没拍出错，可以用多测。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fc/diff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的用法需要记一下，记不住也可以看帮助。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有 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spj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也不要嫌麻烦，一定要自己写一个测一下！仍然可以拍。</a:t>
            </a:r>
            <a:endParaRPr lang="en-US" altLang="zh-CN" sz="20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9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快速开拍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最坏情况下，就算真的调不出来，一个拍很久才能错的程序也比一个拍一下就出错的程序期望得分大。</a:t>
            </a:r>
            <a:endParaRPr lang="en-US" altLang="zh-CN" sz="20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79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程序查错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-std=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14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–Wall –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Wextra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–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Wshadow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–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Wl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,--stack=100000000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–O2</a:t>
            </a: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建议使用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–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Werror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，强制不忽略任何警告。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常见的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UB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：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数组越界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iterator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，不放心就重新定义一个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函数调用求值顺序（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-Wall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该返回的函数不返回（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-Wall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……</a:t>
            </a: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如果是 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linux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，记得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–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fsanitize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address,undefined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（会让程序变慢）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12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写的过程中、写完检查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取模：是否每次操作都取模了，是否会出现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3*998244353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爆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inf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：是否会 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inf+inf+inf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爆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；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inf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够不够大。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2^64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：要不要开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unsigned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？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long 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开够了没？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n,m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写反？数组大小维度开反？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02354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最后检查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每个题都一定要 </a:t>
            </a:r>
            <a:r>
              <a:rPr lang="en-US" altLang="zh-CN" sz="2000" b="0" i="0" dirty="0">
                <a:effectLst/>
                <a:latin typeface="Fira Code" panose="020F0502020204030204" pitchFamily="49" charset="0"/>
              </a:rPr>
              <a:t>#include&lt;bits/stdc++.h&gt;</a:t>
            </a:r>
            <a:r>
              <a:rPr lang="zh-CN" altLang="en-US" sz="2000" b="0" i="0" dirty="0">
                <a:effectLst/>
                <a:latin typeface="Fira Code" panose="020F0502020204030204" pitchFamily="49" charset="0"/>
              </a:rPr>
              <a:t>！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之前有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x1,y1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之类的变量、函数重名问题，但是可以用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namespace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解决。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namespace MY{</a:t>
            </a: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	// do something</a:t>
            </a: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int main(){ MY::main(); return 0;}</a:t>
            </a: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检查 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freopen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，文件名。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检查静态内存：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char AAAA; /*do something*/ char BBBB; </a:t>
            </a: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int main(){ 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&lt;&lt; abs(&amp;AAAA - &amp;BBBB) / 1024.0 / 1024.0; }</a:t>
            </a:r>
          </a:p>
        </p:txBody>
      </p:sp>
    </p:spTree>
    <p:extLst>
      <p:ext uri="{BB962C8B-B14F-4D97-AF65-F5344CB8AC3E}">
        <p14:creationId xmlns:p14="http://schemas.microsoft.com/office/powerpoint/2010/main" val="1908361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考试策略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没有定论，通常有稳健版和冲刺版。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两种都得开始的时候看完题，先把秒的题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特别好写的部分分写了，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并保证通过！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latin typeface="Consolas" panose="020B0609020204030204" pitchFamily="49" charset="0"/>
              </a:rPr>
              <a:t>之后，可以拼部分分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zh-CN" altLang="en-US" sz="2000" dirty="0">
                <a:latin typeface="Consolas" panose="020B0609020204030204" pitchFamily="49" charset="0"/>
              </a:rPr>
              <a:t>不要慌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  <a:r>
              <a:rPr lang="zh-CN" altLang="en-US" sz="2000" dirty="0">
                <a:latin typeface="Consolas" panose="020B0609020204030204" pitchFamily="49" charset="0"/>
              </a:rPr>
              <a:t>也可以去冲题。（</a:t>
            </a:r>
            <a:r>
              <a:rPr lang="en-US" altLang="zh-CN" sz="2000" dirty="0">
                <a:latin typeface="Consolas" panose="020B0609020204030204" pitchFamily="49" charset="0"/>
              </a:rPr>
              <a:t>8.25 2</a:t>
            </a:r>
            <a:r>
              <a:rPr lang="zh-CN" altLang="en-US" sz="2000" dirty="0">
                <a:latin typeface="Consolas" panose="020B0609020204030204" pitchFamily="49" charset="0"/>
              </a:rPr>
              <a:t>天过</a:t>
            </a:r>
            <a:r>
              <a:rPr lang="en-US" altLang="zh-CN" sz="2000" dirty="0">
                <a:latin typeface="Consolas" panose="020B0609020204030204" pitchFamily="49" charset="0"/>
              </a:rPr>
              <a:t>t2 rank 7</a:t>
            </a:r>
            <a:r>
              <a:rPr lang="zh-CN" altLang="en-US" sz="2000" dirty="0">
                <a:latin typeface="Consolas" panose="020B0609020204030204" pitchFamily="49" charset="0"/>
              </a:rPr>
              <a:t>）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latin typeface="Consolas" panose="020B0609020204030204" pitchFamily="49" charset="0"/>
              </a:rPr>
              <a:t>我：写</a:t>
            </a:r>
            <a:r>
              <a:rPr lang="en-US" altLang="zh-CN" sz="2000" dirty="0">
                <a:latin typeface="Consolas" panose="020B0609020204030204" pitchFamily="49" charset="0"/>
              </a:rPr>
              <a:t>t1</a:t>
            </a:r>
            <a:r>
              <a:rPr lang="zh-CN" altLang="en-US" sz="2000" dirty="0">
                <a:latin typeface="Consolas" panose="020B0609020204030204" pitchFamily="49" charset="0"/>
              </a:rPr>
              <a:t>，拼部分分 </a:t>
            </a:r>
            <a:r>
              <a:rPr lang="en-US" altLang="zh-CN" sz="2000" dirty="0">
                <a:latin typeface="Consolas" panose="020B0609020204030204" pitchFamily="49" charset="0"/>
              </a:rPr>
              <a:t>rank 12</a:t>
            </a:r>
          </a:p>
          <a:p>
            <a:pPr algn="l"/>
            <a:endParaRPr lang="en-US" altLang="zh-CN" sz="2000" dirty="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写的分要保证拿到，测极限数据，对拍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每个题</a:t>
            </a:r>
            <a:r>
              <a:rPr lang="en-US" altLang="zh-CN" sz="2000" dirty="0">
                <a:latin typeface="Consolas" panose="020B0609020204030204" pitchFamily="49" charset="0"/>
              </a:rPr>
              <a:t>30min</a:t>
            </a:r>
          </a:p>
          <a:p>
            <a:pPr algn="l"/>
            <a:endParaRPr lang="en-US" altLang="zh-CN" sz="2000" dirty="0"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latin typeface="Consolas" panose="020B0609020204030204" pitchFamily="49" charset="0"/>
              </a:rPr>
              <a:t>最后一定要检查一遍程序。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10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板子复习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对着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OI-wiki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和洛谷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模板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】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列表看一遍，不太会的重新写一遍。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可以把近几年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NOIP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的题做一做（看一下题解，大概知道干了啥，不一定要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AC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），其他新题不大做了。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7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拼数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有了全序，来考虑一个多项式算法。</a:t>
                </a:r>
                <a:endParaRPr lang="en-US" altLang="zh-CN" sz="2000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如果排在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后面的其它数，数位总数是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对答案的贡献就是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看到这里你有什么思路？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6730"/>
              </a:xfrm>
              <a:prstGeom prst="rect">
                <a:avLst/>
              </a:prstGeom>
              <a:blipFill>
                <a:blip r:embed="rId3"/>
                <a:stretch>
                  <a:fillRect l="-569" t="-1859" b="-5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72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思路复习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翻翻做过的题，再看一遍思路。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相信人类智慧（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i.e.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看起来就很对的东西）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记住思维方式：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从简单到复杂，先手玩小数据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直观考虑（去感受它）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算贡献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容斥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列式再优化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304864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卡常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AutoNum type="arabicPeriod"/>
                </a:pPr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关注瓶颈，不要在无关紧要之处花时间。</a:t>
                </a:r>
                <a:endParaRPr lang="en-US" altLang="zh-CN" sz="2000" dirty="0">
                  <a:solidFill>
                    <a:srgbClr val="333333"/>
                  </a:solidFill>
                  <a:latin typeface="Consolas" panose="020B0609020204030204" pitchFamily="49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实现优化：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STL-&gt;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手写（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e.g.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堆 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-&gt;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线段树，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queue -&gt;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数组）</a:t>
                </a:r>
                <a:endParaRPr lang="en-US" altLang="zh-CN" sz="2000" dirty="0">
                  <a:solidFill>
                    <a:srgbClr val="333333"/>
                  </a:solidFill>
                  <a:latin typeface="Consolas" panose="020B0609020204030204" pitchFamily="49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算法优化：对称的部分能不能不做？状压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能不能变成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，有没有状态是不合法的，直接不枚举？</a:t>
                </a:r>
                <a:endParaRPr lang="en-US" altLang="zh-CN" sz="2000" dirty="0">
                  <a:solidFill>
                    <a:srgbClr val="333333"/>
                  </a:solidFill>
                  <a:latin typeface="Consolas" panose="020B0609020204030204" pitchFamily="49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快读快输（演示），</a:t>
                </a:r>
                <a:r>
                  <a:rPr lang="en-US" altLang="zh-CN" sz="2000" dirty="0" err="1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ios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altLang="zh-CN" sz="2000" dirty="0" err="1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sync_with_stdio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(0); </a:t>
                </a:r>
                <a:r>
                  <a:rPr lang="en-US" altLang="zh-CN" sz="2000" dirty="0" err="1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cin.tie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(0); 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两者都要加，加了之后不要混用 </a:t>
                </a:r>
                <a:r>
                  <a:rPr lang="en-US" altLang="zh-CN" sz="2000" dirty="0" err="1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printf</a:t>
                </a:r>
                <a:r>
                  <a:rPr lang="en-US" altLang="zh-CN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en-US" altLang="zh-CN" sz="2000" dirty="0" err="1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scanf</a:t>
                </a:r>
                <a:endParaRPr lang="en-US" altLang="zh-CN" sz="2000" dirty="0">
                  <a:solidFill>
                    <a:srgbClr val="333333"/>
                  </a:solidFill>
                  <a:latin typeface="Consolas" panose="020B0609020204030204" pitchFamily="49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zh-CN" altLang="en-US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最好不要被卡常，写之前就想清楚！（一般正解不卡常）</a:t>
                </a:r>
                <a:endParaRPr lang="en-US" altLang="zh-CN" sz="2000" dirty="0">
                  <a:solidFill>
                    <a:srgbClr val="333333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blipFill>
                <a:blip r:embed="rId3"/>
                <a:stretch>
                  <a:fillRect l="-569" t="-1355" r="-2901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70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人类智慧展示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有些司空见惯的就不展示了。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一种人类智慧：莫名其妙的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generalization</a:t>
            </a: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hlinkClick r:id="rId3"/>
              </a:rPr>
              <a:t>#535. </a:t>
            </a:r>
            <a:r>
              <a:rPr lang="zh-CN" altLang="en-US" sz="2000" dirty="0">
                <a:hlinkClick r:id="rId3"/>
              </a:rPr>
              <a:t>「</a:t>
            </a:r>
            <a:r>
              <a:rPr lang="en-US" altLang="zh-CN" sz="2000" dirty="0" err="1">
                <a:hlinkClick r:id="rId3"/>
              </a:rPr>
              <a:t>LibreOJ</a:t>
            </a:r>
            <a:r>
              <a:rPr lang="en-US" altLang="zh-CN" sz="2000" dirty="0">
                <a:hlinkClick r:id="rId3"/>
              </a:rPr>
              <a:t> Round #6</a:t>
            </a:r>
            <a:r>
              <a:rPr lang="zh-CN" altLang="en-US" sz="2000" dirty="0">
                <a:hlinkClick r:id="rId3"/>
              </a:rPr>
              <a:t>」花火 </a:t>
            </a:r>
            <a:r>
              <a:rPr lang="en-US" altLang="zh-CN" sz="2000" dirty="0">
                <a:hlinkClick r:id="rId3"/>
              </a:rPr>
              <a:t>- </a:t>
            </a:r>
            <a:r>
              <a:rPr lang="zh-CN" altLang="en-US" sz="2000" dirty="0">
                <a:hlinkClick r:id="rId3"/>
              </a:rPr>
              <a:t>题目 </a:t>
            </a:r>
            <a:r>
              <a:rPr lang="en-US" altLang="zh-CN" sz="2000" dirty="0">
                <a:hlinkClick r:id="rId3"/>
              </a:rPr>
              <a:t>- </a:t>
            </a:r>
            <a:r>
              <a:rPr lang="en-US" altLang="zh-CN" sz="2000" dirty="0" err="1">
                <a:hlinkClick r:id="rId3"/>
              </a:rPr>
              <a:t>LibreOJ</a:t>
            </a:r>
            <a:r>
              <a:rPr lang="en-US" altLang="zh-CN" sz="2000" dirty="0">
                <a:hlinkClick r:id="rId3"/>
              </a:rPr>
              <a:t> (loj.ac)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hlinkClick r:id="rId4"/>
              </a:rPr>
              <a:t>提交记录 </a:t>
            </a:r>
            <a:r>
              <a:rPr lang="en-US" altLang="zh-CN" sz="2000" dirty="0">
                <a:hlinkClick r:id="rId4"/>
              </a:rPr>
              <a:t>#1240857 - </a:t>
            </a:r>
            <a:r>
              <a:rPr lang="en-US" altLang="zh-CN" sz="2000" dirty="0" err="1">
                <a:hlinkClick r:id="rId4"/>
              </a:rPr>
              <a:t>LibreOJ</a:t>
            </a:r>
            <a:r>
              <a:rPr lang="en-US" altLang="zh-CN" sz="2000" dirty="0">
                <a:hlinkClick r:id="rId4"/>
              </a:rPr>
              <a:t> (loj.ac)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20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人类智慧展示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一种人类智慧：调整法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hlinkClick r:id="rId3"/>
              </a:rPr>
              <a:t>【UNR #4】</a:t>
            </a:r>
            <a:r>
              <a:rPr lang="zh-CN" altLang="en-US" sz="2000" dirty="0">
                <a:hlinkClick r:id="rId3"/>
              </a:rPr>
              <a:t>挑战哈密顿 </a:t>
            </a:r>
            <a:r>
              <a:rPr lang="en-US" altLang="zh-CN" sz="2000" dirty="0">
                <a:hlinkClick r:id="rId3"/>
              </a:rPr>
              <a:t>- </a:t>
            </a:r>
            <a:r>
              <a:rPr lang="zh-CN" altLang="en-US" sz="2000" dirty="0">
                <a:hlinkClick r:id="rId3"/>
              </a:rPr>
              <a:t>题目 </a:t>
            </a:r>
            <a:r>
              <a:rPr lang="en-US" altLang="zh-CN" sz="2000" dirty="0">
                <a:hlinkClick r:id="rId3"/>
              </a:rPr>
              <a:t>- Universal Online Judge (uoj.ac)</a:t>
            </a:r>
            <a:endParaRPr lang="en-US" altLang="zh-CN" sz="2000" dirty="0"/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hlinkClick r:id="rId4"/>
              </a:rPr>
              <a:t>Make SYSU Great Again II - Problem - QOJ.ac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30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end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祝大家 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noip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顺利。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7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拼数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487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乘法分配律拆分到每个数上，如果第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个数有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种选法是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1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位（要求排在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后面），有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种选法是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2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位，设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，则贡献就是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之积！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据此已经有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算法了。预先处理出这个全序方便比较，对于每个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算出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再相乘。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注意到如果把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按照序关系从小到大枚举，则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改变的只有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个，所以支持：单点修改，求全局乘积即可。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注意：有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0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，不能求逆元。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487878"/>
              </a:xfrm>
              <a:prstGeom prst="rect">
                <a:avLst/>
              </a:prstGeom>
              <a:blipFill>
                <a:blip r:embed="rId3"/>
                <a:stretch>
                  <a:fillRect l="-569" t="-873" r="-114" b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34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拼数：就这？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还没完：如果你直接写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en-US" altLang="zh-CN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ool operator &lt; (string x, string y) {</a:t>
                </a:r>
              </a:p>
              <a:p>
                <a:pPr algn="l"/>
                <a:r>
                  <a:rPr lang="en-US" altLang="zh-CN" sz="2000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	return x + y &lt; y + x;</a:t>
                </a:r>
              </a:p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会喜提 </a:t>
                </a:r>
                <a:r>
                  <a:rPr lang="en-US" altLang="zh-CN" sz="2000" b="0" i="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分。这是因为，这样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sort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的复杂度是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×∑|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的！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为了保证复杂度，需要用二分哈希比较字符串。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862322"/>
              </a:xfrm>
              <a:prstGeom prst="rect">
                <a:avLst/>
              </a:prstGeom>
              <a:blipFill>
                <a:blip r:embed="rId3"/>
                <a:stretch>
                  <a:fillRect l="-569" t="-1064" b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42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函数传参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ool operator &lt; (string x, string y) {</a:t>
            </a: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	return x &lt; y; // wrong</a:t>
            </a:r>
          </a:p>
          <a:p>
            <a:pPr algn="l"/>
            <a:r>
              <a:rPr lang="en-US" altLang="zh-C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ool operator &lt; (const string&amp; x, const string&amp; y) {</a:t>
            </a:r>
          </a:p>
          <a:p>
            <a:pPr algn="l"/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	return x &lt; y; // right</a:t>
            </a:r>
          </a:p>
          <a:p>
            <a:pPr algn="l"/>
            <a:r>
              <a:rPr lang="en-US" altLang="zh-C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线段树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pushdown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标记也是一样的。</a:t>
            </a:r>
            <a:endParaRPr lang="en-US" altLang="zh-CN" sz="20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0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维护模意义下的 </a:t>
            </a:r>
            <a:r>
              <a:rPr lang="en-US" altLang="zh-CN" sz="4400" b="1" dirty="0">
                <a:latin typeface="+mn-ea"/>
                <a:ea typeface="+mn-ea"/>
              </a:rPr>
              <a:t>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回忆 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[TJOI2018] 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数学计算：很多时候这个思想非常有用。</a:t>
            </a:r>
            <a:endParaRPr lang="en-US" altLang="zh-CN" sz="20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9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匹配计数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这就是 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KMP </a:t>
            </a:r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自动机板子题啊。</a:t>
            </a:r>
          </a:p>
        </p:txBody>
      </p:sp>
    </p:spTree>
    <p:extLst>
      <p:ext uri="{BB962C8B-B14F-4D97-AF65-F5344CB8AC3E}">
        <p14:creationId xmlns:p14="http://schemas.microsoft.com/office/powerpoint/2010/main" val="77120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石子游戏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用任何方法模拟题目中的过程。</a:t>
            </a:r>
            <a:endParaRPr lang="en-US" altLang="zh-CN" sz="2400" dirty="0"/>
          </a:p>
          <a:p>
            <a:r>
              <a:rPr lang="zh-CN" altLang="en-US" sz="2400" dirty="0"/>
              <a:t>期望得分：</a:t>
            </a:r>
            <a:r>
              <a:rPr lang="en-US" altLang="zh-CN" sz="2400" dirty="0"/>
              <a:t>15 </a:t>
            </a:r>
            <a:r>
              <a:rPr lang="zh-CN" altLang="en-US" sz="2400" dirty="0"/>
              <a:t>分。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86613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2128</Words>
  <Application>Microsoft Office PowerPoint</Application>
  <PresentationFormat>宽屏</PresentationFormat>
  <Paragraphs>270</Paragraphs>
  <Slides>34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Arial</vt:lpstr>
      <vt:lpstr>Cambria Math</vt:lpstr>
      <vt:lpstr>Consolas</vt:lpstr>
      <vt:lpstr>Fira Code</vt:lpstr>
      <vt:lpstr>Office 主题​​</vt:lpstr>
      <vt:lpstr>题目选讲（五）</vt:lpstr>
      <vt:lpstr>拼数</vt:lpstr>
      <vt:lpstr>拼数</vt:lpstr>
      <vt:lpstr>拼数</vt:lpstr>
      <vt:lpstr>拼数：就这？</vt:lpstr>
      <vt:lpstr>函数传参</vt:lpstr>
      <vt:lpstr>维护模意义下的 0</vt:lpstr>
      <vt:lpstr>匹配计数</vt:lpstr>
      <vt:lpstr>石子游戏</vt:lpstr>
      <vt:lpstr>石子游戏</vt:lpstr>
      <vt:lpstr>石子游戏</vt:lpstr>
      <vt:lpstr>石子游戏</vt:lpstr>
      <vt:lpstr>A</vt:lpstr>
      <vt:lpstr>B</vt:lpstr>
      <vt:lpstr>C</vt:lpstr>
      <vt:lpstr>C</vt:lpstr>
      <vt:lpstr>D</vt:lpstr>
      <vt:lpstr>D</vt:lpstr>
      <vt:lpstr>考试技巧</vt:lpstr>
      <vt:lpstr>快速写程序</vt:lpstr>
      <vt:lpstr>快速写程序</vt:lpstr>
      <vt:lpstr>快速数据生成器</vt:lpstr>
      <vt:lpstr>快速开拍</vt:lpstr>
      <vt:lpstr>快速开拍</vt:lpstr>
      <vt:lpstr>程序查错</vt:lpstr>
      <vt:lpstr>写的过程中、写完检查</vt:lpstr>
      <vt:lpstr>最后检查</vt:lpstr>
      <vt:lpstr>考试策略</vt:lpstr>
      <vt:lpstr>板子复习</vt:lpstr>
      <vt:lpstr>思路复习</vt:lpstr>
      <vt:lpstr>卡常</vt:lpstr>
      <vt:lpstr>人类智慧展示</vt:lpstr>
      <vt:lpstr>人类智慧展示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2606</cp:revision>
  <dcterms:created xsi:type="dcterms:W3CDTF">2023-05-06T03:04:00Z</dcterms:created>
  <dcterms:modified xsi:type="dcterms:W3CDTF">2023-11-16T09:08:54Z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