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56" r:id="rId2"/>
    <p:sldId id="457" r:id="rId3"/>
    <p:sldId id="458" r:id="rId4"/>
    <p:sldId id="459" r:id="rId5"/>
    <p:sldId id="460" r:id="rId6"/>
    <p:sldId id="461" r:id="rId7"/>
    <p:sldId id="445" r:id="rId8"/>
    <p:sldId id="446" r:id="rId9"/>
    <p:sldId id="447" r:id="rId10"/>
    <p:sldId id="448" r:id="rId11"/>
    <p:sldId id="44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C704B-CE37-45E2-8C83-DD3688E236EC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7CDDD-EE13-4BEC-97E5-E20575F8A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1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471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030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5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212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879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31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135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50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004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813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46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BE787-78E5-6094-B5EC-78AA0CFB9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D59050-F33A-FC31-D439-29670EADB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80AE2-9F5B-9790-85C0-018C566E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5A93-8214-4117-B1B2-C016B43CA34B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946D3-F821-6033-56EE-F9871161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A0F97-38F6-1D07-F24B-9E7E5CC0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5663-55DB-4A2A-BE92-BEFD65D41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31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E287D-F2EA-DD53-4F82-42DF7838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45AE37-03A9-FF19-897D-D68391DEC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03497-0263-500D-832D-7DC59777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5A93-8214-4117-B1B2-C016B43CA34B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378CC-D828-1E6C-1E34-2A4CA0DD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62469-2E5A-D2CE-703D-8B0D2B7B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5663-55DB-4A2A-BE92-BEFD65D41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08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1FACCA-71C6-A219-346F-88CEE897F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FA1B52-1A26-D50D-42DA-CA9EA251F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D30DB-571C-BB0E-754E-1720F6B7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5A93-8214-4117-B1B2-C016B43CA34B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27779E-CBAD-C6E9-2546-BFD589C6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4E915-C16D-6227-EB09-76B23024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5663-55DB-4A2A-BE92-BEFD65D41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98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1A7E5-E5E3-BEA2-CD70-661ECA77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3E635-EFD8-5E98-80D5-C2FC9CD8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3FF95-281F-538F-A7DA-73B75255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5A93-8214-4117-B1B2-C016B43CA34B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D12E5-177A-DF7E-09D8-542AA2FA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22C99-998C-7621-A216-1C7770B0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5663-55DB-4A2A-BE92-BEFD65D41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54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05775-2673-FEE7-AA52-EE77960F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2F259E-8C76-8826-4EE6-16C112796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50316-F6EF-6C61-8453-BD11F0D1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5A93-8214-4117-B1B2-C016B43CA34B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73A6B-7390-E080-767A-0CE90096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459C7-75DE-3027-AE0B-FCA030BA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5663-55DB-4A2A-BE92-BEFD65D41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1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0EFDD-E7CB-1E6C-5F89-0B31400C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CD85B-71C8-588A-4570-AB78C688C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1FFF46-8E2F-59D8-95BD-718318802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A142F2-3C57-AB1B-3B45-2798A55B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5A93-8214-4117-B1B2-C016B43CA34B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5C05C6-985C-05AE-A39C-B32C9680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0EB30D-8C17-8834-3F59-0C1E1D3F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5663-55DB-4A2A-BE92-BEFD65D41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55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7A912-91FC-0644-71A1-27BDE89E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68EC81-7FB2-69A7-649B-25582F1F0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A57BCE-EA31-23D3-4A51-ABB73E285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3AA36A-8DB7-1FAF-FA7B-92555C053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928739-4F92-748D-F1DA-489B555DD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351741-BE85-6D03-1A9E-5D76B561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5A93-8214-4117-B1B2-C016B43CA34B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BF13B4-05E5-C3B9-91BD-96C1D105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F057CA-B561-8F6A-4008-70E5F2D4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5663-55DB-4A2A-BE92-BEFD65D41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2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73174-0B6B-820D-7F2F-DCE5C690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441CFD-4542-41ED-59DE-DBEE2C1D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5A93-8214-4117-B1B2-C016B43CA34B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29E993-60C5-082A-907F-F885648E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467147-C55A-FE5A-3850-8E97AEF9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5663-55DB-4A2A-BE92-BEFD65D41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54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1FEAC8-D034-CDA2-83B2-DEEC7EEB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5A93-8214-4117-B1B2-C016B43CA34B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887299-523A-CF80-EF29-913F9D59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4DB1AC-D16E-2A4F-343B-DC82B756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5663-55DB-4A2A-BE92-BEFD65D41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67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A947E-FC41-4293-0E2A-C9F080AD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6FD4B-36C0-C5EC-2E8C-9BE96E941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EE6D0D-9467-4D8A-8F61-3A968A584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F1742D-2D70-D0E8-49E5-E5F0BBEE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5A93-8214-4117-B1B2-C016B43CA34B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B4C437-B5B2-2220-B8B3-1626867A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A792B1-6BEC-5E33-A419-32AE99E9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5663-55DB-4A2A-BE92-BEFD65D41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02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7A79F-2AE3-DF94-C612-6DADA5780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2CCB67-9631-9C6C-DBFB-EC7F386CF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1F6037-A055-FED4-9D21-72D83244B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A63365-6E92-E2B8-A7A0-FABC4B66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5A93-8214-4117-B1B2-C016B43CA34B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56536F-6106-7BC4-DF17-8A6143BF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607FAF-3209-7F3C-F104-E313F0D5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5663-55DB-4A2A-BE92-BEFD65D41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93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D181E2-E306-69FF-5163-56B4633A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3A8D70-B167-D663-EEAA-752141F32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5E890-27D0-931E-B17D-E4C32E501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25A93-8214-4117-B1B2-C016B43CA34B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80859-F8EE-E3E1-935F-DD87C77EB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628D1-AB5D-3288-DFC9-6C2FC33DE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5663-55DB-4A2A-BE92-BEFD65D41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85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CF1698F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如何想到本题的思路？</a:t>
                </a:r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对于“用操作把一个东西变成另一个”，“寻找不变量”是很有用的想法。</a:t>
                </a:r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注意到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</a:rPr>
                  <a:t>（无序对的集合）是不变的。猜测这是充要的。</a:t>
                </a:r>
                <a:endParaRPr lang="en-US" altLang="zh-CN" sz="2000" dirty="0">
                  <a:solidFill>
                    <a:srgbClr val="333333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631216"/>
              </a:xfrm>
              <a:prstGeom prst="rect">
                <a:avLst/>
              </a:prstGeom>
              <a:blipFill>
                <a:blip r:embed="rId3"/>
                <a:stretch>
                  <a:fillRect l="-569" t="-1866" b="-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48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QOJ7607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Hint of Hint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：注意到如果一个点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的权值是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，对任意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都恰有一个权值为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的儿子加到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上。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所以可以状压 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dp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权值是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zh-CN" altLang="en-US" sz="20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子树的方案数，但是合并的时候需要状压 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dp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实际上，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dp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数组大小是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是轻儿子大小。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但是转移时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𝑑𝑒𝑔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是儿子个数。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按照儿子 </a:t>
                </a:r>
                <a:r>
                  <a:rPr lang="en-US" altLang="zh-CN" sz="2000" dirty="0" err="1">
                    <a:solidFill>
                      <a:srgbClr val="333333"/>
                    </a:solidFill>
                  </a:rPr>
                  <a:t>dp</a:t>
                </a:r>
                <a:r>
                  <a:rPr lang="en-US" altLang="zh-CN" sz="2000" dirty="0">
                    <a:solidFill>
                      <a:srgbClr val="333333"/>
                    </a:solidFill>
                  </a:rPr>
                  <a:t> </a:t>
                </a:r>
                <a:r>
                  <a:rPr lang="zh-CN" altLang="en-US" sz="2000" dirty="0">
                    <a:solidFill>
                      <a:srgbClr val="333333"/>
                    </a:solidFill>
                  </a:rPr>
                  <a:t>数组大小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从小到大转移，再精细保留一下数组长度，即可把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𝑑𝑒𝑔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消掉。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3170099"/>
              </a:xfrm>
              <a:prstGeom prst="rect">
                <a:avLst/>
              </a:prstGeom>
              <a:blipFill>
                <a:blip r:embed="rId3"/>
                <a:stretch>
                  <a:fillRect l="-569" t="-962" r="-2901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12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QOJ7607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657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怎么把这个拓展到权值可以从上往下传递的情况？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en-US" altLang="zh-CN" sz="2000" dirty="0" err="1">
                    <a:solidFill>
                      <a:srgbClr val="333333"/>
                    </a:solidFill>
                  </a:rPr>
                  <a:t>d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p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式子差不多，但是有可能多一个 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log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最终时间复杂度是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∈[2,3]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，实践上跑得挺快的。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657570"/>
              </a:xfrm>
              <a:prstGeom prst="rect">
                <a:avLst/>
              </a:prstGeom>
              <a:blipFill>
                <a:blip r:embed="rId3"/>
                <a:stretch>
                  <a:fillRect l="-569" t="-1838" b="-4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01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CF1698F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</a:rPr>
                  <a:t> 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</a:rPr>
                  <a:t>，可以直接删去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</a:rPr>
                  <a:t>。</a:t>
                </a:r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否则，（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</a:rPr>
                  <a:t> 是必须的）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</a:rPr>
                  <a:t>，就需要把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>
                    <a:solidFill>
                      <a:srgbClr val="333333"/>
                    </a:solidFill>
                  </a:rPr>
                  <a:t> </a:t>
                </a:r>
                <a:r>
                  <a:rPr lang="zh-CN" altLang="en-US" sz="2000" dirty="0">
                    <a:solidFill>
                      <a:srgbClr val="333333"/>
                    </a:solidFill>
                  </a:rPr>
                  <a:t>中的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333333"/>
                    </a:solidFill>
                  </a:rPr>
                  <a:t> </a:t>
                </a:r>
                <a:r>
                  <a:rPr lang="zh-CN" altLang="en-US" sz="2000" dirty="0">
                    <a:solidFill>
                      <a:srgbClr val="333333"/>
                    </a:solidFill>
                  </a:rPr>
                  <a:t>换到前面来。</a:t>
                </a:r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什么时候能换到前面来？</a:t>
                </a:r>
                <a:endParaRPr lang="en-US" altLang="zh-CN" sz="2000" dirty="0">
                  <a:solidFill>
                    <a:srgbClr val="333333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631216"/>
              </a:xfrm>
              <a:prstGeom prst="rect">
                <a:avLst/>
              </a:prstGeom>
              <a:blipFill>
                <a:blip r:embed="rId3"/>
                <a:stretch>
                  <a:fillRect l="-569" t="-1866" b="-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99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CF1698F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</a:rPr>
                  <a:t> 里存在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</a:rPr>
                  <a:t>，直接在这里翻转即可。</a:t>
                </a:r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否则，一定存在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</a:rPr>
                  <a:t>，就要把这个二元组反向。</a:t>
                </a:r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这其实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等价于</a:t>
                </a:r>
                <a:r>
                  <a:rPr lang="zh-CN" altLang="en-US" sz="2000" dirty="0"/>
                  <a:t>存在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000" dirty="0"/>
                  <a:t>可翻转，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/>
                  <a:t>。暴力找这样的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即可。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631216"/>
              </a:xfrm>
              <a:prstGeom prst="rect">
                <a:avLst/>
              </a:prstGeom>
              <a:blipFill>
                <a:blip r:embed="rId3"/>
                <a:stretch>
                  <a:fillRect l="-569" t="-1866" b="-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59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CF1698F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为什么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相同是充要的？</a:t>
                </a:r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r>
                  <a:rPr lang="zh-CN" altLang="en-US" sz="2000" dirty="0"/>
                  <a:t>可以用图论视角考虑，建图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，则合法序列对应一条固定起点终点的欧拉路径。</a:t>
                </a:r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r>
                  <a:rPr lang="zh-CN" altLang="en-US" sz="2000" dirty="0"/>
                  <a:t>这样讨论一下可以证明条件是对的。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631216"/>
              </a:xfrm>
              <a:prstGeom prst="rect">
                <a:avLst/>
              </a:prstGeom>
              <a:blipFill>
                <a:blip r:embed="rId3"/>
                <a:stretch>
                  <a:fillRect l="-569" t="-1866" b="-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77529AE-FD5D-9925-E13F-544FF2BC3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563" y="3342386"/>
            <a:ext cx="8684874" cy="336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7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CF1698F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681B1DF-83D6-58C9-1C70-39F31852AC13}"/>
              </a:ext>
            </a:extLst>
          </p:cNvPr>
          <p:cNvSpPr txBox="1"/>
          <p:nvPr/>
        </p:nvSpPr>
        <p:spPr>
          <a:xfrm>
            <a:off x="1056000" y="1648677"/>
            <a:ext cx="10712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333333"/>
                </a:solidFill>
              </a:rPr>
              <a:t>尽管图论转化使我们能直观理解正确性，我还是认为，猜充分条件 </a:t>
            </a:r>
            <a:r>
              <a:rPr lang="en-US" altLang="zh-CN" sz="2000" dirty="0">
                <a:solidFill>
                  <a:srgbClr val="333333"/>
                </a:solidFill>
              </a:rPr>
              <a:t>-&gt; </a:t>
            </a:r>
            <a:r>
              <a:rPr lang="zh-CN" altLang="en-US" sz="2000" dirty="0">
                <a:solidFill>
                  <a:srgbClr val="333333"/>
                </a:solidFill>
              </a:rPr>
              <a:t>直接构造 的思路比较好想。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4378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CF1458D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681B1DF-83D6-58C9-1C70-39F31852AC13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给定一个 </a:t>
                </a:r>
                <a:r>
                  <a:rPr lang="en-US" altLang="zh-CN" sz="2000" dirty="0">
                    <a:solidFill>
                      <a:srgbClr val="333333"/>
                    </a:solidFill>
                  </a:rPr>
                  <a:t>01 </a:t>
                </a:r>
                <a:r>
                  <a:rPr lang="zh-CN" altLang="en-US" sz="2000" dirty="0">
                    <a:solidFill>
                      <a:srgbClr val="333333"/>
                    </a:solidFill>
                  </a:rPr>
                  <a:t>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，你可以任意次执行操作：</a:t>
                </a:r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r>
                  <a:rPr lang="en-US" altLang="zh-CN" sz="2000" dirty="0"/>
                  <a:t>- </a:t>
                </a:r>
                <a:r>
                  <a:rPr lang="zh-CN" altLang="en-US" sz="2000" dirty="0"/>
                  <a:t>任选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000" dirty="0"/>
                  <a:t>，满足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中的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0,1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数量相同。将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01 </a:t>
                </a:r>
                <a:r>
                  <a:rPr lang="zh-CN" altLang="en-US" sz="2000" dirty="0"/>
                  <a:t>翻转再序列反转。</a:t>
                </a:r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r>
                  <a:rPr lang="zh-CN" altLang="en-US" sz="2000" dirty="0"/>
                  <a:t>求得到的字典序最小的字符串。</a:t>
                </a:r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≤500000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681B1DF-83D6-58C9-1C70-39F31852A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2246769"/>
              </a:xfrm>
              <a:prstGeom prst="rect">
                <a:avLst/>
              </a:prstGeom>
              <a:blipFill>
                <a:blip r:embed="rId3"/>
                <a:stretch>
                  <a:fillRect l="-569" t="-1355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69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QOJ7607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3502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给定一棵树，每个点上初始权值都是 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1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每次选两个相邻的点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改为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改为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问任意次操作后，权值数组有几种可能，对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</a:rPr>
                  <a:t> 取模。</a:t>
                </a:r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≤300000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，三秒（可以接受高复杂度做法）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Hint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：想一个多项式做法。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Hint of hint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：如果必须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的父亲，怎么做？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3502049"/>
              </a:xfrm>
              <a:prstGeom prst="rect">
                <a:avLst/>
              </a:prstGeom>
              <a:blipFill>
                <a:blip r:embed="rId3"/>
                <a:stretch>
                  <a:fillRect l="-569" t="-870" b="-2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49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QOJ7607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Hint of Hint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：注意到如果一个点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的权值是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，对任意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都恰有一个权值为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的儿子加到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上。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所以可以状压 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dp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权值是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zh-CN" altLang="en-US" sz="20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子树的方案数，但是合并的时候需要状压 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dp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思考：如何减少复杂度？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938992"/>
              </a:xfrm>
              <a:prstGeom prst="rect">
                <a:avLst/>
              </a:prstGeom>
              <a:blipFill>
                <a:blip r:embed="rId3"/>
                <a:stretch>
                  <a:fillRect l="-569" t="-1567" r="-2901" b="-4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27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QOJ7607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Hint of Hint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：注意到如果一个点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的权值是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，对任意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都恰有一个权值为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的儿子加到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上。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所以可以状压 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dp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权值是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zh-CN" altLang="en-US" sz="20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子树的方案数，但是合并的时候需要状压 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dp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实际上，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dp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数组大小是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是轻儿子大小。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但是转移时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𝑑𝑒𝑔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是儿子个数。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2554545"/>
              </a:xfrm>
              <a:prstGeom prst="rect">
                <a:avLst/>
              </a:prstGeom>
              <a:blipFill>
                <a:blip r:embed="rId3"/>
                <a:stretch>
                  <a:fillRect l="-569" t="-1190" r="-2901" b="-3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10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803</Words>
  <Application>Microsoft Office PowerPoint</Application>
  <PresentationFormat>宽屏</PresentationFormat>
  <Paragraphs>87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CF1698F</vt:lpstr>
      <vt:lpstr>CF1698F</vt:lpstr>
      <vt:lpstr>CF1698F</vt:lpstr>
      <vt:lpstr>CF1698F</vt:lpstr>
      <vt:lpstr>CF1698F</vt:lpstr>
      <vt:lpstr>CF1458D</vt:lpstr>
      <vt:lpstr>QOJ7607</vt:lpstr>
      <vt:lpstr>QOJ7607</vt:lpstr>
      <vt:lpstr>QOJ7607</vt:lpstr>
      <vt:lpstr>QOJ7607</vt:lpstr>
      <vt:lpstr>QOJ7607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CF1698F</dc:title>
  <dc:creator>思远 罗</dc:creator>
  <cp:lastModifiedBy>思远 罗</cp:lastModifiedBy>
  <cp:revision>2</cp:revision>
  <dcterms:created xsi:type="dcterms:W3CDTF">2023-11-30T03:28:42Z</dcterms:created>
  <dcterms:modified xsi:type="dcterms:W3CDTF">2023-11-30T03:33:45Z</dcterms:modified>
</cp:coreProperties>
</file>