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319" r:id="rId4"/>
    <p:sldId id="320" r:id="rId5"/>
    <p:sldId id="321" r:id="rId6"/>
    <p:sldId id="322" r:id="rId7"/>
    <p:sldId id="323" r:id="rId8"/>
    <p:sldId id="325" r:id="rId9"/>
    <p:sldId id="326" r:id="rId10"/>
    <p:sldId id="324" r:id="rId11"/>
    <p:sldId id="327" r:id="rId12"/>
    <p:sldId id="328" r:id="rId13"/>
    <p:sldId id="303" r:id="rId14"/>
    <p:sldId id="318" r:id="rId15"/>
    <p:sldId id="280" r:id="rId16"/>
    <p:sldId id="329" r:id="rId17"/>
    <p:sldId id="331" r:id="rId18"/>
    <p:sldId id="330" r:id="rId19"/>
    <p:sldId id="311" r:id="rId20"/>
    <p:sldId id="332" r:id="rId21"/>
    <p:sldId id="334" r:id="rId22"/>
    <p:sldId id="335" r:id="rId23"/>
    <p:sldId id="333" r:id="rId24"/>
    <p:sldId id="336" r:id="rId25"/>
    <p:sldId id="290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02" r:id="rId34"/>
    <p:sldId id="361" r:id="rId35"/>
    <p:sldId id="363" r:id="rId36"/>
    <p:sldId id="317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32" autoAdjust="0"/>
  </p:normalViewPr>
  <p:slideViewPr>
    <p:cSldViewPr snapToGrid="0">
      <p:cViewPr varScale="1">
        <p:scale>
          <a:sx n="84" d="100"/>
          <a:sy n="84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29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30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48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5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25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4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06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10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04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36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5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51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23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3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34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11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7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6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07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7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3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78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8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字符串与数据结构：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CF1827C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求出其</m:t>
                    </m:r>
                  </m:oMath>
                </a14:m>
                <a:r>
                  <a:rPr lang="zh-CN" altLang="en-US" sz="2000" dirty="0"/>
                  <a:t>有几个子串满足能写成若干个偶回文串的拼接。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寻找充要条件（猜结论），能不能限制拼接方式必须长得很好看？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合理使用前面提到的算法来计数。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可以证明，判断 能写成若干个偶回文串的拼接，只需要每次尝试删除最短的偶回文后缀即可。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表示有几个以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为右端点的子串合法，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。答案即为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blipFill>
                <a:blip r:embed="rId2"/>
                <a:stretch>
                  <a:fillRect l="-605" t="-777" b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P7114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113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求出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有多少组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。这里，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中出现次数为奇数的字符个数。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，字符集小写字母。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先忽略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的条件。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第一步：枚举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，总共是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的，可以接受。不妨先枚举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第二步：固定了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后，我们需要判断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是否成立。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第三步：固定了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sz="20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，此时，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有几种？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113434"/>
              </a:xfrm>
              <a:prstGeom prst="rect">
                <a:avLst/>
              </a:prstGeom>
              <a:blipFill>
                <a:blip r:embed="rId2"/>
                <a:stretch>
                  <a:fillRect l="-605" t="-593" r="-3144" b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92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P7114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现在加上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的条件。仍然枚举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。这时，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已经确定，所以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也已经确定，不妨设为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。现在的问题变为，求有多少个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的前缀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用前缀和预处理出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有几个前缀满足前缀的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进一步，用树状数组维护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，可以做到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2"/>
                <a:stretch>
                  <a:fillRect l="-605" t="-1432" r="-121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</a:t>
            </a:r>
            <a:r>
              <a:rPr lang="en-US" altLang="zh-CN" sz="4400" b="1" dirty="0" err="1">
                <a:latin typeface="+mn-ea"/>
                <a:ea typeface="+mn-ea"/>
              </a:rPr>
              <a:t>Trie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5B3C46D-0921-1263-0F3C-E2596ACE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11" y="1440641"/>
            <a:ext cx="3255978" cy="34722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09F80B-12D4-C5FA-D308-39A8C3C95F92}"/>
              </a:ext>
            </a:extLst>
          </p:cNvPr>
          <p:cNvSpPr txBox="1"/>
          <p:nvPr/>
        </p:nvSpPr>
        <p:spPr>
          <a:xfrm>
            <a:off x="1056000" y="5054813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Trie</a:t>
            </a:r>
            <a:r>
              <a:rPr lang="en-US" altLang="zh-CN" sz="2000" dirty="0"/>
              <a:t> </a:t>
            </a:r>
            <a:r>
              <a:rPr lang="zh-CN" altLang="en-US" sz="2000" dirty="0"/>
              <a:t>包含了给定字符串集合的前缀信息。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0846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P5335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3D31E4-9FC9-F238-9907-4FD8A9954B3D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17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维护一个字符串集合，在线地支持下面三种操作。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插入字符串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删除字符串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询问最早何时，以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为前缀的字符串数量超过了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操作数不超过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本题中，只需要在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上合理维护信息。例如，维护一个 </a:t>
                </a:r>
                <a:r>
                  <a:rPr lang="en-US" altLang="zh-CN" sz="2000" dirty="0"/>
                  <a:t>vector</a:t>
                </a:r>
                <a:r>
                  <a:rPr lang="zh-CN" altLang="en-US" sz="2000" dirty="0"/>
                  <a:t>，存储以每个结点为前缀的字符串数量增大的时刻。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3D31E4-9FC9-F238-9907-4FD8A9954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173626"/>
              </a:xfrm>
              <a:prstGeom prst="rect">
                <a:avLst/>
              </a:prstGeom>
              <a:blipFill>
                <a:blip r:embed="rId3"/>
                <a:stretch>
                  <a:fillRect l="-605" t="-115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7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知识回顾：基础数据结构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路径压缩，启发式合并，和路径压缩</a:t>
                </a:r>
                <a:r>
                  <a:rPr lang="en-US" altLang="zh-CN" sz="2000" dirty="0"/>
                  <a:t>+</a:t>
                </a:r>
                <a:r>
                  <a:rPr lang="zh-CN" altLang="en-US" sz="2000" dirty="0"/>
                  <a:t>启发式合并 的并查集时间复杂度分别是什么？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启发式合并时间复杂度如何证明？</a:t>
                </a:r>
                <a:br>
                  <a:rPr lang="en-US" altLang="zh-CN" sz="2000" dirty="0"/>
                </a:br>
                <a:endParaRPr lang="en-US" altLang="zh-CN" sz="2000" dirty="0"/>
              </a:p>
              <a:p>
                <a:r>
                  <a:rPr lang="zh-CN" altLang="en-US" sz="2000" dirty="0"/>
                  <a:t>树状数组 线段树 </a:t>
                </a:r>
                <a:r>
                  <a:rPr lang="en-US" altLang="zh-CN" sz="2000" dirty="0"/>
                  <a:t>ST </a:t>
                </a:r>
                <a:r>
                  <a:rPr lang="zh-CN" altLang="en-US" sz="2000" dirty="0"/>
                  <a:t>表 分别要求信息有什么性质？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线段树的技巧：动态开点，线段树上二分。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例题：普通平衡树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维护可重集合，支持插入、删除、查询第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大、查询排名、查询前驱、查询后继。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1053"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83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线段树题目练习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序列，支持区间取反，区间赋值，区间查询 </a:t>
                </a:r>
                <a:r>
                  <a:rPr lang="en-US" altLang="zh-CN" sz="2000" dirty="0"/>
                  <a:t>0/1 </a:t>
                </a:r>
                <a:r>
                  <a:rPr lang="zh-CN" altLang="en-US" sz="2000" dirty="0"/>
                  <a:t>的个数，区间查询最长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连续段。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给出一个序列，支持区间加，区间查询区间内所有区间和之和。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给出一个字符串，支持区间赋值，求两个后缀的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给出一个序列，支持区间加，查询区间最小值个数。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 </a:t>
                </a:r>
                <a:r>
                  <a:rPr lang="en-US" altLang="zh-CN" sz="2000" dirty="0"/>
                  <a:t>min</a:t>
                </a:r>
                <a:r>
                  <a:rPr lang="zh-CN" altLang="en-US" sz="2000" dirty="0"/>
                  <a:t>，区间加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，单点查询。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给出一个序列，仅包含 </a:t>
                </a:r>
                <a:r>
                  <a:rPr lang="en-US" altLang="zh-CN" sz="2000" dirty="0"/>
                  <a:t>0,1,2</a:t>
                </a:r>
                <a:r>
                  <a:rPr lang="zh-CN" altLang="en-US" sz="2000" dirty="0"/>
                  <a:t>。支持：给出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内的 </a:t>
                </a:r>
                <a:r>
                  <a:rPr lang="en-US" altLang="zh-CN" sz="2000" dirty="0"/>
                  <a:t>0,1,2 </a:t>
                </a:r>
                <a:r>
                  <a:rPr lang="zh-CN" altLang="en-US" sz="2000" dirty="0"/>
                  <a:t>分别改为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；查询区间逆序对数。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给出一个序列，每个位置都是一个矩阵。支持：给出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，把区间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；查询区间矩阵之和。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给出平面上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个点，支持：区间旋转，区间平移，单点查询当前位置。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给出一个序列，支持区间加，查询区间十次方和。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的矩阵，支持给一行的一个区间赋值，给一行的一个区间加，查询区间的列和最小值。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401205"/>
              </a:xfrm>
              <a:prstGeom prst="rect">
                <a:avLst/>
              </a:prstGeom>
              <a:blipFill>
                <a:blip r:embed="rId3"/>
                <a:stretch>
                  <a:fillRect l="-423" t="-831" r="-60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8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P8969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789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，支持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单点查询。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本题的难点在于设计要维护的信息。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：设计标记为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[0…60])</m:t>
                    </m:r>
                  </m:oMath>
                </a14:m>
                <a:r>
                  <a:rPr lang="zh-CN" altLang="en-US" sz="2000" dirty="0"/>
                  <a:t>，表示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789179"/>
              </a:xfrm>
              <a:prstGeom prst="rect">
                <a:avLst/>
              </a:prstGeom>
              <a:blipFill>
                <a:blip r:embed="rId3"/>
                <a:stretch>
                  <a:fillRect l="-605" t="-966" b="-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2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历史和与历史最大值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86D79BD-0E26-D49D-9D53-1BC816BEE68A}"/>
              </a:ext>
            </a:extLst>
          </p:cNvPr>
          <p:cNvSpPr txBox="1"/>
          <p:nvPr/>
        </p:nvSpPr>
        <p:spPr>
          <a:xfrm>
            <a:off x="1056000" y="1724417"/>
            <a:ext cx="1008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两种做法：常数小，麻烦 与 常数大，简单。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我们这里只讲后者。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考虑下列问题：给定序列，支持区间加，查询区间历史版本和；或，支持区间加，查询某个位置的历史最大值。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 </a:t>
            </a:r>
            <a:r>
              <a:rPr lang="en-US" altLang="zh-CN" sz="2000" dirty="0"/>
              <a:t>(</a:t>
            </a:r>
            <a:r>
              <a:rPr lang="zh-CN" altLang="en-US" sz="2000" dirty="0"/>
              <a:t>当前值，历史最大值</a:t>
            </a:r>
            <a:r>
              <a:rPr lang="en-US" altLang="zh-CN" sz="2000" dirty="0"/>
              <a:t>/</a:t>
            </a:r>
            <a:r>
              <a:rPr lang="zh-CN" altLang="en-US" sz="2000" dirty="0"/>
              <a:t>和</a:t>
            </a:r>
            <a:r>
              <a:rPr lang="en-US" altLang="zh-CN" sz="2000" dirty="0"/>
              <a:t>) </a:t>
            </a:r>
            <a:r>
              <a:rPr lang="zh-CN" altLang="en-US" sz="2000" dirty="0"/>
              <a:t>看成向量，修改看成矩阵。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919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知识回顾：单调队列和单调栈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84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单调队列：用于动态地维护队列的最值。</a:t>
                </a:r>
                <a:endParaRPr lang="en-US" altLang="zh-CN" sz="2000" dirty="0"/>
              </a:p>
              <a:p>
                <a:r>
                  <a:rPr lang="zh-CN" altLang="en-US" sz="2000" dirty="0"/>
                  <a:t>单调栈：前缀的后缀最值序列。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如何线性解决如下问题？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滑动窗口最小值。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给定一个序列，对于每个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，求出最大的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给定一个序列，对于每个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类似问题：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多重背包。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如何线性建笛卡尔树？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845348"/>
              </a:xfrm>
              <a:prstGeom prst="rect">
                <a:avLst/>
              </a:prstGeom>
              <a:blipFill>
                <a:blip r:embed="rId3"/>
                <a:stretch>
                  <a:fillRect l="-605" t="-951" b="-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知识回顾：字符串匹配问题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回忆字符串匹配问题的几种解法。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某个字符串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哈希值的定义？如何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求子串哈希？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使用哈希加双指针求出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每个前缀的最长后缀，满足其能匹配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的前缀。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使用 </a:t>
                </a:r>
                <a:r>
                  <a:rPr lang="en-US" altLang="zh-CN" sz="2000" dirty="0"/>
                  <a:t>KMP </a:t>
                </a:r>
                <a:r>
                  <a:rPr lang="zh-CN" altLang="en-US" sz="2000" dirty="0"/>
                  <a:t>算法求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每个前缀的最长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（前缀 </a:t>
                </a:r>
                <a:r>
                  <a:rPr lang="en-US" altLang="zh-CN" sz="2000" dirty="0"/>
                  <a:t>= </a:t>
                </a:r>
                <a:r>
                  <a:rPr lang="zh-CN" altLang="en-US" sz="2000" dirty="0"/>
                  <a:t>后缀）。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2"/>
                <a:stretch>
                  <a:fillRect l="-605" t="-1887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CF1601E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878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有一个体育馆，第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天，票价为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元。每张你手上的票可以管任意连续的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天，也就是说，如果你在第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天买了这张票，你可以任意选择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，这样，第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 天都可以用这张票进入体育馆。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，问如果第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天某人来到这个城市（也就是无法在第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天前买票），并且要在第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天进入体育馆，至少要花多少钱。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提示：先写出计算答案的式子。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简单贪心得，答案是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878498"/>
              </a:xfrm>
              <a:prstGeom prst="rect">
                <a:avLst/>
              </a:prstGeom>
              <a:blipFill>
                <a:blip r:embed="rId3"/>
                <a:stretch>
                  <a:fillRect l="-605" t="-943" b="-15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2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CF1601E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2502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不妨假设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 模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同余。注意到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𝑖𝑘</m:t>
                        </m:r>
                      </m:lim>
                    </m:limLow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可以写成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可以用单调队列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后，注意到模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不同余的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对询问互不影响，所以可以分开处理每种模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的余数。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你能否在按余数分开处理后重述一遍问题？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02095"/>
              </a:xfrm>
              <a:prstGeom prst="rect">
                <a:avLst/>
              </a:prstGeom>
              <a:blipFill>
                <a:blip r:embed="rId3"/>
                <a:stretch>
                  <a:fillRect l="-605" t="-1220" b="-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CF1601E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86D79BD-0E26-D49D-9D53-1BC816BEE68A}"/>
              </a:ext>
            </a:extLst>
          </p:cNvPr>
          <p:cNvSpPr txBox="1"/>
          <p:nvPr/>
        </p:nvSpPr>
        <p:spPr>
          <a:xfrm>
            <a:off x="1056000" y="1724417"/>
            <a:ext cx="10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分开处理后，即为：给定一个序列，区间询问区间每个位置的 </a:t>
            </a:r>
            <a:r>
              <a:rPr lang="en-US" altLang="zh-CN" sz="2000" dirty="0"/>
              <a:t>min(</a:t>
            </a:r>
            <a:r>
              <a:rPr lang="zh-CN" altLang="en-US" sz="2000" dirty="0"/>
              <a:t>区间前缀最小值</a:t>
            </a:r>
            <a:r>
              <a:rPr lang="en-US" altLang="zh-CN" sz="2000" dirty="0"/>
              <a:t>, v) </a:t>
            </a:r>
            <a:r>
              <a:rPr lang="zh-CN" altLang="en-US" sz="2000" dirty="0"/>
              <a:t>之和。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在单调栈上二分，找到 </a:t>
            </a:r>
            <a:r>
              <a:rPr lang="en-US" altLang="zh-CN" sz="2000" dirty="0"/>
              <a:t>min </a:t>
            </a:r>
            <a:r>
              <a:rPr lang="zh-CN" altLang="en-US" sz="2000" dirty="0"/>
              <a:t>的分界点，前缀和回答。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67562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CF1696D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82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原题的贪心过程与主题无关，不再赘述，下面看这个简化后的问题。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。若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，都有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是一个好区间。可以发现，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一定是好的。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，求出最大的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是好的，要求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是好的的话，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必须小于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根据提示，（如果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，另一侧同理）我们发现下面的性质：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内每个数都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。这等价于，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之后第一个数大于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的位置）。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必须是从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开始的后缀的前缀最小值。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829848"/>
              </a:xfrm>
              <a:prstGeom prst="rect">
                <a:avLst/>
              </a:prstGeom>
              <a:blipFill>
                <a:blip r:embed="rId3"/>
                <a:stretch>
                  <a:fillRect l="-605" t="-758" b="-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0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CF1696D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52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内每个数都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。这等价于，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之后第一个数大于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的位置）。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必须是从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开始的后缀的前缀最小值。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求出最大的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。也就是，求出区间内最靠后的前缀最小值。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前缀最小值肯定越靠后越小，所以区间最小值 就是区间内最靠后的前缀最小值。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故，所求即为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的区间最小值位置。思考：你能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求这样的区间最小值吗？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就是笛卡尔树上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的右子树。在树上从下往上递推即可。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527248"/>
              </a:xfrm>
              <a:prstGeom prst="rect">
                <a:avLst/>
              </a:prstGeom>
              <a:blipFill>
                <a:blip r:embed="rId3"/>
                <a:stretch>
                  <a:fillRect l="-605" t="-865" b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3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知识回顾：树上问题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时间内，用树状数组解决下面的问题：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子树加，子树求和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到根加，单点查询值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到根加，子树求和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单点加，到根求和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子树加，到根求和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单点加，求以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子树的和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（可以发现，这自动导出了树状数组区间加区间求和）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3170099"/>
              </a:xfrm>
              <a:prstGeom prst="rect">
                <a:avLst/>
              </a:prstGeom>
              <a:blipFill>
                <a:blip r:embed="rId3"/>
                <a:stretch>
                  <a:fillRect l="-593" t="-115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2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</a:t>
            </a:r>
            <a:r>
              <a:rPr lang="en-US" altLang="zh-CN" sz="4400" b="1" dirty="0">
                <a:latin typeface="+mn-ea"/>
                <a:ea typeface="+mn-ea"/>
              </a:rPr>
              <a:t>LCA </a:t>
            </a:r>
            <a:r>
              <a:rPr lang="zh-CN" altLang="en-US" sz="4400" b="1" dirty="0">
                <a:latin typeface="+mn-ea"/>
                <a:ea typeface="+mn-ea"/>
              </a:rPr>
              <a:t>相关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时间内，解决下面的问题：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链上加，单点查询值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链上加，子树求和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查询链上最大值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查询链上最大子段和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查询链的中点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查询区间 </a:t>
                </a:r>
                <a:r>
                  <a:rPr lang="en-US" altLang="zh-CN" sz="2000" dirty="0"/>
                  <a:t>LCA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blipFill>
                <a:blip r:embed="rId3"/>
                <a:stretch>
                  <a:fillRect l="-593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3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P5203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409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条非树边，构成一个无向图。询问有多少个简单环恰好包含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条非树边（点相同但是经过的重边不同，算不同的环）。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：两条固定的非树边要么唯一确定一个简单环，要么不能确定简单环。画个图，看看什么时候两条非树边能确定简单环。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：当且仅当两条非树边覆盖的树边有交，它们能确定简单环。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你能否找到 树上两条路径 边有交 的合理转化方式？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4096955"/>
              </a:xfrm>
              <a:prstGeom prst="rect">
                <a:avLst/>
              </a:prstGeom>
              <a:blipFill>
                <a:blip r:embed="rId3"/>
                <a:stretch>
                  <a:fillRect l="-593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5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P5203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这一步有很多种方法，我们只介绍其中一种。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注意到：树上两条路径边有交，“几乎所有时候”都可以把同一条路径看成两条直上直下的路径，除非两条路径 </a:t>
                </a:r>
                <a:r>
                  <a:rPr lang="en-US" altLang="zh-CN" sz="2000" dirty="0"/>
                  <a:t>LCA </a:t>
                </a:r>
                <a:r>
                  <a:rPr lang="zh-CN" altLang="en-US" sz="2000" dirty="0"/>
                  <a:t>相同且 </a:t>
                </a:r>
                <a:r>
                  <a:rPr lang="en-US" altLang="zh-CN" sz="2000" dirty="0"/>
                  <a:t>LCA </a:t>
                </a:r>
                <a:r>
                  <a:rPr lang="zh-CN" altLang="en-US" sz="2000" dirty="0"/>
                  <a:t>之下的两条边都相同，而这种情况的去重很容易。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接下来，我们认为所有路径都是直上直下的。此时你能否想一个方法统计相交的路径对数？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：对于两条相交的直上直下链，在链顶较浅者处统计答案。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对于一条链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的祖先），在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处统计答案：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另一条链的祖先也是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，单独算，只需要其在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后经过的边和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一样。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另一条链的祖先在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之下，则需要这个祖先之下的点还在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上。这是一个链上求和问题，差分后变为到根求和，可以一次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回答。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4401205"/>
              </a:xfrm>
              <a:prstGeom prst="rect">
                <a:avLst/>
              </a:prstGeom>
              <a:blipFill>
                <a:blip r:embed="rId3"/>
                <a:stretch>
                  <a:fillRect l="-593" t="-831" r="-1365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3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P5490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86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个矩形的面积并。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按照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坐标扫描线，转化题意为区间加，求全局非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位置个数。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联系昨天所讲，如何维护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的个数？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:r>
                  <a:rPr lang="en-US" altLang="zh-CN" sz="2000" dirty="0"/>
                  <a:t>P1856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865849"/>
              </a:xfrm>
              <a:prstGeom prst="rect">
                <a:avLst/>
              </a:prstGeom>
              <a:blipFill>
                <a:blip r:embed="rId3"/>
                <a:stretch>
                  <a:fillRect l="-593" t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9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知识回顾：哈希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用哈希值解决判定问题的思路：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若符合条件，我们是否一定会认为相等；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若不符合条件，我们是否大概率认为不相等。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例子：判断某个集合中，每个数是否都出现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的倍数次。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：为每个数赋予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间的随机权值。如果对于每套权值，所有数的权值和都是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的倍数，则答案为真。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思考：该算法的错误概率？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blipFill>
                <a:blip r:embed="rId2"/>
                <a:stretch>
                  <a:fillRect l="-605" t="-1053" r="-605"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1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P8868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给定</m:t>
                    </m:r>
                  </m:oMath>
                </a14:m>
                <a:r>
                  <a:rPr lang="zh-CN" altLang="en-US" sz="2000" dirty="0"/>
                  <a:t>两个序列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，每次给一个区间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的所有子区间的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最大值乘以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最大值之和。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≤250000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提示：扫描线，复用之前例题维护最小值最大值的方式。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:r>
                  <a:rPr lang="en-US" altLang="zh-CN" sz="2000" dirty="0"/>
                  <a:t>CF1824D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blipFill>
                <a:blip r:embed="rId3"/>
                <a:stretch>
                  <a:fillRect l="-593" t="-1432" r="-593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726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再一例扫描线应用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给出一棵树</m:t>
                    </m:r>
                  </m:oMath>
                </a14:m>
                <a:r>
                  <a:rPr lang="zh-CN" altLang="en-US" sz="2000" dirty="0"/>
                  <a:t>，我们说一对点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是不好的，当且仅当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问有多少条树上的简单路径不包含任何不好的点对。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提示：转化为矩形面积并问题。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blipFill>
                <a:blip r:embed="rId3"/>
                <a:stretch>
                  <a:fillRect l="-593" t="-1630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203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分治可以只用一次信息</a:t>
                </a:r>
                <a:r>
                  <a:rPr lang="zh-CN" altLang="en-US" sz="2000" b="1" dirty="0"/>
                  <a:t>合并</a:t>
                </a:r>
                <a:r>
                  <a:rPr lang="zh-CN" altLang="en-US" sz="2000" dirty="0"/>
                  <a:t>解决区间询问问题。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回忆：如何使用分治求区间最大子段和。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思考题 </a:t>
                </a:r>
                <a:r>
                  <a:rPr lang="en-US" altLang="zh-CN" sz="2000" dirty="0"/>
                  <a:t>P6240</a:t>
                </a:r>
                <a:r>
                  <a:rPr lang="zh-CN" altLang="en-US" sz="2000" dirty="0"/>
                  <a:t>：区间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背包（每次询问给一个区间和背包大小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）。保证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1938992"/>
              </a:xfrm>
              <a:prstGeom prst="rect">
                <a:avLst/>
              </a:prstGeom>
              <a:blipFill>
                <a:blip r:embed="rId3"/>
                <a:stretch>
                  <a:fillRect l="-579" t="-1887" b="-5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78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P7482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求所有区间的最大独立集之和。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≤100000,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。答案对大质数取模。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先分治再说。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假设不是求所有区间的和，而是多次询问某个区间的最大独立集，怎么做？仿照最大子段和编一个做法。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2862322"/>
              </a:xfrm>
              <a:prstGeom prst="rect">
                <a:avLst/>
              </a:prstGeom>
              <a:blipFill>
                <a:blip r:embed="rId3"/>
                <a:stretch>
                  <a:fillRect l="-579" t="-127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57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P7482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389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设当前分治区间为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，中点为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 dirty="0"/>
                  <a:t>，分为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dirty="0"/>
                  <a:t> 分别表示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区间内的最大独立集，其中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不选择或选择。这个可以通过两遍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预处理（每次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分别又要设两种状态）。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定义同理，只不过是对于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则对于跨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，答案为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问题转化为：给定数组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3891706"/>
              </a:xfrm>
              <a:prstGeom prst="rect">
                <a:avLst/>
              </a:prstGeom>
              <a:blipFill>
                <a:blip r:embed="rId3"/>
                <a:stretch>
                  <a:fillRect l="-579" t="-94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831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P7482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455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问题转化为：给定数组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利用求和号的性质，很容易把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提到求和号外面去。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，将所有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从小到大排序。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，二分找出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的分界点，分界点前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更大，分界点后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更大，两边的贡献都容易计算。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每层分治都需要排序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二分，时间复杂度为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代码实现不算简单，注意不要算漏贡献。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4557081"/>
              </a:xfrm>
              <a:prstGeom prst="rect">
                <a:avLst/>
              </a:prstGeom>
              <a:blipFill>
                <a:blip r:embed="rId3"/>
                <a:stretch>
                  <a:fillRect l="-579" t="-10710" b="-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850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P7457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C610D9-C0AB-107E-BE99-FD2BD727F47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286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一张图，支持加边删边，查询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间最大边权最小的路径。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，边权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∈[0,9]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：看见加边删边先线段树分治。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：虽然这里有“最大边权最小”，但是并不需要用到并查集以外的任何图论知识。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：维护 </a:t>
                </a:r>
                <a:r>
                  <a:rPr lang="en-US" altLang="zh-CN" sz="2000" dirty="0"/>
                  <a:t>10 </a:t>
                </a:r>
                <a:r>
                  <a:rPr lang="zh-CN" altLang="en-US" sz="2000" dirty="0"/>
                  <a:t>个可撤销并查集，并查集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≤9)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包含所有边权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C610D9-C0AB-107E-BE99-FD2BD727F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2865849"/>
              </a:xfrm>
              <a:prstGeom prst="rect">
                <a:avLst/>
              </a:prstGeom>
              <a:blipFill>
                <a:blip r:embed="rId3"/>
                <a:stretch>
                  <a:fillRect l="-579" t="-1277" b="-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9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哈希冲突的概率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712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若单次比较中，哈希冲突的概率为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，则对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对数作比较，哈希有一次冲突的概率不超过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𝑘𝑝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使用时，注意实际上比较了几对数。例子：若算法中，判断了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个数的哈希值是否互不相同，则实际上我们希望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对比较都不冲突。因此，此时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如果哈希值最终要对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取模来比较，则单个哈希值冲突的概率大概是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如果我们用了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组独立的哈希值，则冲突概率会变为自己的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OI </a:t>
                </a:r>
                <a:r>
                  <a:rPr lang="zh-CN" altLang="en-US" sz="2000" dirty="0"/>
                  <a:t>中，利用两个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级别的模数作质数分别哈希（称为双哈希），或是利用一个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级别的模数哈希，单次判断错误概率就在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级别，通常可以认为不会出错了。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注意：如果用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 级别的模数单哈希，又实际上比较了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对数（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），错误概率是极高的。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12509"/>
              </a:xfrm>
              <a:prstGeom prst="rect">
                <a:avLst/>
              </a:prstGeom>
              <a:blipFill>
                <a:blip r:embed="rId2"/>
                <a:stretch>
                  <a:fillRect l="-605" t="-776" r="-605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30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例题：最长公共子串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502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个长度均不超过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，求出最长的字符串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中都出现了。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题目链接：</a:t>
                </a:r>
                <a:r>
                  <a:rPr lang="en-US" altLang="zh-CN" sz="2000" dirty="0"/>
                  <a:t>P5546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P2463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SP1811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SP1812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SP10570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：二分答案。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：先哈希，再用哈希的语言描述问题。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 2</a:t>
                </a:r>
                <a:r>
                  <a:rPr lang="zh-CN" altLang="en-US" sz="2000" dirty="0"/>
                  <a:t>：哈希后，问题变为：有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个数集。判断是否有一个数同时在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个数集里出现。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使用 </a:t>
                </a:r>
                <a:r>
                  <a:rPr lang="en-US" altLang="zh-CN" sz="2000" dirty="0"/>
                  <a:t>set, map</a:t>
                </a:r>
                <a:r>
                  <a:rPr lang="zh-CN" altLang="en-US" sz="2000" dirty="0"/>
                  <a:t>，问题在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时间内解决。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020285"/>
              </a:xfrm>
              <a:prstGeom prst="rect">
                <a:avLst/>
              </a:prstGeom>
              <a:blipFill>
                <a:blip r:embed="rId2"/>
                <a:stretch>
                  <a:fillRect l="-605" t="-729" r="-3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6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例题：几个经典问题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81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一：给定长度为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二分答案。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后缀排序（按照字典序，将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的所有后缀排序）。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二：给定长度为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求以每个字符为中心的最长回文子串。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81402"/>
              </a:xfrm>
              <a:prstGeom prst="rect">
                <a:avLst/>
              </a:prstGeom>
              <a:blipFill>
                <a:blip r:embed="rId2"/>
                <a:stretch>
                  <a:fillRect l="-605" t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61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例题：最长回文后缀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求出其</m:t>
                    </m:r>
                  </m:oMath>
                </a14:m>
                <a:r>
                  <a:rPr lang="zh-CN" altLang="en-US" sz="2000" dirty="0"/>
                  <a:t>每个前缀的最长回文后缀。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提示：双指针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哈希。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blipFill>
                <a:blip r:embed="rId2"/>
                <a:stretch>
                  <a:fillRect l="-605" t="-2247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3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UVA10298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求出其</m:t>
                    </m:r>
                  </m:oMath>
                </a14:m>
                <a:r>
                  <a:rPr lang="zh-CN" altLang="en-US" sz="2000" dirty="0"/>
                  <a:t>每个前缀写成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000" dirty="0"/>
                  <a:t> 的形式后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</a:t>
                </a:r>
                <a:r>
                  <a:rPr lang="en-US" altLang="zh-CN" sz="2000" dirty="0"/>
                  <a:t>KMP </a:t>
                </a:r>
                <a:r>
                  <a:rPr lang="zh-CN" altLang="en-US" sz="2000" dirty="0"/>
                  <a:t>求出每个前缀的最长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，然后考虑题目描述和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间的联系。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blipFill>
                <a:blip r:embed="rId2"/>
                <a:stretch>
                  <a:fillRect l="-605" t="-1873" b="-6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75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P5446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[1…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的前缀，求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的所有可能值。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blipFill>
                <a:blip r:embed="rId2"/>
                <a:stretch>
                  <a:fillRect l="-605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92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3738</Words>
  <Application>Microsoft Office PowerPoint</Application>
  <PresentationFormat>宽屏</PresentationFormat>
  <Paragraphs>363</Paragraphs>
  <Slides>36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Cambria Math</vt:lpstr>
      <vt:lpstr>Office 主题​​</vt:lpstr>
      <vt:lpstr>字符串与数据结构： 题目选讲</vt:lpstr>
      <vt:lpstr>知识回顾：字符串匹配问题</vt:lpstr>
      <vt:lpstr>知识回顾：哈希</vt:lpstr>
      <vt:lpstr>哈希冲突的概率</vt:lpstr>
      <vt:lpstr>例题：最长公共子串 [易]</vt:lpstr>
      <vt:lpstr>例题：几个经典问题 [易]</vt:lpstr>
      <vt:lpstr>例题：最长回文后缀 [易]</vt:lpstr>
      <vt:lpstr>例题：UVA10298 [易]</vt:lpstr>
      <vt:lpstr>例题：P5446 [易]</vt:lpstr>
      <vt:lpstr>例题：CF1827C [难]</vt:lpstr>
      <vt:lpstr>例题：P7114 [难]</vt:lpstr>
      <vt:lpstr>例题：P7114 cont.</vt:lpstr>
      <vt:lpstr>知识回顾：Trie 树</vt:lpstr>
      <vt:lpstr>例题：P5335 [中]</vt:lpstr>
      <vt:lpstr>知识回顾：基础数据结构</vt:lpstr>
      <vt:lpstr>线段树题目练习</vt:lpstr>
      <vt:lpstr>例题：P8969 [中]</vt:lpstr>
      <vt:lpstr>历史和与历史最大值</vt:lpstr>
      <vt:lpstr>知识回顾：单调队列和单调栈</vt:lpstr>
      <vt:lpstr>例题：CF1601E [中]</vt:lpstr>
      <vt:lpstr>例题：CF1601E cont.</vt:lpstr>
      <vt:lpstr>例题：CF1601E cont.</vt:lpstr>
      <vt:lpstr>例题：CF1696D [中]</vt:lpstr>
      <vt:lpstr>例题：CF1696D cont.</vt:lpstr>
      <vt:lpstr>知识回顾：树上问题</vt:lpstr>
      <vt:lpstr>知识回顾：LCA 相关</vt:lpstr>
      <vt:lpstr>例题：P5203 [难]</vt:lpstr>
      <vt:lpstr>例题：P5203 cont.</vt:lpstr>
      <vt:lpstr>例题：P5490 [中]</vt:lpstr>
      <vt:lpstr>例题：P8868 [中]</vt:lpstr>
      <vt:lpstr>再一例扫描线应用</vt:lpstr>
      <vt:lpstr>知识回顾：分治</vt:lpstr>
      <vt:lpstr>例题：P7482 [难]</vt:lpstr>
      <vt:lpstr>例题：P7482 cont.</vt:lpstr>
      <vt:lpstr>例题：P7482 cont.</vt:lpstr>
      <vt:lpstr>例题：P7457 [中]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75</cp:revision>
  <dcterms:created xsi:type="dcterms:W3CDTF">2023-05-06T03:04:00Z</dcterms:created>
  <dcterms:modified xsi:type="dcterms:W3CDTF">2023-11-30T06:03:22Z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