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363" r:id="rId2"/>
    <p:sldId id="258" r:id="rId3"/>
    <p:sldId id="298" r:id="rId4"/>
    <p:sldId id="364" r:id="rId5"/>
    <p:sldId id="307" r:id="rId6"/>
    <p:sldId id="287" r:id="rId7"/>
    <p:sldId id="370" r:id="rId8"/>
    <p:sldId id="368" r:id="rId9"/>
    <p:sldId id="365" r:id="rId10"/>
    <p:sldId id="302" r:id="rId11"/>
    <p:sldId id="304" r:id="rId12"/>
    <p:sldId id="305" r:id="rId13"/>
    <p:sldId id="306" r:id="rId14"/>
    <p:sldId id="372" r:id="rId15"/>
    <p:sldId id="371" r:id="rId16"/>
    <p:sldId id="373" r:id="rId17"/>
    <p:sldId id="374" r:id="rId18"/>
    <p:sldId id="375" r:id="rId19"/>
    <p:sldId id="376" r:id="rId20"/>
    <p:sldId id="292" r:id="rId21"/>
    <p:sldId id="378" r:id="rId22"/>
    <p:sldId id="367" r:id="rId23"/>
    <p:sldId id="382" r:id="rId24"/>
    <p:sldId id="293" r:id="rId25"/>
    <p:sldId id="377" r:id="rId26"/>
    <p:sldId id="380" r:id="rId27"/>
    <p:sldId id="482" r:id="rId28"/>
    <p:sldId id="402" r:id="rId29"/>
    <p:sldId id="393" r:id="rId30"/>
    <p:sldId id="480" r:id="rId31"/>
    <p:sldId id="481" r:id="rId32"/>
    <p:sldId id="379" r:id="rId33"/>
    <p:sldId id="381" r:id="rId34"/>
    <p:sldId id="256" r:id="rId35"/>
    <p:sldId id="360" r:id="rId36"/>
    <p:sldId id="401" r:id="rId37"/>
    <p:sldId id="361" r:id="rId38"/>
    <p:sldId id="357" r:id="rId39"/>
    <p:sldId id="396" r:id="rId40"/>
    <p:sldId id="362" r:id="rId41"/>
    <p:sldId id="395" r:id="rId42"/>
    <p:sldId id="341" r:id="rId43"/>
    <p:sldId id="335" r:id="rId44"/>
    <p:sldId id="300" r:id="rId45"/>
    <p:sldId id="394" r:id="rId46"/>
    <p:sldId id="397" r:id="rId47"/>
    <p:sldId id="324" r:id="rId48"/>
    <p:sldId id="326" r:id="rId49"/>
    <p:sldId id="327" r:id="rId50"/>
    <p:sldId id="329" r:id="rId51"/>
    <p:sldId id="398" r:id="rId52"/>
    <p:sldId id="322" r:id="rId53"/>
    <p:sldId id="400" r:id="rId54"/>
  </p:sldIdLst>
  <p:sldSz cx="12192000" cy="6858000"/>
  <p:notesSz cx="6858000" cy="9144000"/>
  <p:custDataLst>
    <p:tags r:id="rId5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1" autoAdjust="0"/>
    <p:restoredTop sz="94632" autoAdjust="0"/>
  </p:normalViewPr>
  <p:slideViewPr>
    <p:cSldViewPr snapToGrid="0">
      <p:cViewPr varScale="1">
        <p:scale>
          <a:sx n="67" d="100"/>
          <a:sy n="67" d="100"/>
        </p:scale>
        <p:origin x="7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DCA60-EAF9-4C6E-8601-4CA930F7540E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7F43A-17CD-4CD9-A47C-B05C1920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3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051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0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120min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273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981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20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212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29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13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294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6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9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369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827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74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1948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320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452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083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503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789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81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6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5499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40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30min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772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50min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140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70min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814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100min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326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100min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512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19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ycx-akioi/p/kehaixingkehaixing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数学：组合数学基础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lsy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92113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CF1542E2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648677"/>
                <a:ext cx="100800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都是长度为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的排列，且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字典序小于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，逆序对数大于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计算有几对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满足条件。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≤500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部分分：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080000" cy="2246769"/>
              </a:xfrm>
              <a:prstGeom prst="rect">
                <a:avLst/>
              </a:prstGeom>
              <a:blipFill>
                <a:blip r:embed="rId2"/>
                <a:stretch>
                  <a:fillRect l="-605" t="-1355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66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CF1542E2</a:t>
            </a:r>
            <a:r>
              <a:rPr lang="zh-CN" altLang="en-US" sz="4400" b="1" dirty="0">
                <a:latin typeface="+mn-ea"/>
                <a:ea typeface="+mn-ea"/>
              </a:rPr>
              <a:t>（一）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648677"/>
                <a:ext cx="1008000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本题解法很多。这里只说一种。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首先，如果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在第一位相同，这一位无论是什么都无关紧要，可以递归到子问题。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在第一位就不同，我们可以枚举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此时，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和后面的数构成了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个逆序对，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构成了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的总逆序对数就是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加上后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个元素内部的逆序对数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同理，设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 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/>
                  <a:t> 个元素内部的逆序对数为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这可以写成一个关于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的不等式。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预处理出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表示长为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排列，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 个逆序对的方案数（回忆：暑假讲了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r>
                  <a:rPr lang="zh-CN" altLang="en-US" sz="2000" dirty="0"/>
                  <a:t> 做法，这里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），用这个式子就可以算答案了。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080000" cy="4708981"/>
              </a:xfrm>
              <a:prstGeom prst="rect">
                <a:avLst/>
              </a:prstGeom>
              <a:blipFill>
                <a:blip r:embed="rId2"/>
                <a:stretch>
                  <a:fillRect l="-605" t="-647" r="-3083" b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672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CF1542E2</a:t>
            </a:r>
            <a:r>
              <a:rPr lang="zh-CN" altLang="en-US" sz="4400" b="1" dirty="0">
                <a:latin typeface="+mn-ea"/>
                <a:ea typeface="+mn-ea"/>
              </a:rPr>
              <a:t>（一）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648677"/>
                <a:ext cx="100800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首先，把枚举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可以换成枚举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的不等式可以换成只枚举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中的一个，然后另一个前缀和。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最后，可以把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处的贡献拆开。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这样最终能做到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，可以通过。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080000" cy="2246769"/>
              </a:xfrm>
              <a:prstGeom prst="rect">
                <a:avLst/>
              </a:prstGeom>
              <a:blipFill>
                <a:blip r:embed="rId2"/>
                <a:stretch>
                  <a:fillRect l="-605" t="-1355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91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CF1542E2</a:t>
            </a:r>
            <a:r>
              <a:rPr lang="zh-CN" altLang="en-US" sz="4400" b="1" dirty="0">
                <a:latin typeface="+mn-ea"/>
                <a:ea typeface="+mn-ea"/>
              </a:rPr>
              <a:t>（二）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648677"/>
                <a:ext cx="100800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也可以不直接优化前面的做法，而是直接把后半部分换成一个 </a:t>
                </a:r>
                <a:r>
                  <a:rPr lang="en-US" altLang="zh-CN" sz="2000" dirty="0" err="1"/>
                  <a:t>dp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表示有多少对长度为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的排列，逆序对数之差为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这样就很容易做到总共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，比之前的推导简单得多。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启示：合理选择 </a:t>
                </a:r>
                <a:r>
                  <a:rPr lang="en-US" altLang="zh-CN" sz="2000" dirty="0" err="1"/>
                  <a:t>dp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和硬算式子。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080000" cy="2246769"/>
              </a:xfrm>
              <a:prstGeom prst="rect">
                <a:avLst/>
              </a:prstGeom>
              <a:blipFill>
                <a:blip r:embed="rId2"/>
                <a:stretch>
                  <a:fillRect l="-605" t="-1355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12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更多练习题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648677"/>
            <a:ext cx="1008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ARC102C</a:t>
            </a:r>
          </a:p>
          <a:p>
            <a:r>
              <a:rPr lang="zh-CN" altLang="en-US" sz="2000" dirty="0"/>
              <a:t>洛谷 </a:t>
            </a:r>
            <a:r>
              <a:rPr lang="en-US" altLang="zh-CN" sz="2000" dirty="0"/>
              <a:t>P3214</a:t>
            </a:r>
          </a:p>
          <a:p>
            <a:r>
              <a:rPr lang="zh-CN" altLang="en-US" sz="2000" dirty="0"/>
              <a:t>洛谷 </a:t>
            </a:r>
            <a:r>
              <a:rPr lang="en-US" altLang="zh-CN" sz="2000" dirty="0"/>
              <a:t>P7914</a:t>
            </a:r>
          </a:p>
          <a:p>
            <a:r>
              <a:rPr lang="zh-CN" altLang="en-US" sz="2000" dirty="0"/>
              <a:t>洛谷 </a:t>
            </a:r>
            <a:r>
              <a:rPr lang="en-US" altLang="zh-CN" sz="2000" dirty="0"/>
              <a:t>P5664</a:t>
            </a:r>
          </a:p>
          <a:p>
            <a:r>
              <a:rPr lang="en-US" altLang="zh-CN" sz="2000" dirty="0"/>
              <a:t>CF1316F</a:t>
            </a:r>
          </a:p>
        </p:txBody>
      </p:sp>
    </p:spTree>
    <p:extLst>
      <p:ext uri="{BB962C8B-B14F-4D97-AF65-F5344CB8AC3E}">
        <p14:creationId xmlns:p14="http://schemas.microsoft.com/office/powerpoint/2010/main" val="945869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容斥原理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648677"/>
                <a:ext cx="10080000" cy="4267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zh-CN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zh-CN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zh-CN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zh-CN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−…+</m:t>
                      </m:r>
                      <m:sSup>
                        <m:sSupPr>
                          <m:ctrlPr>
                            <a:rPr lang="zh-CN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zh-CN" altLang="zh-CN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zh-CN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∩…∩</m:t>
                              </m:r>
                              <m:sSub>
                                <m:sSubPr>
                                  <m:ctrlPr>
                                    <a:rPr lang="zh-CN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080000" cy="42673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993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二项式反演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648677"/>
                <a:ext cx="10080000" cy="3741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如果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那么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b="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nary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的也有类似结论。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080000" cy="3741345"/>
              </a:xfrm>
              <a:prstGeom prst="rect">
                <a:avLst/>
              </a:prstGeom>
              <a:blipFill>
                <a:blip r:embed="rId2"/>
                <a:stretch>
                  <a:fillRect l="-605" t="-814" b="-18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897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二项式反演有什么用？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648677"/>
                <a:ext cx="1008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设想有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个条件，你希望恰好有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个条件满足。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然而，如果固定某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 个条件满足，其它的可满足可不满足，这时的方案数好算且只与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 有关，就能使用二项式反演。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080000" cy="1323439"/>
              </a:xfrm>
              <a:prstGeom prst="rect">
                <a:avLst/>
              </a:prstGeom>
              <a:blipFill>
                <a:blip r:embed="rId2"/>
                <a:stretch>
                  <a:fillRect l="-605" t="-2294" b="-6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76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几个经典问题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245796"/>
                <a:ext cx="100800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accent1"/>
                    </a:solidFill>
                  </a:rPr>
                  <a:t>划分数</a:t>
                </a:r>
                <a:r>
                  <a:rPr lang="zh-CN" altLang="en-US" sz="2000" dirty="0"/>
                  <a:t>：有多少种把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写成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个正整数之和（不考虑顺序）的方案？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sz="2000" dirty="0"/>
                  <a:t>：考虑求和式子里所有数的最小值。如果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sz="2000" dirty="0"/>
                  <a:t>，就可以全部减去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。（差分数组）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>
                    <a:solidFill>
                      <a:schemeClr val="accent1"/>
                    </a:solidFill>
                  </a:rPr>
                  <a:t>第一类斯特林数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：有几个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的排列恰有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个环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考虑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属于哪个环，插入大小为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的环里有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种插法：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>
                    <a:solidFill>
                      <a:schemeClr val="accent1"/>
                    </a:solidFill>
                  </a:rPr>
                  <a:t>归并计数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/</a:t>
                </a:r>
                <a:r>
                  <a:rPr lang="zh-CN" altLang="en-US" sz="2000" dirty="0">
                    <a:solidFill>
                      <a:schemeClr val="accent1"/>
                    </a:solidFill>
                  </a:rPr>
                  <a:t>树上拓扑序计数</a:t>
                </a:r>
                <a:r>
                  <a:rPr lang="zh-CN" altLang="en-US" sz="2000" dirty="0"/>
                  <a:t>：给定一棵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个点的有根树，求出其有几个拓扑序（也就是有几个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的排列，使得任意一个点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，都有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的父亲排在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之前）：答案是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模板题：</a:t>
                </a:r>
                <a:r>
                  <a:rPr lang="en-US" altLang="zh-CN" sz="2000" dirty="0"/>
                  <a:t>ABC160F</a:t>
                </a:r>
                <a:r>
                  <a:rPr lang="zh-CN" altLang="en-US" sz="2000" dirty="0"/>
                  <a:t>（求以每个点为根的答案，需要换根 </a:t>
                </a:r>
                <a:r>
                  <a:rPr lang="en-US" altLang="zh-CN" sz="2000" dirty="0" err="1"/>
                  <a:t>dp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r>
                  <a:rPr lang="zh-CN" altLang="en-US" sz="2000" dirty="0"/>
                  <a:t>另一个模板题：</a:t>
                </a:r>
                <a:r>
                  <a:rPr lang="en-US" altLang="zh-CN" sz="2000" dirty="0"/>
                  <a:t>P2606</a:t>
                </a:r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245796"/>
                <a:ext cx="10080000" cy="5632311"/>
              </a:xfrm>
              <a:prstGeom prst="rect">
                <a:avLst/>
              </a:prstGeom>
              <a:blipFill>
                <a:blip r:embed="rId2"/>
                <a:stretch>
                  <a:fillRect l="-605" t="-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478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第二类斯特林数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245796"/>
                <a:ext cx="10080000" cy="5587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个球放入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个盒子，球不同、盒子相同、盒子非空，的方案数。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考虑第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个球放入哪个盒子，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>
                    <a:solidFill>
                      <a:srgbClr val="FF0000"/>
                    </a:solidFill>
                  </a:rPr>
                  <a:t>重要恒等式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可以用组合意义理解：左侧是长为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 序列填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方案数。右边是枚举填了几种数，选出这些数有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种选法，把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个位置放进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个盒子有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种选法。斯特林数中盒子无序，故还需乘上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sz="2000" dirty="0"/>
                  <a:t>，对该式二项式反演即得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245796"/>
                <a:ext cx="10080000" cy="5587555"/>
              </a:xfrm>
              <a:prstGeom prst="rect">
                <a:avLst/>
              </a:prstGeom>
              <a:blipFill>
                <a:blip r:embed="rId3"/>
                <a:stretch>
                  <a:fillRect l="-605" t="-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53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和式与求和号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692220"/>
            <a:ext cx="1008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数学题中很多时候都在和求和号打交道。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性质：可交换；乘法分配律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最终目标：分离变量，使得各个变量间</a:t>
            </a:r>
            <a:r>
              <a:rPr lang="zh-CN" altLang="en-US" sz="2000" dirty="0">
                <a:solidFill>
                  <a:srgbClr val="FF0000"/>
                </a:solidFill>
              </a:rPr>
              <a:t>互不影响</a:t>
            </a:r>
            <a:r>
              <a:rPr lang="zh-CN" altLang="en-US" sz="2000" dirty="0"/>
              <a:t>，从而分解成</a:t>
            </a:r>
            <a:r>
              <a:rPr lang="zh-CN" altLang="en-US" sz="2000" dirty="0">
                <a:solidFill>
                  <a:srgbClr val="FF0000"/>
                </a:solidFill>
              </a:rPr>
              <a:t>子问题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交换求和号时，注意不要改变变量的取值范围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1E7863-A9D9-21FB-B547-CC66CE0F8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560" y="2943157"/>
            <a:ext cx="5730879" cy="222262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P6620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692220"/>
            <a:ext cx="10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例题：</a:t>
            </a:r>
            <a:r>
              <a:rPr lang="en-US" altLang="zh-CN" sz="2000" dirty="0"/>
              <a:t>[2020 </a:t>
            </a:r>
            <a:r>
              <a:rPr lang="zh-CN" altLang="en-US" sz="2000" dirty="0"/>
              <a:t>省选</a:t>
            </a:r>
            <a:r>
              <a:rPr lang="en-US" altLang="zh-CN" sz="2000" dirty="0"/>
              <a:t>] </a:t>
            </a:r>
            <a:r>
              <a:rPr lang="zh-CN" altLang="en-US" sz="2000" dirty="0"/>
              <a:t>组合数问题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3DF46D-52E1-95B2-5A45-D207D23B1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711" y="2400106"/>
            <a:ext cx="8832289" cy="205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38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卡特兰数与反射容斥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245796"/>
                <a:ext cx="1008000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要算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 </a:t>
                </a:r>
                <a:r>
                  <a:rPr lang="en-US" altLang="zh-CN" sz="2000" dirty="0"/>
                  <a:t>1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 </a:t>
                </a:r>
                <a:r>
                  <a:rPr lang="en-US" altLang="zh-CN" sz="2000" dirty="0"/>
                  <a:t>-1 </a:t>
                </a:r>
                <a:r>
                  <a:rPr lang="zh-CN" altLang="en-US" sz="2000" dirty="0"/>
                  <a:t>排成一个序列，任何前缀和都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的方案数。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等价于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走到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一旦碰到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就不合法，的走法计数。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如果碰到了，把第一次碰到的位置后翻折，可以形成双射。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如果有两条线，只需要考虑 </a:t>
                </a:r>
                <a:r>
                  <a:rPr lang="en-US" altLang="zh-CN" sz="2000" dirty="0" err="1"/>
                  <a:t>ababa</a:t>
                </a:r>
                <a:r>
                  <a:rPr lang="zh-CN" altLang="en-US" sz="2000" dirty="0"/>
                  <a:t>、</a:t>
                </a:r>
                <a:r>
                  <a:rPr lang="en-US" altLang="zh-CN" sz="2000" dirty="0" err="1"/>
                  <a:t>babab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这种反射，至多反射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为两线之间的距离。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反射容斥的题目技巧性很强，而且将题目转化为反射容斥通常不容易，需要很厉害的组合观察。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例题：</a:t>
                </a:r>
                <a:r>
                  <a:rPr lang="en-US" altLang="zh-CN" sz="2000" dirty="0"/>
                  <a:t>UOJ424</a:t>
                </a:r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245796"/>
                <a:ext cx="10080000" cy="4708981"/>
              </a:xfrm>
              <a:prstGeom prst="rect">
                <a:avLst/>
              </a:prstGeom>
              <a:blipFill>
                <a:blip r:embed="rId2"/>
                <a:stretch>
                  <a:fillRect l="-605" t="-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696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更一般的计数 </a:t>
            </a:r>
            <a:r>
              <a:rPr lang="en-US" altLang="zh-CN" sz="4400" b="1" dirty="0" err="1">
                <a:latin typeface="+mn-ea"/>
                <a:ea typeface="+mn-ea"/>
              </a:rPr>
              <a:t>dp</a:t>
            </a:r>
            <a:r>
              <a:rPr lang="en-US" altLang="zh-CN" sz="4400" b="1" dirty="0">
                <a:latin typeface="+mn-ea"/>
                <a:ea typeface="+mn-ea"/>
              </a:rPr>
              <a:t> / </a:t>
            </a:r>
            <a:r>
              <a:rPr lang="zh-CN" altLang="en-US" sz="4400" b="1" dirty="0">
                <a:latin typeface="+mn-ea"/>
                <a:ea typeface="+mn-ea"/>
              </a:rPr>
              <a:t>递推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648677"/>
            <a:ext cx="10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更难理解的计数 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 </a:t>
            </a:r>
            <a:r>
              <a:rPr lang="zh-CN" altLang="en-US" sz="2000" dirty="0"/>
              <a:t>的状态通常没有明确的组合解释，而单纯是对乘法分配律</a:t>
            </a:r>
            <a:r>
              <a:rPr lang="en-US" altLang="zh-CN" sz="2000" dirty="0"/>
              <a:t>/</a:t>
            </a:r>
            <a:r>
              <a:rPr lang="zh-CN" altLang="en-US" sz="2000" dirty="0"/>
              <a:t>和式运算律的运用。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6334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P4859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648677"/>
                <a:ext cx="10080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给定序列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，问有多少种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的排列恰有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个位置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≤5000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080000" cy="1015663"/>
              </a:xfrm>
              <a:prstGeom prst="rect">
                <a:avLst/>
              </a:prstGeom>
              <a:blipFill>
                <a:blip r:embed="rId2"/>
                <a:stretch>
                  <a:fillRect l="-605" t="-2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482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P4827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692220"/>
                <a:ext cx="10080000" cy="2602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例题：</a:t>
                </a:r>
                <a:r>
                  <a:rPr lang="en-US" altLang="zh-CN" sz="2000" dirty="0"/>
                  <a:t>Crash </a:t>
                </a:r>
                <a:r>
                  <a:rPr lang="zh-CN" altLang="en-US" sz="2000" dirty="0"/>
                  <a:t>的文明世界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给定一棵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个点的树和定值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，每条边的长度都是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，对于每个点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，求出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50000, 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150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拓展：</a:t>
                </a:r>
                <a:r>
                  <a:rPr lang="en-US" altLang="zh-CN" sz="2000" dirty="0"/>
                  <a:t>CF1097G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92220"/>
                <a:ext cx="10080000" cy="2602187"/>
              </a:xfrm>
              <a:prstGeom prst="rect">
                <a:avLst/>
              </a:prstGeom>
              <a:blipFill>
                <a:blip r:embed="rId2"/>
                <a:stretch>
                  <a:fillRect l="-3688" t="-1408" b="-3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594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相似的例题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692220"/>
                <a:ext cx="1008000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latin typeface="+mn-ea"/>
                    <a:ea typeface="+mn-ea"/>
                  </a:rPr>
                  <a:t>P4099 / P5405 </a:t>
                </a:r>
                <a:r>
                  <a:rPr lang="zh-CN" altLang="en-US" sz="2000" dirty="0"/>
                  <a:t>给定一棵有向树，求拓扑序个数。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≤5000</m:t>
                      </m:r>
                    </m:oMath>
                  </m:oMathPara>
                </a14:m>
                <a:endParaRPr lang="en-US" altLang="zh-CN" sz="2000" b="0" dirty="0"/>
              </a:p>
              <a:p>
                <a:endParaRPr lang="en-US" altLang="zh-CN" sz="2000" dirty="0"/>
              </a:p>
              <a:p>
                <a:r>
                  <a:rPr lang="en-US" altLang="zh-CN" sz="2000" b="1" dirty="0">
                    <a:latin typeface="+mn-ea"/>
                    <a:ea typeface="+mn-ea"/>
                  </a:rPr>
                  <a:t>ARC101E </a:t>
                </a:r>
                <a:r>
                  <a:rPr lang="zh-CN" altLang="en-US" sz="2000" dirty="0">
                    <a:latin typeface="+mn-ea"/>
                    <a:ea typeface="+mn-ea"/>
                  </a:rPr>
                  <a:t>给定一棵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+mn-ea"/>
                    <a:ea typeface="+mn-ea"/>
                  </a:rPr>
                  <a:t> 个点的树，将点两两配对，对于一对点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zh-CN" altLang="en-US" sz="2000" dirty="0"/>
                  <a:t>，在树上将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路径上所有边都染色。问有几种配对方法使得所有边都被染了色。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≤5000</m:t>
                      </m:r>
                    </m:oMath>
                  </m:oMathPara>
                </a14:m>
                <a:endParaRPr lang="en-US" altLang="zh-CN" sz="2000" b="0" dirty="0"/>
              </a:p>
              <a:p>
                <a:endParaRPr lang="en-US" altLang="zh-CN" sz="2000" dirty="0"/>
              </a:p>
              <a:p>
                <a:r>
                  <a:rPr lang="en-US" altLang="zh-CN" sz="2000" b="1" dirty="0">
                    <a:latin typeface="+mn-ea"/>
                    <a:ea typeface="+mn-ea"/>
                  </a:rPr>
                  <a:t>ARC121E </a:t>
                </a:r>
                <a:r>
                  <a:rPr lang="zh-CN" altLang="en-US" sz="2000" dirty="0">
                    <a:latin typeface="+mn-ea"/>
                    <a:ea typeface="+mn-ea"/>
                  </a:rPr>
                  <a:t>给定一棵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+mn-ea"/>
                    <a:ea typeface="+mn-ea"/>
                  </a:rPr>
                  <a:t> 个点的有根树，问有几个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1∼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+mn-ea"/>
                    <a:ea typeface="+mn-ea"/>
                  </a:rPr>
                  <a:t> 排列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𝑝</m:t>
                    </m:r>
                  </m:oMath>
                </a14:m>
                <a:r>
                  <a:rPr lang="zh-CN" altLang="en-US" sz="2000" dirty="0">
                    <a:latin typeface="+mn-ea"/>
                    <a:ea typeface="+mn-ea"/>
                  </a:rPr>
                  <a:t>，满足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+mn-ea"/>
                    <a:ea typeface="+mn-ea"/>
                  </a:rPr>
                  <a:t> </a:t>
                </a:r>
                <a:r>
                  <a:rPr lang="zh-CN" altLang="en-US" sz="2000" dirty="0">
                    <a:latin typeface="+mn-ea"/>
                    <a:ea typeface="+mn-ea"/>
                  </a:rPr>
                  <a:t>不是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+mn-ea"/>
                    <a:ea typeface="+mn-ea"/>
                  </a:rPr>
                  <a:t> </a:t>
                </a:r>
                <a:r>
                  <a:rPr lang="zh-CN" altLang="en-US" sz="2000" dirty="0">
                    <a:latin typeface="+mn-ea"/>
                    <a:ea typeface="+mn-ea"/>
                  </a:rPr>
                  <a:t>严格祖先。</a:t>
                </a:r>
                <a:endParaRPr lang="en-US" altLang="zh-CN" sz="2000" dirty="0">
                  <a:latin typeface="+mn-ea"/>
                  <a:ea typeface="+mn-ea"/>
                </a:endParaRPr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≤5000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更多练习：</a:t>
                </a:r>
                <a:r>
                  <a:rPr lang="en-US" altLang="zh-CN" sz="2000" dirty="0"/>
                  <a:t>P6478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CF1228E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P6144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CF932E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ARC061D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92220"/>
                <a:ext cx="10080000" cy="4401205"/>
              </a:xfrm>
              <a:prstGeom prst="rect">
                <a:avLst/>
              </a:prstGeom>
              <a:blipFill>
                <a:blip r:embed="rId3"/>
                <a:stretch>
                  <a:fillRect l="-605" t="-831" r="-363" b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407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容斥的本质与“斯特林反演”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245796"/>
                <a:ext cx="10080000" cy="5629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容斥不仅是二项式反演。只要我们能写出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b="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或者用矩阵的形式描述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𝐴𝑔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（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sz="2000" dirty="0"/>
                  <a:t>）则一定有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000" dirty="0"/>
                  <a:t>。这里对上三角矩阵求逆是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的。换句话说，一定可以算出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对于特殊的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/>
                  <a:t>，容斥会有特殊的叫法。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-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为组合数矩阵，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为带有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系数的组合数矩阵，叫做二项式反演</a:t>
                </a:r>
                <a:endParaRPr lang="en-US" altLang="zh-CN" sz="2000" dirty="0"/>
              </a:p>
              <a:p>
                <a:r>
                  <a:rPr lang="en-US" altLang="zh-CN" sz="2000" dirty="0"/>
                  <a:t>-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为整除矩阵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，叫做莫比乌斯反演</a:t>
                </a:r>
                <a:br>
                  <a:rPr lang="en-US" altLang="zh-CN" sz="2000" dirty="0"/>
                </a:br>
                <a:r>
                  <a:rPr lang="en-US" altLang="zh-CN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反过来，叫做斯特林反演</a:t>
                </a:r>
                <a:endParaRPr lang="en-US" altLang="zh-CN" sz="2000" dirty="0"/>
              </a:p>
              <a:p>
                <a:r>
                  <a:rPr lang="en-US" altLang="zh-CN" sz="2000" dirty="0"/>
                  <a:t>- </a:t>
                </a:r>
                <a:r>
                  <a:rPr lang="zh-CN" altLang="en-US" sz="2000" dirty="0"/>
                  <a:t>对线性空间的计数问题，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可以和 </a:t>
                </a:r>
                <a:r>
                  <a:rPr lang="en-US" altLang="zh-CN" sz="2000" dirty="0"/>
                  <a:t>q-binomial </a:t>
                </a:r>
                <a:r>
                  <a:rPr lang="zh-CN" altLang="en-US" sz="2000" dirty="0"/>
                  <a:t>之类的东西相关</a:t>
                </a:r>
                <a:r>
                  <a:rPr lang="en-US" altLang="zh-CN" sz="2000" dirty="0"/>
                  <a:t>……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245796"/>
                <a:ext cx="10080000" cy="5629618"/>
              </a:xfrm>
              <a:prstGeom prst="rect">
                <a:avLst/>
              </a:prstGeom>
              <a:blipFill>
                <a:blip r:embed="rId2"/>
                <a:stretch>
                  <a:fillRect l="-605" t="-541" b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61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子集和变换 </a:t>
            </a:r>
            <a:r>
              <a:rPr lang="en-US" altLang="zh-CN" sz="4400" b="1" dirty="0">
                <a:latin typeface="+mn-ea"/>
                <a:ea typeface="+mn-ea"/>
              </a:rPr>
              <a:t>/ FMT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245796"/>
                <a:ext cx="10080000" cy="4394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用高维前缀和（一维一维前缀和）可以算出子集和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超集和，反过来求差分就得到逆变换。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⊆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可以用来求 </a:t>
                </a:r>
                <a:r>
                  <a:rPr lang="en-US" altLang="zh-CN" sz="2000" dirty="0"/>
                  <a:t>or/and </a:t>
                </a:r>
                <a:r>
                  <a:rPr lang="zh-CN" altLang="en-US" sz="2000" dirty="0"/>
                  <a:t>卷积：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例题：</a:t>
                </a:r>
                <a:r>
                  <a:rPr lang="en-US" altLang="zh-CN" sz="2000" dirty="0"/>
                  <a:t>P8292</a:t>
                </a:r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 </a:t>
                </a:r>
                <a:r>
                  <a:rPr lang="en-US" altLang="zh-CN" sz="2000" dirty="0"/>
                  <a:t>FMT </a:t>
                </a:r>
                <a:r>
                  <a:rPr lang="zh-CN" altLang="en-US" sz="2000" dirty="0"/>
                  <a:t>比“容斥前缀和”优秀。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245796"/>
                <a:ext cx="10080000" cy="4394216"/>
              </a:xfrm>
              <a:prstGeom prst="rect">
                <a:avLst/>
              </a:prstGeom>
              <a:blipFill>
                <a:blip r:embed="rId2"/>
                <a:stretch>
                  <a:fillRect l="-605" t="-693" r="-1693" b="-1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77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子集容斥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245796"/>
                <a:ext cx="10080000" cy="4225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有一类较特别的容斥，这里单独拿出来说一下。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“子集容斥”是指，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⊆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⊆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看成是“满足的条件的集合”，其实就是普通容斥。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有时处理一些“全部都有”的条件很有用，例如 </a:t>
                </a:r>
                <a:r>
                  <a:rPr lang="en-US" altLang="zh-CN" sz="2000" dirty="0" err="1"/>
                  <a:t>InfOJ</a:t>
                </a:r>
                <a:r>
                  <a:rPr lang="en-US" altLang="zh-CN" sz="2000" dirty="0"/>
                  <a:t> 52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zh-CN" altLang="en-US" sz="2000" dirty="0"/>
                  <a:t>，</a:t>
                </a:r>
                <a:r>
                  <a:rPr lang="en-US" altLang="zh-CN" sz="2000" dirty="0"/>
                  <a:t>4MB</a:t>
                </a:r>
                <a:r>
                  <a:rPr lang="zh-CN" altLang="en-US" sz="2000" dirty="0"/>
                  <a:t>，求哈密顿回路数量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练习：</a:t>
                </a:r>
                <a:r>
                  <a:rPr lang="en-US" altLang="zh-CN" sz="2000" dirty="0"/>
                  <a:t>P3349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245796"/>
                <a:ext cx="10080000" cy="4225196"/>
              </a:xfrm>
              <a:prstGeom prst="rect">
                <a:avLst/>
              </a:prstGeom>
              <a:blipFill>
                <a:blip r:embed="rId2"/>
                <a:stretch>
                  <a:fillRect l="-605" t="-722"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45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浙江省选签到题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692220"/>
                <a:ext cx="100800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latin typeface="+mn-ea"/>
                    <a:ea typeface="+mn-ea"/>
                  </a:rPr>
                  <a:t>给定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问有多少对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个点的树满足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- </a:t>
                </a:r>
                <a:r>
                  <a:rPr lang="zh-CN" altLang="en-US" sz="2000" dirty="0"/>
                  <a:t>第一棵树父亲编号小于儿子</a:t>
                </a:r>
                <a:endParaRPr lang="en-US" altLang="zh-CN" sz="2000" dirty="0"/>
              </a:p>
              <a:p>
                <a:r>
                  <a:rPr lang="en-US" altLang="zh-CN" sz="2000" dirty="0"/>
                  <a:t>- </a:t>
                </a:r>
                <a:r>
                  <a:rPr lang="zh-CN" altLang="en-US" sz="2000" dirty="0"/>
                  <a:t>第二棵树父亲编号大于儿子</a:t>
                </a:r>
                <a:endParaRPr lang="en-US" altLang="zh-CN" sz="2000" dirty="0"/>
              </a:p>
              <a:p>
                <a:r>
                  <a:rPr lang="en-US" altLang="zh-CN" sz="2000" dirty="0"/>
                  <a:t>- </a:t>
                </a:r>
                <a:r>
                  <a:rPr lang="zh-CN" altLang="en-US" sz="2000" dirty="0"/>
                  <a:t>第一棵树的叶子集合恰为第二棵树叶子集合的补集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≤500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92220"/>
                <a:ext cx="10080000" cy="2246769"/>
              </a:xfrm>
              <a:prstGeom prst="rect">
                <a:avLst/>
              </a:prstGeom>
              <a:blipFill>
                <a:blip r:embed="rId3"/>
                <a:stretch>
                  <a:fillRect l="-605" t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58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求和号与算贡献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648677"/>
            <a:ext cx="1008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“算贡献”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50A04B-1879-C806-CF80-0AA4543E9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682" y="2699660"/>
            <a:ext cx="9090318" cy="103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49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P8329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333333"/>
                </a:solidFill>
              </a:rPr>
              <a:t>具体写出容斥的式子：</a:t>
            </a:r>
            <a:endParaRPr lang="en-US" altLang="zh-CN" sz="2000" b="0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3A9A97-D793-F224-D77D-DCDBCA70A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76" y="2546531"/>
            <a:ext cx="10429847" cy="208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70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P8329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</a:rPr>
              <a:t>直接对式子从前往后 </a:t>
            </a:r>
            <a:r>
              <a:rPr lang="en-US" altLang="zh-CN" sz="2000" dirty="0" err="1">
                <a:solidFill>
                  <a:srgbClr val="333333"/>
                </a:solidFill>
              </a:rPr>
              <a:t>dp</a:t>
            </a:r>
            <a:r>
              <a:rPr lang="zh-CN" altLang="en-US" sz="2000" dirty="0">
                <a:solidFill>
                  <a:srgbClr val="333333"/>
                </a:solidFill>
              </a:rPr>
              <a:t>，</a:t>
            </a:r>
            <a:r>
              <a:rPr lang="zh-CN" alt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记录前面有几个属于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的、后面钦定要有几个属于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的即可。</a:t>
            </a:r>
          </a:p>
          <a:p>
            <a:pPr algn="l"/>
            <a:endParaRPr lang="en-US" altLang="zh-CN" sz="2000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8510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注意事项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692220"/>
            <a:ext cx="1008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  <a:ea typeface="+mn-ea"/>
              </a:rPr>
              <a:t>前面讲述的都是计数的方法，然而实际问题中更困难的常常是“使得问题可以被这些计数方法描述”。也就是，找到问题的性质，从而让它可以容斥</a:t>
            </a:r>
            <a:r>
              <a:rPr lang="en-US" altLang="zh-CN" sz="2000" dirty="0">
                <a:latin typeface="+mn-ea"/>
                <a:ea typeface="+mn-ea"/>
              </a:rPr>
              <a:t>/</a:t>
            </a:r>
            <a:r>
              <a:rPr lang="zh-CN" altLang="en-US" sz="2000" dirty="0">
                <a:latin typeface="+mn-ea"/>
                <a:ea typeface="+mn-ea"/>
              </a:rPr>
              <a:t>分步</a:t>
            </a:r>
            <a:r>
              <a:rPr lang="en-US" altLang="zh-CN" sz="2000" dirty="0">
                <a:latin typeface="+mn-ea"/>
                <a:ea typeface="+mn-ea"/>
              </a:rPr>
              <a:t>/</a:t>
            </a:r>
            <a:r>
              <a:rPr lang="zh-CN" altLang="en-US" sz="2000" dirty="0">
                <a:latin typeface="+mn-ea"/>
                <a:ea typeface="+mn-ea"/>
              </a:rPr>
              <a:t>分类。</a:t>
            </a:r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找性质能力只能从做题中培养，个人建议从近期 </a:t>
            </a:r>
            <a:r>
              <a:rPr lang="en-US" altLang="zh-CN" sz="2000" dirty="0">
                <a:latin typeface="+mn-ea"/>
              </a:rPr>
              <a:t>ARC </a:t>
            </a:r>
            <a:r>
              <a:rPr lang="zh-CN" altLang="en-US" sz="2000" dirty="0">
                <a:latin typeface="+mn-ea"/>
              </a:rPr>
              <a:t>开始练习。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45964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异或图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245796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选讲内容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17571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数学：数论部分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lsy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素数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654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素数的性质：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以内素数约有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素数一定存在原根。如何求出该原根？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内，每个非 </a:t>
                </a:r>
                <a:r>
                  <a:rPr lang="en-US" altLang="zh-CN" sz="2000" dirty="0"/>
                  <a:t>0 </a:t>
                </a:r>
                <a:r>
                  <a:rPr lang="zh-CN" altLang="en-US" sz="2000" dirty="0"/>
                  <a:t>数都存在逆元。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654877"/>
              </a:xfrm>
              <a:prstGeom prst="rect">
                <a:avLst/>
              </a:prstGeom>
              <a:blipFill>
                <a:blip r:embed="rId3"/>
                <a:stretch>
                  <a:fillRect l="-605" t="-2214" b="-4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543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原根与阶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3498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互不相同，则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的原根。只有特定的数有原根。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≡1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的最小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称为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模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的阶，原根等价于阶为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判断是否是原根只需要看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除以其所有质因子。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最小原根通常很小，所以可以从 </a:t>
                </a:r>
                <a:r>
                  <a:rPr lang="en-US" altLang="zh-CN" sz="2000" dirty="0"/>
                  <a:t>2 </a:t>
                </a:r>
                <a:r>
                  <a:rPr lang="zh-CN" altLang="en-US" sz="2000" dirty="0"/>
                  <a:t>开始一个一个枚举。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原根可以化乘为加（</a:t>
                </a:r>
                <a:r>
                  <a:rPr lang="en-US" altLang="zh-CN" sz="2000" dirty="0"/>
                  <a:t>AGC047C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例题：</a:t>
                </a:r>
                <a:r>
                  <a:rPr lang="en-US" altLang="zh-CN" sz="2000" dirty="0">
                    <a:highlight>
                      <a:srgbClr val="FFFF00"/>
                    </a:highlight>
                  </a:rPr>
                  <a:t>P8993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498778"/>
              </a:xfrm>
              <a:prstGeom prst="rect">
                <a:avLst/>
              </a:prstGeom>
              <a:blipFill>
                <a:blip r:embed="rId3"/>
                <a:stretch>
                  <a:fillRect l="-605" t="-348" b="-2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223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最大公因数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辗转相除法的时间复杂度？求一个序列的最大公因数的时间复杂度？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 err="1"/>
                  <a:t>Exgcd</a:t>
                </a:r>
                <a:r>
                  <a:rPr lang="zh-CN" altLang="en-US" sz="2000" dirty="0"/>
                  <a:t>：求解同余方程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。考虑递归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，然后将式子变形得到原式的解。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（</a:t>
                </a:r>
                <a:r>
                  <a:rPr lang="zh-CN" altLang="en-US" sz="2000" dirty="0">
                    <a:hlinkClick r:id="rId3"/>
                  </a:rPr>
                  <a:t>可以证明，解具有一定的上界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938992"/>
              </a:xfrm>
              <a:prstGeom prst="rect">
                <a:avLst/>
              </a:prstGeom>
              <a:blipFill>
                <a:blip r:embed="rId4"/>
                <a:stretch>
                  <a:fillRect l="-605" t="-1887" r="-605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771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 err="1">
                <a:latin typeface="+mn-ea"/>
                <a:ea typeface="+mn-ea"/>
              </a:rPr>
              <a:t>gcd</a:t>
            </a:r>
            <a:r>
              <a:rPr lang="en-US" altLang="zh-CN" sz="4400" b="1" dirty="0">
                <a:latin typeface="+mn-ea"/>
                <a:ea typeface="+mn-ea"/>
              </a:rPr>
              <a:t> lcm </a:t>
            </a:r>
            <a:r>
              <a:rPr lang="zh-CN" altLang="en-US" sz="4400" b="1" dirty="0">
                <a:latin typeface="+mn-ea"/>
                <a:ea typeface="+mn-ea"/>
              </a:rPr>
              <a:t>运算的简单性质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CF1834E</a:t>
                </a:r>
                <a:r>
                  <a:rPr lang="zh-CN" altLang="en-US" sz="2000" dirty="0"/>
                  <a:t>：给定一个序列，求其所有区间的 </a:t>
                </a:r>
                <a:r>
                  <a:rPr lang="en-US" altLang="zh-CN" sz="2000" dirty="0"/>
                  <a:t>LCM </a:t>
                </a:r>
                <a:r>
                  <a:rPr lang="zh-CN" altLang="en-US" sz="2000" dirty="0"/>
                  <a:t>的 </a:t>
                </a:r>
                <a:r>
                  <a:rPr lang="en-US" altLang="zh-CN" sz="2000" dirty="0" err="1"/>
                  <a:t>mex</a:t>
                </a:r>
                <a:r>
                  <a:rPr lang="zh-CN" altLang="en-US" sz="2000" dirty="0"/>
                  <a:t>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≤200000,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400110"/>
              </a:xfrm>
              <a:prstGeom prst="rect">
                <a:avLst/>
              </a:prstGeom>
              <a:blipFill>
                <a:blip r:embed="rId3"/>
                <a:stretch>
                  <a:fillRect l="-605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1EA5417-795F-BF6A-DC20-E9769DC1FF9B}"/>
                  </a:ext>
                </a:extLst>
              </p:cNvPr>
              <p:cNvSpPr txBox="1"/>
              <p:nvPr/>
            </p:nvSpPr>
            <p:spPr>
              <a:xfrm>
                <a:off x="1056000" y="3128996"/>
                <a:ext cx="9431025" cy="320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[CF1548B]</a:t>
                </a:r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[CF1458A]</a:t>
                </a:r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≤2×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1EA5417-795F-BF6A-DC20-E9769DC1F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3128996"/>
                <a:ext cx="9431025" cy="3208955"/>
              </a:xfrm>
              <a:prstGeom prst="rect">
                <a:avLst/>
              </a:prstGeom>
              <a:blipFill>
                <a:blip r:embed="rId4"/>
                <a:stretch>
                  <a:fillRect l="-646" t="-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547" y="2468424"/>
            <a:ext cx="7020905" cy="7621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0863" y="4234999"/>
            <a:ext cx="6430272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59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整除分块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634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只需要记住：满足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𝑓𝑙𝑜𝑜𝑟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𝑓𝑙𝑜𝑜𝑟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的最大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等于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𝑓𝑙𝑜𝑜𝑟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𝑓𝑙𝑜𝑜𝑟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634084"/>
              </a:xfrm>
              <a:prstGeom prst="rect">
                <a:avLst/>
              </a:prstGeom>
              <a:blipFill>
                <a:blip r:embed="rId3"/>
                <a:stretch>
                  <a:fillRect l="-605" b="-2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0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692220"/>
                <a:ext cx="10080000" cy="2378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1. </a:t>
                </a:r>
                <a:r>
                  <a:rPr lang="zh-CN" altLang="en-US" sz="2000" dirty="0"/>
                  <a:t>证明：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2. </a:t>
                </a:r>
                <a:r>
                  <a:rPr lang="zh-CN" altLang="en-US" sz="2000" dirty="0"/>
                  <a:t>给定一个长为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序列，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次询问，每次询问一个区间，求区间的所有子区间的和的和。</a:t>
                </a:r>
                <a:endParaRPr lang="en-US" altLang="zh-CN" sz="2000" dirty="0"/>
              </a:p>
              <a:p>
                <a:r>
                  <a:rPr lang="zh-CN" altLang="en-US" sz="2000" dirty="0"/>
                  <a:t>（拓展：洛谷 </a:t>
                </a:r>
                <a:r>
                  <a:rPr lang="en-US" altLang="zh-CN" sz="2000" dirty="0"/>
                  <a:t>P4458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92220"/>
                <a:ext cx="10080000" cy="2378985"/>
              </a:xfrm>
              <a:prstGeom prst="rect">
                <a:avLst/>
              </a:prstGeom>
              <a:blipFill>
                <a:blip r:embed="rId3"/>
                <a:stretch>
                  <a:fillRect l="-605" t="-1538" r="-3083" b="-3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86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莫比乌斯函数与莫比乌斯反演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3993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莫比乌斯函数的定义：对于无平方因子数，定义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为质因数个数。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基本性质：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=1]</m:t>
                        </m:r>
                      </m:e>
                    </m:nary>
                  </m:oMath>
                </a14:m>
                <a:r>
                  <a:rPr lang="zh-CN" altLang="en-US" sz="2000" dirty="0"/>
                  <a:t>，证明就是二项式定理。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莫比乌斯反演，之前其实已经讲过了。硬要说的话，就是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其实实际应用只需要背下来基本性质就行了。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993273"/>
              </a:xfrm>
              <a:prstGeom prst="rect">
                <a:avLst/>
              </a:prstGeom>
              <a:blipFill>
                <a:blip r:embed="rId3"/>
                <a:stretch>
                  <a:fillRect l="-605" t="-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7245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积性函数与狄利克雷卷积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若对于每一对互质的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，都有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，则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是积性函数。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积性函数的好处是，被质数幂处的点值唯一确定。大部分时候，即使积性函数的表达式很复杂，在质数处的值还是很好求的。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938992"/>
              </a:xfrm>
              <a:prstGeom prst="rect">
                <a:avLst/>
              </a:prstGeom>
              <a:blipFill>
                <a:blip r:embed="rId3"/>
                <a:stretch>
                  <a:fillRect l="-605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0A23701A-4865-44FA-591B-B9ECA0986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662" y="3663409"/>
            <a:ext cx="5112676" cy="18982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BE7714-821F-14BA-3003-56992F65E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062" y="3815809"/>
            <a:ext cx="5112676" cy="189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13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常见记号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20EEA80-136F-3437-00AB-562B3AE65DDC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给出一些以后不加定义使用的记号，建议熟练记忆（也方便自己做题推导）。</a:t>
            </a:r>
            <a:endParaRPr lang="en-US" altLang="zh-CN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8176E95-878D-3751-31A4-E7F7F21B7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943" y="2048787"/>
            <a:ext cx="6558113" cy="45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69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积性函数的性质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FF0000"/>
                    </a:solidFill>
                  </a:rPr>
                  <a:t>重要结论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2000" dirty="0"/>
                  <a:t>：若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是积性函数，则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是积性函数。</a:t>
                </a:r>
                <a:endParaRPr lang="en-US" altLang="zh-CN" sz="2000" dirty="0"/>
              </a:p>
              <a:p>
                <a:r>
                  <a:rPr lang="zh-CN" altLang="en-US" sz="2000" dirty="0">
                    <a:solidFill>
                      <a:srgbClr val="FF0000"/>
                    </a:solidFill>
                  </a:rPr>
                  <a:t>重要结论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sz="2000" dirty="0"/>
                  <a:t>：若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000" dirty="0"/>
                  <a:t>是积性函数，则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000" dirty="0"/>
                  <a:t>是积性函数。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大部分时候，即使积性函数的表达式很复杂，在质数处的值还是很好求的（比如卷积出来的函数）。这使得我们可以线性筛</a:t>
                </a:r>
                <a:r>
                  <a:rPr lang="en-US" altLang="zh-CN" sz="2000" dirty="0"/>
                  <a:t>/min_25 </a:t>
                </a:r>
                <a:r>
                  <a:rPr lang="zh-CN" altLang="en-US" sz="2000" dirty="0"/>
                  <a:t>筛一些古怪的表达式。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938992"/>
              </a:xfrm>
              <a:prstGeom prst="rect">
                <a:avLst/>
              </a:prstGeom>
              <a:blipFill>
                <a:blip r:embed="rId3"/>
                <a:stretch>
                  <a:fillRect l="-569" t="-1567" b="-4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2845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筛法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线性筛：每次添加最小质因子。通过记录最小质因子的次幂，可以筛一切质数幂处取值好算的积性函数。</a:t>
                </a:r>
                <a:endParaRPr lang="en-US" altLang="zh-CN" sz="2000" dirty="0"/>
              </a:p>
              <a:p>
                <a:endParaRPr lang="en-US" altLang="zh-CN" sz="20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每个整数的因数个数。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每个整数的唯一分解中，所有质因子次数的最大值；最小值。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每个整数的唯一分解中，有几种不同的质因子。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预处理，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回答任意一个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以内数的质因数分解。</a:t>
                </a:r>
                <a:r>
                  <a:rPr lang="en-US" altLang="zh-CN" sz="2000" dirty="0"/>
                  <a:t> 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2246769"/>
              </a:xfrm>
              <a:prstGeom prst="rect">
                <a:avLst/>
              </a:prstGeom>
              <a:blipFill>
                <a:blip r:embed="rId3"/>
                <a:stretch>
                  <a:fillRect l="-605" t="-1630" b="-4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918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莫比乌斯反演例题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428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P3455</a:t>
                </a:r>
                <a:r>
                  <a:rPr lang="zh-CN" altLang="en-US" sz="2000" dirty="0"/>
                  <a:t>：</a:t>
                </a:r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P1829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lcm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r>
                  <a:rPr lang="en-US" altLang="zh-CN" sz="2000" dirty="0"/>
                  <a:t>P6222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func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gcd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均可（约）线性预处理、根号单次询问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4284250"/>
              </a:xfrm>
              <a:prstGeom prst="rect">
                <a:avLst/>
              </a:prstGeom>
              <a:blipFill>
                <a:blip r:embed="rId3"/>
                <a:stretch>
                  <a:fillRect l="-605" t="-853" b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641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莫比乌斯反演例题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D987410-0EEB-946B-E806-50C80EDDCD9F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洛谷上随便找个莫反题单就差不多了。这里再给一车莫反题！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007FE7-B52D-729C-32C9-E94E3721A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15739"/>
            <a:ext cx="6782747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641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P8338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5999" y="1724417"/>
                <a:ext cx="10290287" cy="2247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对于排列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，定义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为最小的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给定排列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，定义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若存在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使得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，则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；否则令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 交换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 两个元素形成的排列，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对于所有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求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之和。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是什么？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交换两个元素后，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怎么变？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90287" cy="2247731"/>
              </a:xfrm>
              <a:prstGeom prst="rect">
                <a:avLst/>
              </a:prstGeom>
              <a:blipFill>
                <a:blip r:embed="rId3"/>
                <a:stretch>
                  <a:fillRect l="-592" t="-1626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8328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P8338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5999" y="1724417"/>
                <a:ext cx="10290287" cy="4992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给定若干个环，选择两个不在同一个环上的点，将他们所在的环合并成同一个。求每个选择方案的环长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lcm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之和。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考虑现在合并的是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 这两个环，设此时的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lcm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000" dirty="0"/>
                  <a:t>，先前的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lcm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000" dirty="0"/>
                  <a:t>，我们来分析是否有好方法可以通过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算出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考虑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𝑜𝑡h𝑒𝑟𝑠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，进行分类讨论：</a:t>
                </a:r>
                <a:endParaRPr lang="en-US" altLang="zh-C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000" dirty="0"/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000" dirty="0"/>
                  <a:t>若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如果我们设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𝑠𝑐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zh-CN" altLang="en-US" sz="2000" dirty="0"/>
                  <a:t>，那么有：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/>
                  <a:t>回到</a:t>
                </a:r>
                <a14:m>
                  <m:oMath xmlns:m="http://schemas.openxmlformats.org/officeDocument/2006/math">
                    <m:r>
                      <a:rPr lang="zh-CN" altLang="en-US" sz="20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lcm</m:t>
                    </m:r>
                    <m:r>
                      <a:rPr lang="en-US" altLang="zh-CN" sz="200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的形式，我们可以：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lcm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000" b="0" dirty="0"/>
              </a:p>
              <a:p>
                <a:r>
                  <a:rPr lang="zh-CN" altLang="en-US" sz="2000" dirty="0"/>
                  <a:t>其中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是对于每个质数，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的积。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90287" cy="4992200"/>
              </a:xfrm>
              <a:prstGeom prst="rect">
                <a:avLst/>
              </a:prstGeom>
              <a:blipFill>
                <a:blip r:embed="rId3"/>
                <a:stretch>
                  <a:fillRect l="-592" t="-733" r="-652" b="-1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4392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P8338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5999" y="1724417"/>
                <a:ext cx="10290287" cy="1975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lcm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000" b="0" dirty="0"/>
              </a:p>
              <a:p>
                <a:endParaRPr lang="en-US" altLang="zh-CN" sz="2000" b="0" dirty="0"/>
              </a:p>
              <a:p>
                <a:r>
                  <a:rPr lang="zh-CN" altLang="en-US" sz="2000" dirty="0"/>
                  <a:t>怎么快速算这个式子？</a:t>
                </a:r>
                <a:endParaRPr lang="en-US" altLang="zh-CN" sz="2000" dirty="0"/>
              </a:p>
              <a:p>
                <a:endParaRPr lang="en-US" altLang="zh-CN" sz="2000" b="0" dirty="0"/>
              </a:p>
              <a:p>
                <a:r>
                  <a:rPr lang="zh-CN" altLang="en-US" sz="2000" dirty="0"/>
                  <a:t>你能做到什么复杂度？</a:t>
                </a:r>
                <a:endParaRPr lang="en-US" altLang="zh-CN" sz="2000" b="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90287" cy="1975349"/>
              </a:xfrm>
              <a:prstGeom prst="rect">
                <a:avLst/>
              </a:prstGeom>
              <a:blipFill>
                <a:blip r:embed="rId3"/>
                <a:stretch>
                  <a:fillRect l="-592" b="-4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09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其它记号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503538"/>
                <a:ext cx="10080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组合数：为简便，可以采用括号写法</a:t>
                </a:r>
                <a:endParaRPr lang="en-US" altLang="zh-CN" sz="2000" dirty="0"/>
              </a:p>
              <a:p>
                <a:r>
                  <a:rPr lang="zh-CN" altLang="en-US" sz="20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，定义其值为 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满足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递推式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000" dirty="0"/>
                  <a:t>也是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(0,0) </m:t>
                    </m:r>
                  </m:oMath>
                </a14:m>
                <a:r>
                  <a:rPr lang="zh-CN" altLang="en-US" sz="2000" dirty="0"/>
                  <a:t>走到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的路径数。</a:t>
                </a:r>
                <a:endParaRPr lang="en-US" altLang="zh-CN" sz="2000" dirty="0"/>
              </a:p>
              <a:p>
                <a:r>
                  <a:rPr lang="zh-CN" altLang="en-US" sz="2000" dirty="0"/>
                  <a:t>（每步向上或向右）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也有 多项式系数：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可以 </a:t>
                </a:r>
                <a:r>
                  <a:rPr lang="en-US" altLang="zh-CN" sz="2000" dirty="0"/>
                  <a:t>O(n) </a:t>
                </a:r>
                <a:r>
                  <a:rPr lang="zh-CN" altLang="en-US" sz="2000" dirty="0"/>
                  <a:t>预处理 </a:t>
                </a:r>
                <a:r>
                  <a:rPr lang="en-US" altLang="zh-CN" sz="2000" dirty="0"/>
                  <a:t>n </a:t>
                </a:r>
                <a:r>
                  <a:rPr lang="zh-CN" altLang="en-US" sz="2000" dirty="0"/>
                  <a:t>以内所有数的阶乘和逆元：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503538"/>
                <a:ext cx="10080000" cy="3785652"/>
              </a:xfrm>
              <a:prstGeom prst="rect">
                <a:avLst/>
              </a:prstGeom>
              <a:blipFill>
                <a:blip r:embed="rId2"/>
                <a:stretch>
                  <a:fillRect l="-605" t="-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3F60547A-197C-3537-23A4-7ADE5971C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196" y="1773613"/>
            <a:ext cx="2648290" cy="8618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3ABC9D-B452-9B85-65B2-FFF3C76BD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869" y="3132437"/>
            <a:ext cx="3715268" cy="7621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4BD6911-A102-9CD0-D378-05E0E737A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000" y="4616069"/>
            <a:ext cx="10517518" cy="134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710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小练习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711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，保证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 是质数，解方程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zh-CN" altLang="en-US" sz="2000" b="0" dirty="0"/>
                  <a:t>，</a:t>
                </a:r>
                <a:r>
                  <a:rPr lang="zh-CN" altLang="en-US" sz="2000" dirty="0"/>
                  <a:t>需要满足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125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711413"/>
              </a:xfrm>
              <a:prstGeom prst="rect">
                <a:avLst/>
              </a:prstGeom>
              <a:blipFill>
                <a:blip r:embed="rId3"/>
                <a:stretch>
                  <a:fillRect l="-605" t="-5128" b="-14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9828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合并同余方程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D987410-0EEB-946B-E806-50C80EDDCD9F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解出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，即得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𝑙𝑐𝑚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事实上，大部分同余方程都能化为标准形式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，例如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例题：屠龙勇士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D987410-0EEB-946B-E806-50C80EDDC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2554545"/>
              </a:xfrm>
              <a:prstGeom prst="rect">
                <a:avLst/>
              </a:prstGeom>
              <a:blipFill>
                <a:blip r:embed="rId3"/>
                <a:stretch>
                  <a:fillRect l="-569" b="-3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898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P4588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维护一个数，支持乘以一个正整数，除以一个正整数，输出这个数模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操作数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015663"/>
              </a:xfrm>
              <a:prstGeom prst="rect">
                <a:avLst/>
              </a:prstGeom>
              <a:blipFill>
                <a:blip r:embed="rId3"/>
                <a:stretch>
                  <a:fillRect l="-605" t="-3614" b="-10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2962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BSGS </a:t>
            </a:r>
            <a:r>
              <a:rPr lang="zh-CN" altLang="en-US" sz="4400" b="1" dirty="0">
                <a:latin typeface="+mn-ea"/>
                <a:ea typeface="+mn-ea"/>
              </a:rPr>
              <a:t>与 </a:t>
            </a:r>
            <a:r>
              <a:rPr lang="en-US" altLang="zh-CN" sz="4400" b="1" dirty="0" err="1">
                <a:latin typeface="+mn-ea"/>
                <a:ea typeface="+mn-ea"/>
              </a:rPr>
              <a:t>exBSGS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D987410-0EEB-946B-E806-50C80EDDCD9F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969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解方程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写成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形式，预处理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𝑖𝐵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枚举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不是质数，考虑把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写成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，这样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𝑖𝐵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没有逆元，但这只是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满足条件的必要条件。事实上，预处理时保留最小的两个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𝑖𝐵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即可。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题目：</a:t>
                </a:r>
                <a:r>
                  <a:rPr lang="en-US" altLang="zh-CN" sz="2000" dirty="0"/>
                  <a:t>P4195 P2485 P4454 P4884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D987410-0EEB-946B-E806-50C80EDDC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969001"/>
              </a:xfrm>
              <a:prstGeom prst="rect">
                <a:avLst/>
              </a:prstGeom>
              <a:blipFill>
                <a:blip r:embed="rId3"/>
                <a:stretch>
                  <a:fillRect l="-569" t="-929" b="-4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90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组合恒等式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692220"/>
            <a:ext cx="1008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上指标求和，范德蒙德卷积，二项式定理（卢卡斯定理？）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前两个的组合意义：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枚举最大下标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分为两半，枚举第一半里选几个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endParaRPr lang="en-US" altLang="zh-CN" sz="2000" dirty="0"/>
          </a:p>
          <a:p>
            <a:pPr marL="342900" indent="-342900">
              <a:buFontTx/>
              <a:buChar char="-"/>
            </a:pP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这些等式都可以正用也可以反用。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还有一些较为不常见的（上指标卷积 </a:t>
            </a:r>
            <a:r>
              <a:rPr lang="en-US" altLang="zh-CN" sz="2000" dirty="0"/>
              <a:t>/ </a:t>
            </a:r>
            <a:r>
              <a:rPr lang="zh-CN" altLang="en-US" sz="2000" dirty="0"/>
              <a:t>下指标求和），可以参考 </a:t>
            </a:r>
            <a:r>
              <a:rPr lang="en-US" altLang="zh-CN" sz="2000" dirty="0"/>
              <a:t>OI-wiki</a:t>
            </a:r>
            <a:r>
              <a:rPr lang="zh-CN" altLang="en-US" sz="2000" dirty="0"/>
              <a:t>。不用背，考到了找规律。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2DC804-7F45-22D3-B1F9-761308A2E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33" y="2110467"/>
            <a:ext cx="2314898" cy="5811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ED36DD-86BE-ACE0-210B-11DD7904A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01" y="2139046"/>
            <a:ext cx="1962424" cy="5239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84BA693-44CE-6500-6EA5-5C4DFA29C1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736"/>
          <a:stretch/>
        </p:blipFill>
        <p:spPr>
          <a:xfrm>
            <a:off x="4861231" y="2029362"/>
            <a:ext cx="4398369" cy="106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8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插板法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692220"/>
                <a:ext cx="10080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个相同小球放进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个不同盒子里，每个盒子至少一个小球，几种方法？</a:t>
                </a:r>
                <a:endParaRPr lang="en-US" altLang="zh-CN" sz="2000" dirty="0"/>
              </a:p>
              <a:p>
                <a:pPr marL="457200" indent="-457200"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个相同小球放进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个不同盒子里，每个盒子至少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 dirty="0"/>
                  <a:t> 个小球，几种方法？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92220"/>
                <a:ext cx="10080000" cy="707886"/>
              </a:xfrm>
              <a:prstGeom prst="rect">
                <a:avLst/>
              </a:prstGeom>
              <a:blipFill>
                <a:blip r:embed="rId3"/>
                <a:stretch>
                  <a:fillRect l="-605" t="-6034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47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简单的计数 </a:t>
            </a:r>
            <a:r>
              <a:rPr lang="en-US" altLang="zh-CN" sz="4400" b="1" dirty="0" err="1">
                <a:latin typeface="+mn-ea"/>
                <a:ea typeface="+mn-ea"/>
              </a:rPr>
              <a:t>dp</a:t>
            </a:r>
            <a:r>
              <a:rPr lang="en-US" altLang="zh-CN" sz="4400" b="1" dirty="0">
                <a:latin typeface="+mn-ea"/>
                <a:ea typeface="+mn-ea"/>
              </a:rPr>
              <a:t> / </a:t>
            </a:r>
            <a:r>
              <a:rPr lang="zh-CN" altLang="en-US" sz="4400" b="1" dirty="0">
                <a:latin typeface="+mn-ea"/>
                <a:ea typeface="+mn-ea"/>
              </a:rPr>
              <a:t>递推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648677"/>
            <a:ext cx="1008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合理设计状态，试图找到前一个状态和后一个状态之间的关系，用和式转移。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如果要分类讨论，记得特别注意是否讨论到了所有情况。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如果要分步，记得验证分出来的步骤是否覆盖了所有可能的情况。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6512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CF1542D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648677"/>
                <a:ext cx="1008000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有一个长为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的操作序列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，每个元素是 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” 或者 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000" dirty="0"/>
                  <a:t>”。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定义这样一个操作序列的值是：把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” 看成往小根堆里加入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看成删除小根堆里最小元素（为空则不删），最后小根堆里剩下的元素和。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求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的所有子序列的值之和。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≤500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Answer</a:t>
                </a:r>
                <a:r>
                  <a:rPr lang="zh-CN" altLang="en-US" sz="2000" dirty="0"/>
                  <a:t>：考虑每个元素的贡献，此时只和堆里有几个元素小于它有关了，可以用 </a:t>
                </a:r>
                <a:r>
                  <a:rPr lang="en-US" altLang="zh-CN" sz="2000" dirty="0" err="1"/>
                  <a:t>dp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计算。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080000" cy="3170099"/>
              </a:xfrm>
              <a:prstGeom prst="rect">
                <a:avLst/>
              </a:prstGeom>
              <a:blipFill>
                <a:blip r:embed="rId3"/>
                <a:stretch>
                  <a:fillRect l="-605" t="-962" r="-2842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9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3606</Words>
  <Application>Microsoft Office PowerPoint</Application>
  <PresentationFormat>宽屏</PresentationFormat>
  <Paragraphs>430</Paragraphs>
  <Slides>53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9" baseType="lpstr">
      <vt:lpstr>等线</vt:lpstr>
      <vt:lpstr>等线 Light</vt:lpstr>
      <vt:lpstr>Arial</vt:lpstr>
      <vt:lpstr>Cambria Math</vt:lpstr>
      <vt:lpstr>Consolas</vt:lpstr>
      <vt:lpstr>Office 主题​​</vt:lpstr>
      <vt:lpstr>数学：组合数学基础</vt:lpstr>
      <vt:lpstr>和式与求和号</vt:lpstr>
      <vt:lpstr>求和号与算贡献</vt:lpstr>
      <vt:lpstr>例子</vt:lpstr>
      <vt:lpstr>其它记号</vt:lpstr>
      <vt:lpstr>组合恒等式</vt:lpstr>
      <vt:lpstr>插板法</vt:lpstr>
      <vt:lpstr>简单的计数 dp / 递推</vt:lpstr>
      <vt:lpstr>例题：CF1542D</vt:lpstr>
      <vt:lpstr>例题：CF1542E2</vt:lpstr>
      <vt:lpstr>例题：CF1542E2（一）</vt:lpstr>
      <vt:lpstr>例题：CF1542E2（一）</vt:lpstr>
      <vt:lpstr>例题：CF1542E2（二）</vt:lpstr>
      <vt:lpstr>更多练习题</vt:lpstr>
      <vt:lpstr>容斥原理</vt:lpstr>
      <vt:lpstr>二项式反演</vt:lpstr>
      <vt:lpstr>二项式反演有什么用？</vt:lpstr>
      <vt:lpstr>几个经典问题</vt:lpstr>
      <vt:lpstr>第二类斯特林数</vt:lpstr>
      <vt:lpstr>例题：P6620</vt:lpstr>
      <vt:lpstr>卡特兰数与反射容斥</vt:lpstr>
      <vt:lpstr>更一般的计数 dp / 递推</vt:lpstr>
      <vt:lpstr>例题：P4859</vt:lpstr>
      <vt:lpstr>例题：P4827</vt:lpstr>
      <vt:lpstr>相似的例题</vt:lpstr>
      <vt:lpstr>容斥的本质与“斯特林反演”</vt:lpstr>
      <vt:lpstr>子集和变换 / FMT</vt:lpstr>
      <vt:lpstr>子集容斥</vt:lpstr>
      <vt:lpstr>浙江省选签到题</vt:lpstr>
      <vt:lpstr>P8329</vt:lpstr>
      <vt:lpstr>P8329</vt:lpstr>
      <vt:lpstr>注意事项</vt:lpstr>
      <vt:lpstr>异或图</vt:lpstr>
      <vt:lpstr>数学：数论部分</vt:lpstr>
      <vt:lpstr>素数</vt:lpstr>
      <vt:lpstr>原根与阶</vt:lpstr>
      <vt:lpstr>最大公因数</vt:lpstr>
      <vt:lpstr>gcd lcm 运算的简单性质</vt:lpstr>
      <vt:lpstr>整除分块</vt:lpstr>
      <vt:lpstr>莫比乌斯函数与莫比乌斯反演</vt:lpstr>
      <vt:lpstr>积性函数与狄利克雷卷积</vt:lpstr>
      <vt:lpstr>常见记号</vt:lpstr>
      <vt:lpstr>积性函数的性质</vt:lpstr>
      <vt:lpstr>筛法</vt:lpstr>
      <vt:lpstr>莫比乌斯反演例题</vt:lpstr>
      <vt:lpstr>莫比乌斯反演例题</vt:lpstr>
      <vt:lpstr>例题：P8338</vt:lpstr>
      <vt:lpstr>例题：P8338 cont.</vt:lpstr>
      <vt:lpstr>例题：P8338 cont.</vt:lpstr>
      <vt:lpstr>小练习</vt:lpstr>
      <vt:lpstr>合并同余方程</vt:lpstr>
      <vt:lpstr>P4588</vt:lpstr>
      <vt:lpstr>BSGS 与 exBSGS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思远 罗</cp:lastModifiedBy>
  <cp:revision>238</cp:revision>
  <dcterms:created xsi:type="dcterms:W3CDTF">2023-05-06T03:04:00Z</dcterms:created>
  <dcterms:modified xsi:type="dcterms:W3CDTF">2024-01-15T00:06:22Z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