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42" r:id="rId3"/>
    <p:sldId id="343" r:id="rId4"/>
    <p:sldId id="392" r:id="rId5"/>
    <p:sldId id="394" r:id="rId6"/>
    <p:sldId id="397" r:id="rId7"/>
    <p:sldId id="396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382" r:id="rId18"/>
    <p:sldId id="383" r:id="rId19"/>
    <p:sldId id="384" r:id="rId20"/>
    <p:sldId id="386" r:id="rId21"/>
    <p:sldId id="390" r:id="rId22"/>
    <p:sldId id="391" r:id="rId23"/>
    <p:sldId id="410" r:id="rId24"/>
    <p:sldId id="414" r:id="rId25"/>
    <p:sldId id="416" r:id="rId26"/>
    <p:sldId id="417" r:id="rId27"/>
    <p:sldId id="409" r:id="rId28"/>
    <p:sldId id="415" r:id="rId29"/>
    <p:sldId id="388" r:id="rId30"/>
    <p:sldId id="389" r:id="rId31"/>
    <p:sldId id="408" r:id="rId32"/>
    <p:sldId id="419" r:id="rId33"/>
    <p:sldId id="424" r:id="rId34"/>
    <p:sldId id="420" r:id="rId35"/>
    <p:sldId id="423" r:id="rId36"/>
    <p:sldId id="427" r:id="rId37"/>
    <p:sldId id="425" r:id="rId38"/>
    <p:sldId id="426" r:id="rId39"/>
    <p:sldId id="428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32" autoAdjust="0"/>
  </p:normalViewPr>
  <p:slideViewPr>
    <p:cSldViewPr snapToGrid="0">
      <p:cViewPr varScale="1">
        <p:scale>
          <a:sx n="44" d="100"/>
          <a:sy n="44" d="100"/>
        </p:scale>
        <p:origin x="6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3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2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65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20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99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9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01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12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0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43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98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44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04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79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85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59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07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75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06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1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05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16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361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30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9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07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28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61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396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9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49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1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5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8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9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5F0EF-547E-B5AA-F730-ADC81360A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A5733B-ACAD-B391-E414-76194A041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feecle6418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01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线段树维护历史值：麻烦做法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维护手动构造的标记。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记录当前结点上的历史最大加法标记 </a:t>
            </a:r>
            <a:r>
              <a:rPr lang="en-US" altLang="zh-CN" sz="2000" dirty="0"/>
              <a:t>/ </a:t>
            </a:r>
            <a:r>
              <a:rPr lang="zh-CN" altLang="en-US" sz="2000" dirty="0"/>
              <a:t>历史和标记（注意，定义域是上次 </a:t>
            </a:r>
            <a:r>
              <a:rPr lang="en-US" altLang="zh-CN" sz="2000" dirty="0"/>
              <a:t>pushdown </a:t>
            </a:r>
            <a:r>
              <a:rPr lang="zh-CN" altLang="en-US" sz="2000" dirty="0"/>
              <a:t>到这次 </a:t>
            </a:r>
            <a:r>
              <a:rPr lang="en-US" altLang="zh-CN" sz="2000" dirty="0"/>
              <a:t>pushdown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特别地：维护历史和，可以利用“时间”可减，减小常数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CF1824D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P8868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P4314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P6242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P5445</a:t>
            </a:r>
          </a:p>
        </p:txBody>
      </p:sp>
    </p:spTree>
    <p:extLst>
      <p:ext uri="{BB962C8B-B14F-4D97-AF65-F5344CB8AC3E}">
        <p14:creationId xmlns:p14="http://schemas.microsoft.com/office/powerpoint/2010/main" val="131302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李超线段树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考虑在线段树上维护一次函数。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两种操作：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插入一条线段（两个 </a:t>
            </a:r>
            <a:r>
              <a:rPr lang="en-US" altLang="zh-CN" sz="2000" dirty="0"/>
              <a:t>log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询问某个横坐标上，所有线段的纵坐标最大值（一个 </a:t>
            </a:r>
            <a:r>
              <a:rPr lang="en-US" altLang="zh-CN" sz="2000" dirty="0"/>
              <a:t>log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常数很小，有时可以替代半平面交 </a:t>
            </a:r>
            <a:r>
              <a:rPr lang="en-US" altLang="zh-CN" sz="2000" dirty="0"/>
              <a:t>/ </a:t>
            </a:r>
            <a:r>
              <a:rPr lang="zh-CN" altLang="en-US" sz="2000" dirty="0"/>
              <a:t>凸包等。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P4097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P4069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P8987</a:t>
            </a:r>
          </a:p>
        </p:txBody>
      </p:sp>
    </p:spTree>
    <p:extLst>
      <p:ext uri="{BB962C8B-B14F-4D97-AF65-F5344CB8AC3E}">
        <p14:creationId xmlns:p14="http://schemas.microsoft.com/office/powerpoint/2010/main" val="328183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李超线段树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考虑在线段树上维护一次函数。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两种操作：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插入一条线段（两个 </a:t>
            </a:r>
            <a:r>
              <a:rPr lang="en-US" altLang="zh-CN" sz="2000" dirty="0"/>
              <a:t>log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询问某个横坐标上，所有线段的纵坐标最大值（一个 </a:t>
            </a:r>
            <a:r>
              <a:rPr lang="en-US" altLang="zh-CN" sz="2000" dirty="0"/>
              <a:t>log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常数很小，有时可以替代半平面交 </a:t>
            </a:r>
            <a:r>
              <a:rPr lang="en-US" altLang="zh-CN" sz="2000" dirty="0"/>
              <a:t>/ </a:t>
            </a:r>
            <a:r>
              <a:rPr lang="zh-CN" altLang="en-US" sz="2000" dirty="0"/>
              <a:t>凸包等。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P4097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P4069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P8987</a:t>
            </a:r>
          </a:p>
        </p:txBody>
      </p:sp>
    </p:spTree>
    <p:extLst>
      <p:ext uri="{BB962C8B-B14F-4D97-AF65-F5344CB8AC3E}">
        <p14:creationId xmlns:p14="http://schemas.microsoft.com/office/powerpoint/2010/main" val="193887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线段树优化建图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最简单的：点向区间连边；区间向点连边；区间向区间连边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隐式建图（线段树维护最短路）：通常时间空间都会更优，可能会用到 </a:t>
            </a:r>
            <a:r>
              <a:rPr lang="en-US" altLang="zh-CN" sz="2000" dirty="0"/>
              <a:t>Dijkstra </a:t>
            </a:r>
            <a:r>
              <a:rPr lang="zh-CN" altLang="en-US" sz="2000" dirty="0"/>
              <a:t>本身的性质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CF786B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P5471</a:t>
            </a:r>
          </a:p>
        </p:txBody>
      </p:sp>
    </p:spTree>
    <p:extLst>
      <p:ext uri="{BB962C8B-B14F-4D97-AF65-F5344CB8AC3E}">
        <p14:creationId xmlns:p14="http://schemas.microsoft.com/office/powerpoint/2010/main" val="12513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对于很多问题，只支持插入，但“可撤销”。此时，可以用线段树分治的技巧。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对时间建线段树，把每个物体的出现时间写在上面；最后在线段树上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一次。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注意：常数较大，写之前先想一下有无其他做法。</a:t>
            </a:r>
            <a:endParaRPr lang="en-US" altLang="zh-CN" sz="2000" dirty="0"/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LOJ121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P5787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CF1140F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LOJ534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QOJ5098</a:t>
            </a:r>
          </a:p>
        </p:txBody>
      </p:sp>
    </p:spTree>
    <p:extLst>
      <p:ext uri="{BB962C8B-B14F-4D97-AF65-F5344CB8AC3E}">
        <p14:creationId xmlns:p14="http://schemas.microsoft.com/office/powerpoint/2010/main" val="281378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带 </a:t>
            </a:r>
            <a:r>
              <a:rPr lang="en-US" altLang="zh-CN" sz="4400" b="1" dirty="0">
                <a:latin typeface="+mn-ea"/>
                <a:ea typeface="+mn-ea"/>
              </a:rPr>
              <a:t>log pushup </a:t>
            </a:r>
            <a:r>
              <a:rPr lang="zh-CN" altLang="en-US" sz="4400" b="1" dirty="0">
                <a:latin typeface="+mn-ea"/>
                <a:ea typeface="+mn-ea"/>
              </a:rPr>
              <a:t>的线段树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考虑下面的问题：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单点修改，求前缀最小值个数。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 </a:t>
            </a:r>
            <a:r>
              <a:rPr lang="en-US" altLang="zh-CN" sz="2000" dirty="0"/>
              <a:t>pushup </a:t>
            </a:r>
            <a:r>
              <a:rPr lang="zh-CN" altLang="en-US" sz="2000" dirty="0"/>
              <a:t>前缀最小值个数，左儿子对右儿子有影响。把这个影响写成函数（形式化思考），看看其有何性质。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P4198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QOJ5098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P4425</a:t>
            </a:r>
          </a:p>
        </p:txBody>
      </p:sp>
    </p:spTree>
    <p:extLst>
      <p:ext uri="{BB962C8B-B14F-4D97-AF65-F5344CB8AC3E}">
        <p14:creationId xmlns:p14="http://schemas.microsoft.com/office/powerpoint/2010/main" val="301891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线段树上的其它结构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P3309</a:t>
            </a:r>
            <a:r>
              <a:rPr lang="zh-CN" altLang="en-US" sz="2000" dirty="0"/>
              <a:t>：维护凸包，只需要 </a:t>
            </a:r>
            <a:r>
              <a:rPr lang="en-US" altLang="zh-CN" sz="2000" dirty="0"/>
              <a:t>pushup</a:t>
            </a:r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P6240</a:t>
            </a:r>
            <a:r>
              <a:rPr lang="zh-CN" altLang="en-US" sz="2000" dirty="0"/>
              <a:t>：线段树上预处理“分治”信息，称为“猫树”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3215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偏序问题和 </a:t>
            </a:r>
            <a:r>
              <a:rPr lang="en-US" altLang="zh-CN" sz="4400" b="1" dirty="0">
                <a:latin typeface="+mn-ea"/>
                <a:ea typeface="+mn-ea"/>
              </a:rPr>
              <a:t>CDQ </a:t>
            </a:r>
            <a:r>
              <a:rPr lang="zh-CN" altLang="en-US" sz="4400" b="1" dirty="0">
                <a:latin typeface="+mn-ea"/>
                <a:ea typeface="+mn-ea"/>
              </a:rPr>
              <a:t>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考虑下面的问题：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给定平面上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个点，对于每个点求出其左下方有几个点。（顺序对计数）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如果要拓展到高维？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有没有一种方法“一维一维”解决？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>
                    <a:highlight>
                      <a:srgbClr val="FFFF00"/>
                    </a:highlight>
                  </a:rPr>
                  <a:t>P3810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862322"/>
              </a:xfrm>
              <a:prstGeom prst="rect">
                <a:avLst/>
              </a:prstGeom>
              <a:blipFill>
                <a:blip r:embed="rId3"/>
                <a:stretch>
                  <a:fillRect l="-569" t="-1064" b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4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偏序问题的应用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很多问题可以转化到偏序问题。比如下面的问题，看看分别是几维偏序：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000" dirty="0"/>
                  <a:t>矩形数点</a:t>
                </a:r>
                <a:endParaRPr lang="en-US" altLang="zh-CN" sz="20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000" dirty="0"/>
                  <a:t>立方体数点</a:t>
                </a:r>
                <a:endParaRPr lang="en-US" altLang="zh-CN" sz="20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000" dirty="0"/>
                  <a:t>三维空间内平面数点</a:t>
                </a:r>
                <a:endParaRPr lang="en-US" altLang="zh-CN" sz="20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000" dirty="0"/>
                  <a:t>等腰直角三角形数点（给定三条直线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，求围成的区域内点数）</a:t>
                </a:r>
                <a:endParaRPr lang="en-US" altLang="zh-CN" sz="20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000" dirty="0"/>
                  <a:t>动态加点的矩形数点</a:t>
                </a:r>
                <a:endParaRPr lang="en-US" altLang="zh-CN" sz="2000" dirty="0"/>
              </a:p>
              <a:p>
                <a:pPr marL="342900" indent="-342900">
                  <a:buFontTx/>
                  <a:buChar char="-"/>
                </a:pPr>
                <a:endParaRPr lang="en-US" altLang="zh-CN" sz="2000" dirty="0"/>
              </a:p>
              <a:p>
                <a:r>
                  <a:rPr lang="zh-CN" altLang="en-US" sz="2000" dirty="0"/>
                  <a:t>注意：偏序问题是一类应用范围很广的问题，但是不一定转化到偏序问题就意味着做出来了。如果维数较高，还需要更细致的组合观察。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“怎么转化到偏序问题”也不容易。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785652"/>
              </a:xfrm>
              <a:prstGeom prst="rect">
                <a:avLst/>
              </a:prstGeom>
              <a:blipFill>
                <a:blip r:embed="rId3"/>
                <a:stretch>
                  <a:fillRect l="-569" t="-805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80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偏序问题：讨论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没有可减性：</a:t>
            </a:r>
            <a:endParaRPr lang="en-US" altLang="zh-CN" sz="2000" dirty="0"/>
          </a:p>
          <a:p>
            <a:r>
              <a:rPr lang="zh-CN" altLang="en-US" sz="2000" dirty="0"/>
              <a:t>如果信息没有可减性，</a:t>
            </a:r>
            <a:r>
              <a:rPr lang="en-US" altLang="zh-CN" sz="2000" dirty="0"/>
              <a:t>CDQ </a:t>
            </a:r>
            <a:r>
              <a:rPr lang="zh-CN" altLang="en-US" sz="2000" dirty="0"/>
              <a:t>分治只能解决至多一维不是只有前</a:t>
            </a:r>
            <a:r>
              <a:rPr lang="en-US" altLang="zh-CN" sz="2000" dirty="0"/>
              <a:t>/</a:t>
            </a:r>
            <a:r>
              <a:rPr lang="zh-CN" altLang="en-US" sz="2000" dirty="0"/>
              <a:t>后缀限制的问题。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latin typeface="+mn-ea"/>
              </a:rPr>
              <a:t>强制在线：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换成树套树总是可以的。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6313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主要内容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000" dirty="0"/>
              <a:t>线段树的高级应用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偏序问题和扫描线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分块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K-D Tree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重链剖分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长链剖分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对于没提到的知识，建议自己过一遍 </a:t>
            </a:r>
            <a:r>
              <a:rPr lang="en-US" altLang="zh-CN" sz="2000" dirty="0"/>
              <a:t>OI-wiki</a:t>
            </a:r>
            <a:r>
              <a:rPr lang="zh-CN" altLang="en-US" sz="2000" dirty="0"/>
              <a:t>（例如，整体二分、圆方树</a:t>
            </a:r>
            <a:r>
              <a:rPr lang="en-US" altLang="zh-CN" sz="2000" dirty="0"/>
              <a:t>……</a:t>
            </a:r>
            <a:r>
              <a:rPr lang="zh-CN" altLang="en-US" sz="2000" dirty="0"/>
              <a:t>）</a:t>
            </a: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560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把其它问题转化为偏序问题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一些老生常谈的技巧：数颜色设 </a:t>
            </a:r>
            <a:r>
              <a:rPr lang="en-US" altLang="zh-CN" sz="2000" dirty="0"/>
              <a:t>last</a:t>
            </a:r>
            <a:r>
              <a:rPr lang="zh-CN" altLang="en-US" sz="2000" dirty="0"/>
              <a:t>；树上用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序；图上与权值大小相关的连通块可以 </a:t>
            </a:r>
            <a:r>
              <a:rPr lang="en-US" altLang="zh-CN" sz="2000" dirty="0"/>
              <a:t>Kruskal </a:t>
            </a:r>
            <a:r>
              <a:rPr lang="zh-CN" altLang="en-US" sz="2000" dirty="0"/>
              <a:t>重构树</a:t>
            </a:r>
            <a:r>
              <a:rPr lang="en-US" altLang="zh-CN" sz="2000" dirty="0"/>
              <a:t>…… 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P4169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P3157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P8253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P4113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CF1666G</a:t>
            </a:r>
          </a:p>
        </p:txBody>
      </p:sp>
    </p:spTree>
    <p:extLst>
      <p:ext uri="{BB962C8B-B14F-4D97-AF65-F5344CB8AC3E}">
        <p14:creationId xmlns:p14="http://schemas.microsoft.com/office/powerpoint/2010/main" val="1859197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想象一根线按照某种顺序扫过平面，来理解某些算法。（也即，按某维从小到大</a:t>
            </a:r>
            <a:r>
              <a:rPr lang="en-US" altLang="zh-CN" sz="2000" dirty="0"/>
              <a:t>/</a:t>
            </a:r>
            <a:r>
              <a:rPr lang="zh-CN" altLang="en-US" sz="2000" dirty="0"/>
              <a:t>从大到小考虑）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例如二维偏序问题的数据结构（树状数组</a:t>
            </a:r>
            <a:r>
              <a:rPr lang="en-US" altLang="zh-CN" sz="2000" dirty="0"/>
              <a:t>/</a:t>
            </a:r>
            <a:r>
              <a:rPr lang="zh-CN" altLang="en-US" sz="2000" dirty="0"/>
              <a:t>线段树）做法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转换思维（扫哪一维更好？怎么扫，从大到小还是从小到大？），不要有思维定势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4468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扫描线：例题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P5490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P8518</a:t>
            </a:r>
          </a:p>
        </p:txBody>
      </p:sp>
    </p:spTree>
    <p:extLst>
      <p:ext uri="{BB962C8B-B14F-4D97-AF65-F5344CB8AC3E}">
        <p14:creationId xmlns:p14="http://schemas.microsoft.com/office/powerpoint/2010/main" val="3597900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分块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对于一些难以维护的数据结构题，“分块”是可以考虑的。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分块算法的常数差异很大，使用时建议先分析常数。如果常数小，可能可以水过一些很难的题目。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将询问放到“整块”和“散块”上考虑。散块通常可以直接暴力，整块即变为全局问题（</a:t>
            </a:r>
            <a:r>
              <a:rPr lang="en-US" altLang="zh-CN" sz="2000" dirty="0"/>
              <a:t>i.e. </a:t>
            </a:r>
            <a:r>
              <a:rPr lang="zh-CN" altLang="en-US" sz="2000" dirty="0"/>
              <a:t>所有操作都是全局的）。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注意：“直接暴力”涵盖的范围通常非常广，需要仔细分析什么量均摊意义下较小！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练习：</a:t>
            </a:r>
            <a:r>
              <a:rPr lang="en-US" altLang="zh-CN" sz="2000" dirty="0"/>
              <a:t>CF1129D</a:t>
            </a:r>
          </a:p>
        </p:txBody>
      </p:sp>
    </p:spTree>
    <p:extLst>
      <p:ext uri="{BB962C8B-B14F-4D97-AF65-F5344CB8AC3E}">
        <p14:creationId xmlns:p14="http://schemas.microsoft.com/office/powerpoint/2010/main" val="291164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CF1491H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给定一棵树，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的父亲是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。支持区间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zh-CN" altLang="en-US" sz="2000" dirty="0"/>
                  <a:t>，查询两个点 </a:t>
                </a:r>
                <a:r>
                  <a:rPr lang="en-US" altLang="zh-CN" sz="2000" dirty="0"/>
                  <a:t>LCA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14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P2496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给定一个序列，区间加公差为正的等差数列，查询区间最大值。</a:t>
            </a:r>
          </a:p>
        </p:txBody>
      </p:sp>
    </p:spTree>
    <p:extLst>
      <p:ext uri="{BB962C8B-B14F-4D97-AF65-F5344CB8AC3E}">
        <p14:creationId xmlns:p14="http://schemas.microsoft.com/office/powerpoint/2010/main" val="1083937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P3247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边（每条边有两种权值）无向图。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间是否存在一条（不一定简单）的路径，满足两种权值最大值分别恰好为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练习：</a:t>
                </a:r>
                <a:r>
                  <a:rPr lang="en-US" altLang="zh-CN" sz="2000" dirty="0"/>
                  <a:t>P5443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323439"/>
              </a:xfrm>
              <a:prstGeom prst="rect">
                <a:avLst/>
              </a:prstGeom>
              <a:blipFill>
                <a:blip r:embed="rId3"/>
                <a:stretch>
                  <a:fillRect l="-569" t="-2294" r="-171" b="-6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19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分块：平衡复杂度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例子：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少量单点修改，大量区间查询和。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大量单点修改，少量区间查询和。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思考：能不能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平衡复杂度</a:t>
                </a:r>
                <a:r>
                  <a:rPr lang="zh-CN" altLang="en-US" sz="2000" dirty="0"/>
                  <a:t>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（注：在“平衡复杂度”这点上，分块和多叉树有类似之处）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少量单点修改，大量查询第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小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前驱后继。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477875"/>
              </a:xfrm>
              <a:prstGeom prst="rect">
                <a:avLst/>
              </a:prstGeom>
              <a:blipFill>
                <a:blip r:embed="rId3"/>
                <a:stretch>
                  <a:fillRect l="-569" t="-876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46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P5046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给定一个序列，强制在线查询区间逆序对数。要求严格根号。</a:t>
            </a:r>
          </a:p>
        </p:txBody>
      </p:sp>
    </p:spTree>
    <p:extLst>
      <p:ext uri="{BB962C8B-B14F-4D97-AF65-F5344CB8AC3E}">
        <p14:creationId xmlns:p14="http://schemas.microsoft.com/office/powerpoint/2010/main" val="1456879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K-D Tree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如果对偏序问题再作泛化：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圆内数点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个点，支持给矩形内的点加一个值，查询矩形内所有点的和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个点，支持给矩形内的点加一个值，查询半平面一侧所有点的和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最近邻问题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（数据随机前提下）</a:t>
            </a:r>
            <a:r>
              <a:rPr lang="en-US" altLang="zh-CN" sz="2000" dirty="0"/>
              <a:t>K-D Tree </a:t>
            </a:r>
            <a:r>
              <a:rPr lang="zh-CN" altLang="en-US" sz="2000" dirty="0"/>
              <a:t>是很好的选择。</a:t>
            </a:r>
            <a:endParaRPr lang="en-US" altLang="zh-CN" sz="2000" dirty="0"/>
          </a:p>
          <a:p>
            <a:r>
              <a:rPr lang="zh-CN" altLang="en-US" sz="2000" dirty="0"/>
              <a:t>注意：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对于大部分应用场景，数据随机前提下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复杂度才对，但是实践中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能过很多题（随机旋转？）。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如果只有矩形操作，则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复杂度是 </a:t>
            </a:r>
            <a:r>
              <a:rPr lang="en-US" altLang="zh-CN" sz="2000" dirty="0"/>
              <a:t>O(n^{1-1/D})</a:t>
            </a:r>
            <a:r>
              <a:rPr lang="zh-CN" altLang="en-US" sz="2000" dirty="0"/>
              <a:t>，</a:t>
            </a:r>
            <a:r>
              <a:rPr lang="en-US" altLang="zh-CN" sz="2000" dirty="0"/>
              <a:t>D </a:t>
            </a:r>
            <a:r>
              <a:rPr lang="zh-CN" altLang="en-US" sz="2000" dirty="0"/>
              <a:t>是维数。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8856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复习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朴素树状数组支持的是 单点修改，前缀询问。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考虑修改操作，和询问操作，需要满足什么条件？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普通线段树（区间修改，区间询问），标记和信息需要满足什么性质？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4715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K-D Tree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P2093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P4475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P4631</a:t>
            </a:r>
          </a:p>
        </p:txBody>
      </p:sp>
    </p:spTree>
    <p:extLst>
      <p:ext uri="{BB962C8B-B14F-4D97-AF65-F5344CB8AC3E}">
        <p14:creationId xmlns:p14="http://schemas.microsoft.com/office/powerpoint/2010/main" val="1183678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树上数据结构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树上问题通常处理技巧有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- </a:t>
            </a:r>
            <a:r>
              <a:rPr lang="zh-CN" altLang="en-US" sz="2000" dirty="0"/>
              <a:t>重链剖分</a:t>
            </a:r>
            <a:endParaRPr lang="en-US" altLang="zh-CN" sz="2000" dirty="0"/>
          </a:p>
          <a:p>
            <a:r>
              <a:rPr lang="en-US" altLang="zh-CN" sz="2000" dirty="0"/>
              <a:t>- </a:t>
            </a:r>
            <a:r>
              <a:rPr lang="zh-CN" altLang="en-US" sz="2000" dirty="0"/>
              <a:t>树上启发式合并</a:t>
            </a:r>
            <a:endParaRPr lang="en-US" altLang="zh-CN" sz="2000" dirty="0"/>
          </a:p>
          <a:p>
            <a:r>
              <a:rPr lang="en-US" altLang="zh-CN" sz="2000" dirty="0"/>
              <a:t>- </a:t>
            </a:r>
            <a:r>
              <a:rPr lang="zh-CN" altLang="en-US" sz="2000" dirty="0"/>
              <a:t>线段树合并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7636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链上与子树信息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链上信息通常可以用树剖处理：树剖把链上问题转为区间问题。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子树信息虽然可以看成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序上的区间，但对于复杂一点的要求，有时 </a:t>
            </a:r>
            <a:r>
              <a:rPr lang="en-US" altLang="zh-CN" sz="2000" dirty="0" err="1"/>
              <a:t>dsu</a:t>
            </a:r>
            <a:r>
              <a:rPr lang="en-US" altLang="zh-CN" sz="2000" dirty="0"/>
              <a:t> on tree / </a:t>
            </a:r>
            <a:r>
              <a:rPr lang="zh-CN" altLang="en-US" sz="2000" dirty="0"/>
              <a:t>线段树合并是更不错的选择。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46681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[NOI2021] </a:t>
            </a:r>
            <a:r>
              <a:rPr lang="zh-CN" altLang="en-US" sz="4400" b="1" dirty="0">
                <a:latin typeface="+mn-ea"/>
                <a:ea typeface="+mn-ea"/>
              </a:rPr>
              <a:t>轻重边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E1BF1BE-8254-7D13-789C-FF5758C0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" y="2095314"/>
            <a:ext cx="1215559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1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CF504E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给出一棵树，点上有字母，支持查询两条链的 </a:t>
            </a:r>
            <a:r>
              <a:rPr lang="en-US" altLang="zh-CN" sz="2000" dirty="0"/>
              <a:t>LCP</a:t>
            </a:r>
            <a:r>
              <a:rPr lang="zh-CN" altLang="en-US" sz="2000" dirty="0"/>
              <a:t>，要求单 </a:t>
            </a:r>
            <a:r>
              <a:rPr lang="en-US" altLang="zh-CN" sz="2000" dirty="0"/>
              <a:t>log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9138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[ZJOI2019] </a:t>
            </a:r>
            <a:r>
              <a:rPr lang="zh-CN" altLang="en-US" sz="4400" b="1" dirty="0">
                <a:latin typeface="+mn-ea"/>
                <a:ea typeface="+mn-ea"/>
              </a:rPr>
              <a:t>语言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todo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23407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例题：情报中心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todo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03613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更多练习题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CF925E</a:t>
            </a:r>
          </a:p>
          <a:p>
            <a:r>
              <a:rPr lang="en-US" altLang="zh-CN" sz="2000" dirty="0" err="1"/>
              <a:t>Ynoi</a:t>
            </a:r>
            <a:r>
              <a:rPr lang="en-US" altLang="zh-CN" sz="2000" dirty="0"/>
              <a:t> </a:t>
            </a:r>
            <a:r>
              <a:rPr lang="zh-CN" altLang="en-US" sz="2000" dirty="0"/>
              <a:t>很多题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19872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其它树上技巧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树上从下往上可持久化，其实就是可持久化线段树合并。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也可以从上往下可持久化，如果可减就可以查询链上信息。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虚树：直接按照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序排序，相邻的求 </a:t>
                </a:r>
                <a:r>
                  <a:rPr lang="en-US" altLang="zh-CN" sz="2000" dirty="0"/>
                  <a:t>LCA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例如：</a:t>
                </a:r>
                <a:r>
                  <a:rPr lang="en-US" altLang="zh-CN" sz="2000" dirty="0"/>
                  <a:t>NOIP2018 </a:t>
                </a:r>
                <a:r>
                  <a:rPr lang="zh-CN" altLang="en-US" sz="2000" dirty="0"/>
                  <a:t>保卫王国；扩展到一般情况（固定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/>
                  <a:t> 个点的取值）怎么做？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blipFill>
                <a:blip r:embed="rId3"/>
                <a:stretch>
                  <a:fillRect l="-569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08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长链剖分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长链剖分：轻儿子的深度之和是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思想很简单，但题目可以很恶心（</a:t>
                </a:r>
                <a:r>
                  <a:rPr lang="en-US" altLang="zh-CN" sz="2000" dirty="0"/>
                  <a:t>e.g. </a:t>
                </a:r>
                <a:r>
                  <a:rPr lang="zh-CN" altLang="en-US" sz="2000" dirty="0"/>
                  <a:t>希望）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例题列表（会发一个有简要思路的 </a:t>
                </a:r>
                <a:r>
                  <a:rPr lang="en-US" altLang="zh-CN" sz="2000" dirty="0"/>
                  <a:t>pdf</a:t>
                </a:r>
                <a:r>
                  <a:rPr lang="zh-CN" altLang="en-US" sz="2000" dirty="0"/>
                  <a:t>）：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CF1009F</a:t>
                </a:r>
              </a:p>
              <a:p>
                <a:r>
                  <a:rPr lang="en-US" altLang="zh-CN" sz="2000" dirty="0"/>
                  <a:t>P5903</a:t>
                </a:r>
              </a:p>
              <a:p>
                <a:r>
                  <a:rPr lang="en-US" altLang="zh-CN" sz="2000" dirty="0"/>
                  <a:t>P4292</a:t>
                </a:r>
              </a:p>
              <a:p>
                <a:r>
                  <a:rPr lang="en-US" altLang="zh-CN" sz="2000" dirty="0"/>
                  <a:t>P5904</a:t>
                </a:r>
              </a:p>
              <a:p>
                <a:r>
                  <a:rPr lang="en-US" altLang="zh-CN" sz="2000" dirty="0"/>
                  <a:t>P3899</a:t>
                </a:r>
              </a:p>
              <a:p>
                <a:r>
                  <a:rPr lang="en-US" altLang="zh-CN" sz="2000" dirty="0"/>
                  <a:t>LOJ6712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785652"/>
              </a:xfrm>
              <a:prstGeom prst="rect">
                <a:avLst/>
              </a:prstGeom>
              <a:blipFill>
                <a:blip r:embed="rId3"/>
                <a:stretch>
                  <a:fillRect l="-569" t="-805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24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线段树维护复杂信息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接下来，我们关注线段树这一具体的数据结构。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之前已经说过线段树的信息和标记应满足什么条件。看几个例子，设计一下信息：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P2572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P8969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209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线段树上二分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利用线段树的结构进行二分。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000" dirty="0"/>
                  <a:t>找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序列里，某个位置后的第一个 </a:t>
                </a:r>
                <a:r>
                  <a:rPr lang="en-US" altLang="zh-CN" sz="2000" dirty="0"/>
                  <a:t>1</a:t>
                </a:r>
              </a:p>
              <a:p>
                <a:pPr marL="342900" indent="-342900">
                  <a:buFontTx/>
                  <a:buChar char="-"/>
                </a:pPr>
                <a:r>
                  <a:rPr lang="zh-CN" altLang="en-US" sz="2000" dirty="0"/>
                  <a:t>找最小的前缀和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/>
                  <a:t> 的位置</a:t>
                </a:r>
                <a:endParaRPr lang="en-US" altLang="zh-CN" sz="2000" dirty="0">
                  <a:highlight>
                    <a:srgbClr val="FFFF00"/>
                  </a:highlight>
                </a:endParaRP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blipFill>
                <a:blip r:embed="rId3"/>
                <a:stretch>
                  <a:fillRect l="-569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46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线段树上均摊分析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有时候某些操作进行的有效修改很少，此时可以暴力维护：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P4145</a:t>
            </a:r>
          </a:p>
        </p:txBody>
      </p:sp>
    </p:spTree>
    <p:extLst>
      <p:ext uri="{BB962C8B-B14F-4D97-AF65-F5344CB8AC3E}">
        <p14:creationId xmlns:p14="http://schemas.microsoft.com/office/powerpoint/2010/main" val="379941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例题：技巧综合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P4137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CF1404C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CF526F</a:t>
            </a:r>
          </a:p>
        </p:txBody>
      </p:sp>
    </p:spTree>
    <p:extLst>
      <p:ext uri="{BB962C8B-B14F-4D97-AF65-F5344CB8AC3E}">
        <p14:creationId xmlns:p14="http://schemas.microsoft.com/office/powerpoint/2010/main" val="162611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线段树支持 </a:t>
            </a:r>
            <a:r>
              <a:rPr lang="en-US" altLang="zh-CN" sz="4400" b="1" dirty="0">
                <a:latin typeface="+mn-ea"/>
                <a:ea typeface="+mn-ea"/>
              </a:rPr>
              <a:t>x = max(x, c)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直接讲做法：最小值分开讨论。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如果只对最小值进行操作，就打标记。否则暴力递归。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可以证明：只有这个操作和区间求和，复杂度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（怎么证？）；如果还有区间加，复杂度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𝑞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注意，本质是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分开维护最小值和其它值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r>
                  <a:rPr lang="en-US" altLang="zh-CN" sz="2000" dirty="0">
                    <a:highlight>
                      <a:srgbClr val="FFFF00"/>
                    </a:highlight>
                  </a:rPr>
                  <a:t>OI Wiki </a:t>
                </a:r>
                <a:r>
                  <a:rPr lang="zh-CN" altLang="en-US" sz="2000" dirty="0">
                    <a:highlight>
                      <a:srgbClr val="FFFF00"/>
                    </a:highlight>
                  </a:rPr>
                  <a:t>上的论文题</a:t>
                </a:r>
                <a:endParaRPr lang="en-US" altLang="zh-CN" sz="2000" dirty="0">
                  <a:highlight>
                    <a:srgbClr val="FFFF00"/>
                  </a:highlight>
                </a:endParaRPr>
              </a:p>
              <a:p>
                <a:endParaRPr lang="en-US" altLang="zh-CN" sz="2000" dirty="0">
                  <a:highlight>
                    <a:srgbClr val="FFFF00"/>
                  </a:highlight>
                </a:endParaRPr>
              </a:p>
              <a:p>
                <a:r>
                  <a:rPr lang="en-US" altLang="zh-CN" sz="2000" dirty="0">
                    <a:highlight>
                      <a:srgbClr val="FFFF00"/>
                    </a:highlight>
                  </a:rPr>
                  <a:t>CF1290E</a:t>
                </a:r>
                <a:endParaRPr lang="zh-CN" altLang="en-US" sz="2000" dirty="0">
                  <a:highlight>
                    <a:srgbClr val="FFFF00"/>
                  </a:highlight>
                </a:endParaRPr>
              </a:p>
              <a:p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r>
                  <a:rPr lang="en-US" altLang="zh-CN" sz="2000" dirty="0">
                    <a:highlight>
                      <a:srgbClr val="FFFF00"/>
                    </a:highlight>
                  </a:rPr>
                  <a:t>UOJ515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401205"/>
              </a:xfrm>
              <a:prstGeom prst="rect">
                <a:avLst/>
              </a:prstGeom>
              <a:blipFill>
                <a:blip r:embed="rId3"/>
                <a:stretch>
                  <a:fillRect l="-569" t="-693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49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线段树维护历史值：无脑做法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矩阵乘法。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（不妨假设操作就是区间加）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如果是历史最大值，就 </a:t>
            </a:r>
            <a:r>
              <a:rPr lang="en-US" altLang="zh-CN" sz="2000" dirty="0"/>
              <a:t>(max,+) </a:t>
            </a:r>
            <a:r>
              <a:rPr lang="zh-CN" altLang="en-US" sz="2000" dirty="0"/>
              <a:t>矩阵乘法；如果是历史和，就 </a:t>
            </a:r>
            <a:r>
              <a:rPr lang="en-US" altLang="zh-CN" sz="2000" dirty="0"/>
              <a:t>(+,*) </a:t>
            </a:r>
            <a:r>
              <a:rPr lang="zh-CN" altLang="en-US" sz="2000" dirty="0"/>
              <a:t>矩阵乘法。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“历史最大值</a:t>
            </a:r>
            <a:r>
              <a:rPr lang="en-US" altLang="zh-CN" sz="2000" dirty="0"/>
              <a:t>/</a:t>
            </a:r>
            <a:r>
              <a:rPr lang="zh-CN" altLang="en-US" sz="2000" dirty="0"/>
              <a:t>历史和”配合扫描线，可以解决“区间的子区间”的问题。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13765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1808</Words>
  <Application>Microsoft Office PowerPoint</Application>
  <PresentationFormat>宽屏</PresentationFormat>
  <Paragraphs>333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Cambria Math</vt:lpstr>
      <vt:lpstr>Office 主题​​</vt:lpstr>
      <vt:lpstr>数据结构选讲</vt:lpstr>
      <vt:lpstr>主要内容</vt:lpstr>
      <vt:lpstr>复习</vt:lpstr>
      <vt:lpstr>线段树维护复杂信息</vt:lpstr>
      <vt:lpstr>线段树上二分</vt:lpstr>
      <vt:lpstr>线段树上均摊分析</vt:lpstr>
      <vt:lpstr>例题：技巧综合</vt:lpstr>
      <vt:lpstr>线段树支持 x = max(x, c)</vt:lpstr>
      <vt:lpstr>线段树维护历史值：无脑做法</vt:lpstr>
      <vt:lpstr>线段树维护历史值：麻烦做法</vt:lpstr>
      <vt:lpstr>李超线段树</vt:lpstr>
      <vt:lpstr>李超线段树</vt:lpstr>
      <vt:lpstr>线段树优化建图</vt:lpstr>
      <vt:lpstr>线段树分治</vt:lpstr>
      <vt:lpstr>带 log pushup 的线段树</vt:lpstr>
      <vt:lpstr>线段树上的其它结构</vt:lpstr>
      <vt:lpstr>偏序问题和 CDQ 分治</vt:lpstr>
      <vt:lpstr>偏序问题的应用</vt:lpstr>
      <vt:lpstr>偏序问题：讨论</vt:lpstr>
      <vt:lpstr>把其它问题转化为偏序问题</vt:lpstr>
      <vt:lpstr>扫描线</vt:lpstr>
      <vt:lpstr>扫描线：例题</vt:lpstr>
      <vt:lpstr>分块</vt:lpstr>
      <vt:lpstr>例题：CF1491H</vt:lpstr>
      <vt:lpstr>例题：P2496</vt:lpstr>
      <vt:lpstr>例题：P3247</vt:lpstr>
      <vt:lpstr>分块：平衡复杂度</vt:lpstr>
      <vt:lpstr>例题：P5046</vt:lpstr>
      <vt:lpstr>K-D Tree</vt:lpstr>
      <vt:lpstr>K-D Tree</vt:lpstr>
      <vt:lpstr>树上数据结构</vt:lpstr>
      <vt:lpstr>链上与子树信息</vt:lpstr>
      <vt:lpstr>例题：[NOI2021] 轻重边</vt:lpstr>
      <vt:lpstr>例题：CF504E</vt:lpstr>
      <vt:lpstr>例题：[ZJOI2019] 语言</vt:lpstr>
      <vt:lpstr>例题：情报中心</vt:lpstr>
      <vt:lpstr>更多练习题</vt:lpstr>
      <vt:lpstr>其它树上技巧</vt:lpstr>
      <vt:lpstr>长链剖分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1417</cp:revision>
  <dcterms:created xsi:type="dcterms:W3CDTF">2023-05-06T03:04:00Z</dcterms:created>
  <dcterms:modified xsi:type="dcterms:W3CDTF">2024-01-16T14:22:56Z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