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38" r:id="rId3"/>
    <p:sldId id="339" r:id="rId4"/>
    <p:sldId id="349" r:id="rId5"/>
    <p:sldId id="340" r:id="rId6"/>
    <p:sldId id="341" r:id="rId7"/>
    <p:sldId id="343" r:id="rId8"/>
    <p:sldId id="344" r:id="rId9"/>
    <p:sldId id="345" r:id="rId10"/>
    <p:sldId id="347" r:id="rId11"/>
    <p:sldId id="350" r:id="rId12"/>
    <p:sldId id="351" r:id="rId13"/>
    <p:sldId id="352" r:id="rId14"/>
    <p:sldId id="353" r:id="rId15"/>
    <p:sldId id="356" r:id="rId16"/>
    <p:sldId id="357" r:id="rId17"/>
    <p:sldId id="363" r:id="rId18"/>
    <p:sldId id="354" r:id="rId19"/>
    <p:sldId id="372" r:id="rId20"/>
    <p:sldId id="374" r:id="rId21"/>
    <p:sldId id="359" r:id="rId22"/>
    <p:sldId id="381" r:id="rId23"/>
    <p:sldId id="355" r:id="rId24"/>
    <p:sldId id="358" r:id="rId25"/>
    <p:sldId id="365" r:id="rId26"/>
    <p:sldId id="368" r:id="rId27"/>
    <p:sldId id="362" r:id="rId28"/>
    <p:sldId id="38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3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5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8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9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7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1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15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96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6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55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9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76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9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7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9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2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5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2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uanquming/p/11260668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lnzwz/p/14443721.html#:~:text=%E6%89%BE%E5%88%B0%E7%BB%B4%E6%8A%A4%E7%9A%84%E7%BA%BF%E6%80%A7%E5%9F%BA%E5%86%85%EF%BC%8C%E6%9C%80%E5%B0%8F%E7%9A%84%E9%9C%80%E8%A6%81%E7%94%A8%20x%20x%20%E8%A1%A8%E7%A4%BA%E7%9A%84%E6%95%B0%20z%20z%20%E3%80%82%20%E7%84%B6%E5%90%8E%EF%BC%8C%E6%8A%8A%E7%BB%B4%E6%8A%A4%E7%9A%84%E5%85%B6%E4%BB%96%E7%9A%84%E9%9C%80%E8%A6%81%E7%94%A8,%E3%80%82%20%E8%BF%99%E6%A0%B7%E5%B0%B1%E6%B6%88%E9%99%A4%E4%BA%86%20x%20x%20%E7%9A%84%E5%BD%B1%E5%93%8D%E3%80%82%20z%20z%20%E8%BF%99%E4%B8%AA%E5%9F%BA%E5%B0%B1%E6%B2%A1%E6%9C%89%E4%BA%86%EF%BC%8C%E5%90%8C%E6%97%B6%E5%9B%A0%E4%B8%BA%E5%AE%83%E6%98%AF%E6%9C%80%E5%B0%8F%E7%9A%84%EF%BC%8C%E6%89%80%E4%BB%A5%E5%85%B6%E4%BB%96%E7%BB%B4%E6%8A%A4%E7%9A%84%E5%9F%BA%E7%9A%84%E6%9C%80%E9%AB%98%E4%BD%8D%E9%83%BD%E4%B8%8D%E4%BC%9A%E6%94%B9%E5%8F%98%E3%80%8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线性代数基础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矩阵的秩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任意矩阵的每一行都看成一个向量，这个向量集张成的线性空间的维数叫做矩阵的秩（</a:t>
            </a:r>
            <a:r>
              <a:rPr lang="en-US" altLang="zh-CN" sz="2000" dirty="0"/>
              <a:t>rank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矩阵的秩和其转置的秩相等（作为作业，尝试证明一下）。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推论：</a:t>
            </a:r>
            <a:r>
              <a:rPr lang="en-US" altLang="zh-CN" sz="2000" dirty="0"/>
              <a:t>n*m </a:t>
            </a:r>
            <a:r>
              <a:rPr lang="zh-CN" altLang="en-US" sz="2000" dirty="0"/>
              <a:t>的矩阵的秩不超过 </a:t>
            </a:r>
            <a:r>
              <a:rPr lang="en-US" altLang="zh-CN" sz="2000" dirty="0"/>
              <a:t>min(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若 </a:t>
            </a:r>
            <a:r>
              <a:rPr lang="en-US" altLang="zh-CN" sz="2000" dirty="0"/>
              <a:t>n*n </a:t>
            </a:r>
            <a:r>
              <a:rPr lang="zh-CN" altLang="en-US" sz="2000" dirty="0"/>
              <a:t>方阵的秩为 </a:t>
            </a:r>
            <a:r>
              <a:rPr lang="en-US" altLang="zh-CN" sz="2000" dirty="0"/>
              <a:t>n</a:t>
            </a:r>
            <a:r>
              <a:rPr lang="zh-CN" altLang="en-US" sz="2000" dirty="0"/>
              <a:t>，则称其为满秩矩阵。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 </a:t>
            </a:r>
            <a:r>
              <a:rPr lang="en-US" altLang="zh-CN" sz="2000" dirty="0"/>
              <a:t>A,B </a:t>
            </a:r>
            <a:r>
              <a:rPr lang="zh-CN" altLang="en-US" sz="2000" dirty="0"/>
              <a:t>为 </a:t>
            </a:r>
            <a:r>
              <a:rPr lang="en-US" altLang="zh-CN" sz="2000" dirty="0"/>
              <a:t>n*n </a:t>
            </a:r>
            <a:r>
              <a:rPr lang="zh-CN" altLang="en-US" sz="2000" dirty="0"/>
              <a:t>矩阵，</a:t>
            </a:r>
            <a:r>
              <a:rPr lang="en-US" altLang="zh-CN" sz="2000" dirty="0"/>
              <a:t>A </a:t>
            </a:r>
            <a:r>
              <a:rPr lang="zh-CN" altLang="en-US" sz="2000" dirty="0"/>
              <a:t>满秩，则 </a:t>
            </a:r>
            <a:r>
              <a:rPr lang="en-US" altLang="zh-CN" sz="2000" dirty="0"/>
              <a:t>rank(AB)=rank(BA)=rank(B)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8008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逆矩阵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 </a:t>
            </a:r>
            <a:r>
              <a:rPr lang="en-US" altLang="zh-CN" sz="2000" dirty="0"/>
              <a:t>AB=I</a:t>
            </a:r>
            <a:r>
              <a:rPr lang="zh-CN" altLang="en-US" sz="2000" dirty="0"/>
              <a:t>，则称 </a:t>
            </a:r>
            <a:r>
              <a:rPr lang="en-US" altLang="zh-CN" sz="2000" dirty="0"/>
              <a:t>B </a:t>
            </a:r>
            <a:r>
              <a:rPr lang="zh-CN" altLang="en-US" sz="2000" dirty="0"/>
              <a:t>为 </a:t>
            </a:r>
            <a:r>
              <a:rPr lang="en-US" altLang="zh-CN" sz="2000" dirty="0"/>
              <a:t>A </a:t>
            </a:r>
            <a:r>
              <a:rPr lang="zh-CN" altLang="en-US" sz="2000" dirty="0"/>
              <a:t>的逆矩阵，</a:t>
            </a:r>
            <a:r>
              <a:rPr lang="en-US" altLang="zh-CN" sz="2000" dirty="0"/>
              <a:t>A </a:t>
            </a:r>
            <a:r>
              <a:rPr lang="zh-CN" altLang="en-US" sz="2000" dirty="0"/>
              <a:t>为 </a:t>
            </a:r>
            <a:r>
              <a:rPr lang="en-US" altLang="zh-CN" sz="2000" dirty="0"/>
              <a:t>B </a:t>
            </a:r>
            <a:r>
              <a:rPr lang="zh-CN" altLang="en-US" sz="2000" dirty="0"/>
              <a:t>的逆矩阵。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换句话说，如果先执行一个矩阵的线性变换，再执行其逆矩阵的线性变换，等价于什么都不做。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矩阵可逆的充要条件为其满秩（可以举个例子理解一下，非满秩线性变换可以看作丢失了信息）。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866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初等行变换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对矩阵进行以下变换（注意如果把每行视作一个向量，仍然是对向量的向量进行线性变换），称作 初等行变换：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交换两行。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把一行乘以 </a:t>
            </a:r>
            <a:r>
              <a:rPr lang="en-US" altLang="zh-CN" sz="2000" dirty="0"/>
              <a:t>k</a:t>
            </a:r>
            <a:r>
              <a:rPr lang="zh-CN" altLang="en-US" sz="2000" dirty="0"/>
              <a:t>（不等于 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把一行乘以 </a:t>
            </a:r>
            <a:r>
              <a:rPr lang="en-US" altLang="zh-CN" sz="2000" dirty="0"/>
              <a:t>k </a:t>
            </a:r>
            <a:r>
              <a:rPr lang="zh-CN" altLang="en-US" sz="2000" dirty="0"/>
              <a:t>加到另一行上去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这些变换都可以用矩阵来描述，而且都存在逆变换（这意味着变换矩阵都满秩）。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610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初等行变换与高斯消元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任意一个秩为 </a:t>
            </a:r>
            <a:r>
              <a:rPr lang="en-US" altLang="zh-CN" sz="2000" dirty="0"/>
              <a:t>r </a:t>
            </a:r>
            <a:r>
              <a:rPr lang="zh-CN" altLang="en-US" sz="2000" dirty="0"/>
              <a:t>的矩阵，都可以初等行变换，得到单位矩阵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（有 </a:t>
            </a:r>
            <a:r>
              <a:rPr lang="en-US" altLang="zh-CN" sz="2000" dirty="0"/>
              <a:t>r </a:t>
            </a:r>
            <a:r>
              <a:rPr lang="zh-CN" altLang="en-US" sz="2000" dirty="0"/>
              <a:t>个 </a:t>
            </a:r>
            <a:r>
              <a:rPr lang="en-US" altLang="zh-CN" sz="2000" dirty="0"/>
              <a:t>1</a:t>
            </a:r>
            <a:r>
              <a:rPr lang="zh-CN" altLang="en-US" sz="2000" dirty="0"/>
              <a:t>）。（同理，也可以从 </a:t>
            </a:r>
            <a:r>
              <a:rPr lang="en-US" altLang="zh-CN" sz="2000" dirty="0" err="1"/>
              <a:t>I_r</a:t>
            </a:r>
            <a:r>
              <a:rPr lang="en-US" altLang="zh-CN" sz="2000" dirty="0"/>
              <a:t> </a:t>
            </a:r>
            <a:r>
              <a:rPr lang="zh-CN" altLang="en-US" sz="2000" dirty="0"/>
              <a:t>逆变换到它自己）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这个过程就是“高斯消元”。</a:t>
            </a:r>
            <a:r>
              <a:rPr lang="zh-CN" altLang="en-US" sz="2000" b="1" dirty="0"/>
              <a:t>换句话说，高斯消元就是把一个矩阵表示成了一堆初等行变换矩阵的积。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当然，上述论述中所有“行”都改为“列”也是可以的。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611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任意一个秩为 </a:t>
            </a:r>
            <a:r>
              <a:rPr lang="en-US" altLang="zh-CN" sz="2000" dirty="0"/>
              <a:t>r </a:t>
            </a:r>
            <a:r>
              <a:rPr lang="zh-CN" altLang="en-US" sz="2000" dirty="0"/>
              <a:t>的矩阵，都可以初等行变换，得到单位矩阵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（有 </a:t>
            </a:r>
            <a:r>
              <a:rPr lang="en-US" altLang="zh-CN" sz="2000" dirty="0"/>
              <a:t>r </a:t>
            </a:r>
            <a:r>
              <a:rPr lang="zh-CN" altLang="en-US" sz="2000" dirty="0"/>
              <a:t>个 </a:t>
            </a:r>
            <a:r>
              <a:rPr lang="en-US" altLang="zh-CN" sz="2000" dirty="0"/>
              <a:t>1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怎么变换？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先从上往下消元，变成上三角矩阵，再从下往上回代。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09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行列式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行列式的定义如下。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性质：行列式不为 </a:t>
            </a:r>
            <a:r>
              <a:rPr lang="en-US" altLang="zh-CN" sz="2000" dirty="0"/>
              <a:t>0 </a:t>
            </a:r>
            <a:r>
              <a:rPr lang="zh-CN" altLang="en-US" sz="2000" dirty="0"/>
              <a:t>等价于 满秩。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56CE93-849F-B8B4-E3F0-098B4C23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0" y="3849521"/>
            <a:ext cx="6730160" cy="13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行列式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初等行变换对行列式的影响（容易用定义证明）：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交换两行行列式的值取反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一行乘上 </a:t>
            </a:r>
            <a:r>
              <a:rPr lang="en-US" altLang="zh-CN" sz="2000" dirty="0"/>
              <a:t>k</a:t>
            </a:r>
            <a:r>
              <a:rPr lang="zh-CN" altLang="en-US" sz="2000" dirty="0"/>
              <a:t>，行列式的值乘上 </a:t>
            </a:r>
            <a:r>
              <a:rPr lang="en-US" altLang="zh-CN" sz="2000" dirty="0"/>
              <a:t>k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一行乘上 </a:t>
            </a:r>
            <a:r>
              <a:rPr lang="en-US" altLang="zh-CN" sz="2000" dirty="0"/>
              <a:t>k </a:t>
            </a:r>
            <a:r>
              <a:rPr lang="zh-CN" altLang="en-US" sz="2000" dirty="0"/>
              <a:t>加到另一行，行列式的值不变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可以发现，这就是“若 </a:t>
            </a:r>
            <a:r>
              <a:rPr lang="en-US" altLang="zh-CN" sz="2000" dirty="0"/>
              <a:t>A </a:t>
            </a:r>
            <a:r>
              <a:rPr lang="zh-CN" altLang="en-US" sz="2000" dirty="0"/>
              <a:t>为初等行变换矩阵，</a:t>
            </a:r>
            <a:r>
              <a:rPr lang="en-US" altLang="zh-CN" sz="2000" dirty="0"/>
              <a:t>B </a:t>
            </a:r>
            <a:r>
              <a:rPr lang="zh-CN" altLang="en-US" sz="2000" dirty="0"/>
              <a:t>为任意矩阵，则 </a:t>
            </a:r>
            <a:r>
              <a:rPr lang="en-US" altLang="zh-CN" sz="2000" dirty="0"/>
              <a:t>det(AB)=det(A)det(B)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而任意矩阵都可以表示为初等行变换矩阵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（特别地，因为我们考虑的仅仅是行列式的值，所以不妨认为这里的矩阵都满秩），所以得到结论：任意矩阵 </a:t>
            </a:r>
            <a:r>
              <a:rPr lang="en-US" altLang="zh-CN" sz="2000" dirty="0"/>
              <a:t>A,B </a:t>
            </a:r>
            <a:r>
              <a:rPr lang="zh-CN" altLang="en-US" sz="2000" dirty="0"/>
              <a:t>都有 </a:t>
            </a:r>
            <a:r>
              <a:rPr lang="en-US" altLang="zh-CN" sz="2000" dirty="0"/>
              <a:t>det(AB)=det(A)det(B)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推论：</a:t>
            </a:r>
            <a:r>
              <a:rPr lang="en-US" altLang="zh-CN" sz="2000" dirty="0"/>
              <a:t>det(A^{-1})=1/det(A)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8172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积和式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如果把行列式定义里 </a:t>
            </a:r>
            <a:r>
              <a:rPr lang="en-US" altLang="zh-CN" sz="2000" dirty="0"/>
              <a:t>(-1)^{inv(p)} </a:t>
            </a:r>
            <a:r>
              <a:rPr lang="zh-CN" altLang="en-US" sz="2000" dirty="0"/>
              <a:t>去掉，得到的结果称为“积和式”。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目前，还没有多项式算法。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特别地，模 </a:t>
            </a:r>
            <a:r>
              <a:rPr lang="en-US" altLang="zh-CN" sz="2000" dirty="0"/>
              <a:t>2 </a:t>
            </a:r>
            <a:r>
              <a:rPr lang="zh-CN" altLang="en-US" sz="2000" dirty="0"/>
              <a:t>意义下积和式等价于行列式。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积和式的组合意义是一个完全二分图所有完美匹配的边权乘积和（所以可以用它求完美匹配数量奇偶性）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649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求矩阵的秩：</a:t>
            </a:r>
            <a:r>
              <a:rPr lang="zh-CN" altLang="en-US" sz="2000" dirty="0"/>
              <a:t>看最后得到的单位矩阵有多少个 </a:t>
            </a:r>
            <a:r>
              <a:rPr lang="en-US" altLang="zh-CN" sz="2000" dirty="0"/>
              <a:t>1 </a:t>
            </a:r>
            <a:r>
              <a:rPr lang="zh-CN" altLang="en-US" sz="2000" dirty="0"/>
              <a:t>即可。（实际上，不用回代，直接看有多少个列被消掉了）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求行列式：</a:t>
            </a:r>
            <a:r>
              <a:rPr lang="zh-CN" altLang="en-US" sz="2000" dirty="0"/>
              <a:t>不用回代，消成上三角矩阵，对角线上元素乘起来就行。</a:t>
            </a:r>
            <a:r>
              <a:rPr lang="en-US" altLang="zh-CN" sz="2000" dirty="0"/>
              <a:t>(</a:t>
            </a:r>
            <a:r>
              <a:rPr lang="zh-CN" altLang="en-US" sz="2000" dirty="0"/>
              <a:t>思考：模数不是质数</a:t>
            </a:r>
            <a:r>
              <a:rPr lang="en-US" altLang="zh-CN" sz="2000" dirty="0"/>
              <a:t>)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解线性方程组：</a:t>
            </a:r>
            <a:r>
              <a:rPr lang="zh-CN" altLang="en-US" sz="2000" dirty="0"/>
              <a:t>把方程组右边的常数带着一起变换，最后就得到答案。（注意精度问题和无解、无穷解判断）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求矩阵的逆矩阵：</a:t>
            </a:r>
            <a:r>
              <a:rPr lang="zh-CN" altLang="en-US" sz="2000" dirty="0"/>
              <a:t>在右边放一个单位矩阵，带着一起变换，最后右边就是答案。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动态加入向量，维护线性空间的基：</a:t>
            </a:r>
            <a:r>
              <a:rPr lang="zh-CN" altLang="en-US" sz="2000" dirty="0"/>
              <a:t>维护当前的基消出来的上三角矩阵，加入一个向量如果能消成 </a:t>
            </a:r>
            <a:r>
              <a:rPr lang="en-US" altLang="zh-CN" sz="2000" dirty="0"/>
              <a:t>0 </a:t>
            </a:r>
            <a:r>
              <a:rPr lang="zh-CN" altLang="en-US" sz="2000" dirty="0"/>
              <a:t>向量就不加入基，否则加入基。</a:t>
            </a:r>
            <a:endParaRPr lang="en-US" altLang="zh-CN" sz="2000" dirty="0"/>
          </a:p>
          <a:p>
            <a:r>
              <a:rPr lang="zh-CN" altLang="en-US" sz="2000" dirty="0"/>
              <a:t>这个方法还可以求出每个向量，如果不在基里，是怎么被表示出来的。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给一个方程组的系数矩阵，多次给出等式右边的常数解方程：</a:t>
            </a:r>
            <a:r>
              <a:rPr lang="zh-CN" altLang="en-US" sz="2000" dirty="0"/>
              <a:t>先求出逆矩阵，再每次 </a:t>
            </a:r>
            <a:r>
              <a:rPr lang="en-US" altLang="zh-CN" sz="2000" dirty="0"/>
              <a:t>O(n^2) </a:t>
            </a:r>
            <a:r>
              <a:rPr lang="zh-CN" altLang="en-US" sz="2000" dirty="0"/>
              <a:t>乘。 （无解、无穷解判断？）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8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P9382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95FA331-5D3B-0604-8B66-1BBFD38F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1680918"/>
            <a:ext cx="749722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线性变换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线性代数顾名思义就是“线性”的代数，那什么东西是线性的？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线性代数里，把一</a:t>
            </a:r>
            <a:r>
              <a:rPr lang="zh-CN" altLang="en-US" sz="2000" b="1" dirty="0"/>
              <a:t>列</a:t>
            </a:r>
            <a:r>
              <a:rPr lang="zh-CN" altLang="en-US" sz="2000" dirty="0"/>
              <a:t>数称为一个“向量”。一个向量到另一个向量的过程，称为“变换”。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如果一个变换中只有关于原向量的一次项，就称其为线性变换。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42296E-1BC3-4EE4-AEF2-A47F900F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3428999"/>
            <a:ext cx="3505767" cy="27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F5E9416-42A8-CD45-81A7-FED403AE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0" y="1785708"/>
            <a:ext cx="734480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5689" y="1214438"/>
            <a:ext cx="9900621" cy="2387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基础线性代数在</a:t>
            </a:r>
            <a:r>
              <a:rPr lang="en-US" altLang="zh-CN" dirty="0">
                <a:latin typeface="+mn-ea"/>
                <a:ea typeface="+mn-ea"/>
              </a:rPr>
              <a:t> OI </a:t>
            </a:r>
            <a:r>
              <a:rPr lang="zh-CN" altLang="en-US" dirty="0">
                <a:latin typeface="+mn-ea"/>
                <a:ea typeface="+mn-ea"/>
              </a:rPr>
              <a:t>中的应用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——</a:t>
            </a:r>
            <a:r>
              <a:rPr lang="zh-CN" altLang="en-US" sz="2000" dirty="0">
                <a:latin typeface="+mn-ea"/>
                <a:ea typeface="+mn-ea"/>
              </a:rPr>
              <a:t>异或基；图上的线性空间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88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时间原因略过的东西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下面这些，推荐大家自学一下。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MatrixTree</a:t>
            </a:r>
            <a:r>
              <a:rPr lang="en-US" altLang="zh-CN" sz="2000" dirty="0"/>
              <a:t> </a:t>
            </a:r>
            <a:r>
              <a:rPr lang="zh-CN" altLang="en-US" sz="2000" dirty="0"/>
              <a:t>定理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BEST </a:t>
            </a:r>
            <a:r>
              <a:rPr lang="zh-CN" altLang="en-US" sz="2000" dirty="0"/>
              <a:t>定理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LGV </a:t>
            </a:r>
            <a:r>
              <a:rPr lang="zh-CN" altLang="en-US" sz="2000" dirty="0"/>
              <a:t>引理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用多项式取模做线性递推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72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把每个数看成一个 </a:t>
            </a:r>
            <a:r>
              <a:rPr lang="en-US" altLang="zh-CN" sz="2000" dirty="0"/>
              <a:t>64 </a:t>
            </a:r>
            <a:r>
              <a:rPr lang="zh-CN" altLang="en-US" sz="2000" dirty="0"/>
              <a:t>位 </a:t>
            </a:r>
            <a:r>
              <a:rPr lang="en-US" altLang="zh-CN" sz="2000" dirty="0"/>
              <a:t>01 </a:t>
            </a:r>
            <a:r>
              <a:rPr lang="zh-CN" altLang="en-US" sz="2000" dirty="0"/>
              <a:t>向量，运算在 </a:t>
            </a:r>
            <a:r>
              <a:rPr lang="en-US" altLang="zh-CN" sz="2000" dirty="0"/>
              <a:t>F_2 </a:t>
            </a:r>
            <a:r>
              <a:rPr lang="zh-CN" altLang="en-US" sz="2000" dirty="0"/>
              <a:t>下进行，则二进制按位异或就是向量对位加法。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一些数异或出来的所有数的集合，在这种视角下就是一些向量张成的线性空间。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因此，我们可以用高斯消元维护出这个线性空间的一组基。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如果认为异或运算复杂度是 </a:t>
            </a:r>
            <a:r>
              <a:rPr lang="en-US" altLang="zh-CN" sz="2000" dirty="0"/>
              <a:t>O(1)</a:t>
            </a:r>
            <a:r>
              <a:rPr lang="zh-CN" altLang="en-US" sz="2000" dirty="0"/>
              <a:t>，则维护基的复杂度是 </a:t>
            </a:r>
            <a:r>
              <a:rPr lang="en-US" altLang="zh-CN" sz="2000" dirty="0"/>
              <a:t>O(B)</a:t>
            </a:r>
            <a:r>
              <a:rPr lang="zh-CN" altLang="en-US" sz="2000" dirty="0"/>
              <a:t>，</a:t>
            </a:r>
            <a:r>
              <a:rPr lang="en-US" altLang="zh-CN" sz="2000" dirty="0"/>
              <a:t>B </a:t>
            </a:r>
            <a:r>
              <a:rPr lang="zh-CN" altLang="en-US" sz="2000" dirty="0"/>
              <a:t>为二进制位数。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 </a:t>
            </a:r>
            <a:r>
              <a:rPr lang="en-US" altLang="zh-CN" sz="2000" dirty="0"/>
              <a:t>B&gt;=64</a:t>
            </a:r>
            <a:r>
              <a:rPr lang="zh-CN" altLang="en-US" sz="2000" dirty="0"/>
              <a:t>，维护一次基的复杂度可以看成 </a:t>
            </a:r>
            <a:r>
              <a:rPr lang="en-US" altLang="zh-CN" sz="2000" dirty="0"/>
              <a:t>O(B^2/w)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bitset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OI </a:t>
            </a:r>
            <a:r>
              <a:rPr lang="zh-CN" altLang="en-US" sz="2000" dirty="0"/>
              <a:t>中有一个名词叫做“线性基”，一般特指异或意义下的基。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056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维护异或基的过程，只需要高斯消元中“变成上三角矩阵”这一步，没有“回代”。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如果回代了，可以额外花 </a:t>
            </a:r>
            <a:r>
              <a:rPr lang="en-US" altLang="zh-CN" sz="2000" dirty="0"/>
              <a:t>O(B^2) </a:t>
            </a:r>
            <a:r>
              <a:rPr lang="zh-CN" altLang="en-US" sz="2000" dirty="0"/>
              <a:t>或 </a:t>
            </a:r>
            <a:r>
              <a:rPr lang="en-US" altLang="zh-CN" sz="2000" dirty="0"/>
              <a:t>O(B^3/w)</a:t>
            </a:r>
            <a:r>
              <a:rPr lang="zh-CN" altLang="en-US" sz="2000" dirty="0"/>
              <a:t> 的时间得到一个性质更好的基。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具体地，异或起来第 </a:t>
            </a:r>
            <a:r>
              <a:rPr lang="en-US" altLang="zh-CN" sz="2000" dirty="0"/>
              <a:t>k </a:t>
            </a:r>
            <a:r>
              <a:rPr lang="zh-CN" altLang="en-US" sz="2000" dirty="0"/>
              <a:t>小的子集，就是这个基中，如果基所在位的编号在 </a:t>
            </a:r>
            <a:r>
              <a:rPr lang="en-US" altLang="zh-CN" sz="2000" dirty="0"/>
              <a:t>k </a:t>
            </a:r>
            <a:r>
              <a:rPr lang="zh-CN" altLang="en-US" sz="2000" dirty="0"/>
              <a:t>二进制表示中这一位为 </a:t>
            </a:r>
            <a:r>
              <a:rPr lang="en-US" altLang="zh-CN" sz="2000" dirty="0"/>
              <a:t>1</a:t>
            </a:r>
            <a:r>
              <a:rPr lang="zh-CN" altLang="en-US" sz="2000" dirty="0"/>
              <a:t>，就让答案异或上这一位。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回代后的基里有很多东西可以贪心。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求出某个能被表示出来的数是所有能被表示出来的数中第几小的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求出能被表示出来的 </a:t>
            </a:r>
            <a:r>
              <a:rPr lang="en-US" altLang="zh-CN" sz="2000" dirty="0"/>
              <a:t>&gt;=x </a:t>
            </a:r>
            <a:r>
              <a:rPr lang="zh-CN" altLang="en-US" sz="2000" dirty="0"/>
              <a:t>的最小数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基的对称性：共 </a:t>
            </a:r>
            <a:r>
              <a:rPr lang="en-US" altLang="zh-CN" sz="2000" dirty="0"/>
              <a:t>n </a:t>
            </a:r>
            <a:r>
              <a:rPr lang="zh-CN" altLang="en-US" sz="2000" dirty="0"/>
              <a:t>个数，基大小为 </a:t>
            </a:r>
            <a:r>
              <a:rPr lang="en-US" altLang="zh-CN" sz="2000" dirty="0"/>
              <a:t>m</a:t>
            </a:r>
            <a:r>
              <a:rPr lang="zh-CN" altLang="en-US" sz="2000" dirty="0"/>
              <a:t>，每个能被 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</a:t>
            </a:r>
            <a:r>
              <a:rPr lang="zh-CN" altLang="en-US" sz="2000" dirty="0"/>
              <a:t>表示出来的数都有 </a:t>
            </a:r>
            <a:r>
              <a:rPr lang="en-US" altLang="zh-CN" sz="2000" dirty="0"/>
              <a:t>2^{n-m} </a:t>
            </a:r>
            <a:r>
              <a:rPr lang="zh-CN" altLang="en-US" sz="2000" dirty="0"/>
              <a:t>种表示方法。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例题：</a:t>
            </a:r>
            <a:r>
              <a:rPr lang="en-US" altLang="zh-CN" sz="2000" dirty="0"/>
              <a:t>LOJ113, LOJ114, P4570, P4869</a:t>
            </a:r>
          </a:p>
        </p:txBody>
      </p:sp>
    </p:spTree>
    <p:extLst>
      <p:ext uri="{BB962C8B-B14F-4D97-AF65-F5344CB8AC3E}">
        <p14:creationId xmlns:p14="http://schemas.microsoft.com/office/powerpoint/2010/main" val="234715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支持添加元素，但不容易删除元素。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可以在 </a:t>
            </a:r>
            <a:r>
              <a:rPr lang="en-US" altLang="zh-CN" sz="2000" dirty="0"/>
              <a:t>O(B^2) </a:t>
            </a:r>
            <a:r>
              <a:rPr lang="zh-CN" altLang="en-US" sz="2000" dirty="0"/>
              <a:t>或 </a:t>
            </a:r>
            <a:r>
              <a:rPr lang="en-US" altLang="zh-CN" sz="2000" dirty="0"/>
              <a:t>O(B^3/w) </a:t>
            </a:r>
            <a:r>
              <a:rPr lang="zh-CN" altLang="en-US" sz="2000" dirty="0"/>
              <a:t>时间复杂度内合并（就是一个一个插入）。因此可以线段树维护区间线性基或是做类似的操作。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也可以求</a:t>
            </a:r>
            <a:r>
              <a:rPr lang="zh-CN" altLang="en-US" sz="2000" dirty="0">
                <a:hlinkClick r:id="rId3"/>
              </a:rPr>
              <a:t>两个基的交</a:t>
            </a:r>
            <a:r>
              <a:rPr lang="zh-CN" altLang="en-US" sz="2000" dirty="0"/>
              <a:t>，以及</a:t>
            </a:r>
            <a:r>
              <a:rPr lang="zh-CN" altLang="en-US" sz="2000" dirty="0">
                <a:hlinkClick r:id="rId4"/>
              </a:rPr>
              <a:t>支持删除</a:t>
            </a:r>
            <a:r>
              <a:rPr lang="zh-CN" altLang="en-US" sz="2000" dirty="0"/>
              <a:t>等（这两者时间原因不细讲了，建议各位之后点进链接自学一下）。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591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ABC223H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7F86FBA-9241-8152-736A-943D7780BF0B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给一个序列，</a:t>
            </a:r>
            <a:r>
              <a:rPr lang="en-US" altLang="zh-CN" sz="2000" dirty="0"/>
              <a:t>q </a:t>
            </a:r>
            <a:r>
              <a:rPr lang="zh-CN" altLang="en-US" sz="2000" dirty="0"/>
              <a:t>次询问：区间内，能否选出一个子集，异或和为 </a:t>
            </a:r>
            <a:r>
              <a:rPr lang="en-US" altLang="zh-CN" sz="2000" dirty="0"/>
              <a:t>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n,q</a:t>
            </a:r>
            <a:r>
              <a:rPr lang="en-US" altLang="zh-CN" sz="2000" dirty="0"/>
              <a:t>&lt;=500000, </a:t>
            </a:r>
            <a:r>
              <a:rPr lang="en-US" altLang="zh-CN" sz="2000" dirty="0" err="1"/>
              <a:t>a_i,k</a:t>
            </a:r>
            <a:r>
              <a:rPr lang="en-US" altLang="zh-CN" sz="2000" dirty="0"/>
              <a:t>&lt;2^{60}</a:t>
            </a:r>
          </a:p>
        </p:txBody>
      </p:sp>
    </p:spTree>
    <p:extLst>
      <p:ext uri="{BB962C8B-B14F-4D97-AF65-F5344CB8AC3E}">
        <p14:creationId xmlns:p14="http://schemas.microsoft.com/office/powerpoint/2010/main" val="425921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>
                <a:latin typeface="+mn-ea"/>
                <a:ea typeface="+mn-ea"/>
              </a:rPr>
              <a:t>无向图的环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设一个无向</a:t>
            </a:r>
            <a:r>
              <a:rPr lang="zh-CN" altLang="en-US" sz="2000" dirty="0">
                <a:solidFill>
                  <a:srgbClr val="FF0000"/>
                </a:solidFill>
              </a:rPr>
              <a:t>连通</a:t>
            </a:r>
            <a:r>
              <a:rPr lang="zh-CN" altLang="en-US" sz="2000" dirty="0"/>
              <a:t>图有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条边。考虑一个模 </a:t>
            </a:r>
            <a:r>
              <a:rPr lang="en-US" altLang="zh-CN" sz="2000" dirty="0"/>
              <a:t>2 </a:t>
            </a:r>
            <a:r>
              <a:rPr lang="zh-CN" altLang="en-US" sz="2000" dirty="0"/>
              <a:t>意义下的长度为 </a:t>
            </a:r>
            <a:r>
              <a:rPr lang="en-US" altLang="zh-CN" sz="2000" dirty="0"/>
              <a:t>m </a:t>
            </a:r>
            <a:r>
              <a:rPr lang="zh-CN" altLang="en-US" sz="2000" dirty="0"/>
              <a:t>的 </a:t>
            </a:r>
            <a:r>
              <a:rPr lang="en-US" altLang="zh-CN" sz="2000" dirty="0"/>
              <a:t>01 </a:t>
            </a:r>
            <a:r>
              <a:rPr lang="zh-CN" altLang="en-US" sz="2000" dirty="0"/>
              <a:t>向量构成的线性空间，其由无向图上的所有环（向量中某一项表示这一条边被经过的次数）生成。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这个线性空间的维数是 </a:t>
            </a:r>
            <a:r>
              <a:rPr lang="en-US" altLang="zh-CN" sz="2000" dirty="0"/>
              <a:t>m-n+1</a:t>
            </a:r>
            <a:r>
              <a:rPr lang="zh-CN" altLang="en-US" sz="2000" dirty="0"/>
              <a:t>，它的一组基是：任取一棵生成树，取所有恰含一条非树边的简单环。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519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有向图的环呢？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可以课后自学，看一下这个题的题解就够了：</a:t>
            </a:r>
            <a:r>
              <a:rPr lang="en-US" altLang="zh-CN" sz="2000" dirty="0"/>
              <a:t>CF1515G</a:t>
            </a:r>
          </a:p>
        </p:txBody>
      </p:sp>
    </p:spTree>
    <p:extLst>
      <p:ext uri="{BB962C8B-B14F-4D97-AF65-F5344CB8AC3E}">
        <p14:creationId xmlns:p14="http://schemas.microsoft.com/office/powerpoint/2010/main" val="141663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矩阵是描述线性变换的工具。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矩阵乘向量，就是对向量进行线性变换。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D08DB-6E1B-E09C-81CE-8D0C7604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04" y="3040903"/>
            <a:ext cx="2824592" cy="34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单位矩阵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单位矩阵 </a:t>
            </a:r>
            <a:r>
              <a:rPr lang="en-US" altLang="zh-CN" sz="2000" dirty="0"/>
              <a:t>I </a:t>
            </a:r>
            <a:r>
              <a:rPr lang="zh-CN" altLang="en-US" sz="2000" dirty="0"/>
              <a:t>就是保持原向量不变的线性变换。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88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矩阵乘法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如果向量的每个元素都是一个向量呢？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矩阵乘矩阵，就是对向量组成的向量进行线性变换。（这里 </a:t>
            </a:r>
            <a:r>
              <a:rPr lang="en-US" altLang="zh-CN" sz="2000" dirty="0"/>
              <a:t>^T </a:t>
            </a:r>
            <a:r>
              <a:rPr lang="zh-CN" altLang="en-US" sz="2000" dirty="0"/>
              <a:t>表示矩阵转置）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D6DAB5-EE51-39D5-4298-8B0ED191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85" y="2945712"/>
            <a:ext cx="2487030" cy="31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线性变换的性质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可以证明：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线性变换的复合仍是线性变换：矩阵的乘法可以看成其描述的线性变换的复合。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矩阵乘法具有结合律。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这说明，对同一个向量执行多次线性变换，可以先把线性变换以任意顺序结合，再执行最终的线性变换。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矩阵快速幂；还有呢？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CF446C QOJ5174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213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线性组合与线性空间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仍然考虑一个矩阵，其每行是一个向量。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给每行一个系数，每个向量乘上系数求和，得到一个新向量。这个新向量就是原向量组的一个线性组合。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一个向量集合，线性组合得到的所有向量的集合，称为它张成的“线性空间”。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C32966-9430-172A-9784-534ECA9F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40" y="3867426"/>
            <a:ext cx="2134320" cy="23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线性空间的基，线性相关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“基”有“最基本”的意思。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感性地说，设向量集 </a:t>
            </a:r>
            <a:r>
              <a:rPr lang="en-US" altLang="zh-CN" sz="2000" dirty="0"/>
              <a:t>S </a:t>
            </a:r>
            <a:r>
              <a:rPr lang="zh-CN" altLang="en-US" sz="2000" dirty="0"/>
              <a:t>张成的线性空间为 </a:t>
            </a:r>
            <a:r>
              <a:rPr lang="en-US" altLang="zh-CN" sz="2000" dirty="0"/>
              <a:t>V</a:t>
            </a:r>
            <a:r>
              <a:rPr lang="zh-CN" altLang="en-US" sz="2000" dirty="0"/>
              <a:t>，如果存在 </a:t>
            </a:r>
            <a:r>
              <a:rPr lang="en-US" altLang="zh-CN" sz="2000" dirty="0"/>
              <a:t>x</a:t>
            </a:r>
            <a:r>
              <a:rPr lang="zh-CN" altLang="en-US" sz="2000" dirty="0"/>
              <a:t>∈</a:t>
            </a:r>
            <a:r>
              <a:rPr lang="en-US" altLang="zh-CN" sz="2000" dirty="0"/>
              <a:t>S</a:t>
            </a:r>
            <a:r>
              <a:rPr lang="zh-CN" altLang="en-US" sz="2000" dirty="0"/>
              <a:t>，</a:t>
            </a:r>
            <a:r>
              <a:rPr lang="en-US" altLang="zh-CN" sz="2000" dirty="0"/>
              <a:t>S-x </a:t>
            </a:r>
            <a:r>
              <a:rPr lang="zh-CN" altLang="en-US" sz="2000" dirty="0"/>
              <a:t>张成的线性空间仍然为 </a:t>
            </a:r>
            <a:r>
              <a:rPr lang="en-US" altLang="zh-CN" sz="2000" dirty="0"/>
              <a:t>V</a:t>
            </a:r>
            <a:r>
              <a:rPr lang="zh-CN" altLang="en-US" sz="2000" dirty="0"/>
              <a:t>，就可以把 </a:t>
            </a:r>
            <a:r>
              <a:rPr lang="en-US" altLang="zh-CN" sz="2000" dirty="0"/>
              <a:t>x </a:t>
            </a:r>
            <a:r>
              <a:rPr lang="zh-CN" altLang="en-US" sz="2000" dirty="0"/>
              <a:t>从 </a:t>
            </a:r>
            <a:r>
              <a:rPr lang="en-US" altLang="zh-CN" sz="2000" dirty="0"/>
              <a:t>S </a:t>
            </a:r>
            <a:r>
              <a:rPr lang="zh-CN" altLang="en-US" sz="2000" dirty="0"/>
              <a:t>中删去。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如果这样的 </a:t>
            </a:r>
            <a:r>
              <a:rPr lang="en-US" altLang="zh-CN" sz="2000" dirty="0"/>
              <a:t>x </a:t>
            </a:r>
            <a:r>
              <a:rPr lang="zh-CN" altLang="en-US" sz="2000" dirty="0"/>
              <a:t>不存在了，就说 </a:t>
            </a:r>
            <a:r>
              <a:rPr lang="en-US" altLang="zh-CN" sz="2000" dirty="0"/>
              <a:t>S </a:t>
            </a:r>
            <a:r>
              <a:rPr lang="zh-CN" altLang="en-US" sz="2000" dirty="0"/>
              <a:t>是 </a:t>
            </a:r>
            <a:r>
              <a:rPr lang="en-US" altLang="zh-CN" sz="2000" dirty="0"/>
              <a:t>V </a:t>
            </a:r>
            <a:r>
              <a:rPr lang="zh-CN" altLang="en-US" sz="2000" dirty="0"/>
              <a:t>的一组基。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如果存在一组不是全 </a:t>
            </a:r>
            <a:r>
              <a:rPr lang="en-US" altLang="zh-CN" sz="2000" dirty="0"/>
              <a:t>0 </a:t>
            </a:r>
            <a:r>
              <a:rPr lang="zh-CN" altLang="en-US" sz="2000" dirty="0"/>
              <a:t>的系数，使得向量集 </a:t>
            </a:r>
            <a:r>
              <a:rPr lang="en-US" altLang="zh-CN" sz="2000" dirty="0"/>
              <a:t>S </a:t>
            </a:r>
            <a:r>
              <a:rPr lang="zh-CN" altLang="en-US" sz="2000" dirty="0"/>
              <a:t>中每个向量乘以系数再求和等于全 </a:t>
            </a:r>
            <a:r>
              <a:rPr lang="en-US" altLang="zh-CN" sz="2000" dirty="0"/>
              <a:t>0 </a:t>
            </a:r>
            <a:r>
              <a:rPr lang="zh-CN" altLang="en-US" sz="2000" dirty="0"/>
              <a:t>向量，就称这些向量是“线性相关”的。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92794-4657-D528-B7B2-B979F209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8" y="4802005"/>
            <a:ext cx="382958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线性空间的基的性质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一个线性空间的所有基大小相同，这个大小称作其“维数”。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显然：线性空间的基的任意子集都线性无关。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线性空间的任何一个元素都可以</a:t>
            </a:r>
            <a:r>
              <a:rPr lang="zh-CN" altLang="en-US" sz="2000"/>
              <a:t>被其一组固定的基</a:t>
            </a:r>
            <a:r>
              <a:rPr lang="zh-CN" altLang="en-US" sz="2000" dirty="0">
                <a:solidFill>
                  <a:schemeClr val="accent4"/>
                </a:solidFill>
              </a:rPr>
              <a:t>唯一地</a:t>
            </a:r>
            <a:r>
              <a:rPr lang="zh-CN" altLang="en-US" sz="2000" dirty="0"/>
              <a:t>线性表示出来。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设线性空间 </a:t>
            </a:r>
            <a:r>
              <a:rPr lang="en-US" altLang="zh-CN" sz="2000" dirty="0"/>
              <a:t>V </a:t>
            </a:r>
            <a:r>
              <a:rPr lang="zh-CN" altLang="en-US" sz="2000" dirty="0"/>
              <a:t>的基为 </a:t>
            </a:r>
            <a:r>
              <a:rPr lang="en-US" altLang="zh-CN" sz="2000" dirty="0"/>
              <a:t>S</a:t>
            </a:r>
            <a:r>
              <a:rPr lang="zh-CN" altLang="en-US" sz="2000" dirty="0"/>
              <a:t>，某个元素 </a:t>
            </a:r>
            <a:r>
              <a:rPr lang="en-US" altLang="zh-CN" sz="2000" dirty="0"/>
              <a:t>x </a:t>
            </a:r>
            <a:r>
              <a:rPr lang="zh-CN" altLang="en-US" sz="2000" dirty="0"/>
              <a:t>的唯一线性表示里用到了集合 </a:t>
            </a:r>
            <a:r>
              <a:rPr lang="en-US" altLang="zh-CN" sz="2000" dirty="0"/>
              <a:t>T </a:t>
            </a:r>
            <a:r>
              <a:rPr lang="zh-CN" altLang="en-US" sz="2000" dirty="0"/>
              <a:t>里面这些向量，则任一 </a:t>
            </a:r>
            <a:r>
              <a:rPr lang="en-US" altLang="zh-CN" sz="2000" dirty="0"/>
              <a:t>y</a:t>
            </a:r>
            <a:r>
              <a:rPr lang="zh-CN" altLang="en-US" sz="2000" dirty="0"/>
              <a:t>∈</a:t>
            </a:r>
            <a:r>
              <a:rPr lang="en-US" altLang="zh-CN" sz="2000" dirty="0"/>
              <a:t>T</a:t>
            </a:r>
            <a:r>
              <a:rPr lang="zh-CN" altLang="en-US" sz="2000" dirty="0"/>
              <a:t>，都有 </a:t>
            </a:r>
            <a:r>
              <a:rPr lang="en-US" altLang="zh-CN" sz="2000" dirty="0" err="1"/>
              <a:t>S-y+x</a:t>
            </a:r>
            <a:r>
              <a:rPr lang="en-US" altLang="zh-CN" sz="2000" dirty="0"/>
              <a:t> </a:t>
            </a:r>
            <a:r>
              <a:rPr lang="zh-CN" altLang="en-US" sz="2000" dirty="0"/>
              <a:t>也是线性空间的一组基（这说明 </a:t>
            </a:r>
            <a:r>
              <a:rPr lang="en-US" altLang="zh-CN" sz="2000" dirty="0"/>
              <a:t>(</a:t>
            </a:r>
            <a:r>
              <a:rPr lang="zh-CN" altLang="en-US" sz="2000" dirty="0"/>
              <a:t>线性空间</a:t>
            </a:r>
            <a:r>
              <a:rPr lang="en-US" altLang="zh-CN" sz="2000" dirty="0"/>
              <a:t>, </a:t>
            </a:r>
            <a:r>
              <a:rPr lang="zh-CN" altLang="en-US" sz="2000" dirty="0"/>
              <a:t>基</a:t>
            </a:r>
            <a:r>
              <a:rPr lang="en-US" altLang="zh-CN" sz="2000" dirty="0"/>
              <a:t>) </a:t>
            </a:r>
            <a:r>
              <a:rPr lang="zh-CN" altLang="en-US" sz="2000" dirty="0"/>
              <a:t>是“拟阵”）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拟阵的一个性质：若要求出线性空间权值和最大 </a:t>
            </a:r>
            <a:r>
              <a:rPr lang="en-US" altLang="zh-CN" sz="2000" dirty="0"/>
              <a:t>/ </a:t>
            </a:r>
            <a:r>
              <a:rPr lang="zh-CN" altLang="en-US" sz="2000" dirty="0"/>
              <a:t>最小权值最大的基，只需要按照权值从大到小贪心选，能选就选。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类比：最小生成树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latin typeface="+mn-ea"/>
                <a:ea typeface="+mn-ea"/>
              </a:rPr>
              <a:t>P3265, P4570</a:t>
            </a:r>
            <a:endParaRPr lang="en-US" altLang="zh-CN" sz="20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245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2031</Words>
  <Application>Microsoft Office PowerPoint</Application>
  <PresentationFormat>宽屏</PresentationFormat>
  <Paragraphs>209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-apple-system</vt:lpstr>
      <vt:lpstr>等线</vt:lpstr>
      <vt:lpstr>等线 Light</vt:lpstr>
      <vt:lpstr>Arial</vt:lpstr>
      <vt:lpstr>Office 主题​​</vt:lpstr>
      <vt:lpstr>线性代数基础</vt:lpstr>
      <vt:lpstr>线性变换</vt:lpstr>
      <vt:lpstr>矩阵</vt:lpstr>
      <vt:lpstr>单位矩阵</vt:lpstr>
      <vt:lpstr>矩阵乘法</vt:lpstr>
      <vt:lpstr>线性变换的性质</vt:lpstr>
      <vt:lpstr>线性组合与线性空间</vt:lpstr>
      <vt:lpstr>线性空间的基，线性相关</vt:lpstr>
      <vt:lpstr>线性空间的基的性质</vt:lpstr>
      <vt:lpstr>矩阵的秩</vt:lpstr>
      <vt:lpstr>逆矩阵</vt:lpstr>
      <vt:lpstr>初等行变换</vt:lpstr>
      <vt:lpstr>初等行变换与高斯消元</vt:lpstr>
      <vt:lpstr>高斯消元</vt:lpstr>
      <vt:lpstr>行列式</vt:lpstr>
      <vt:lpstr>行列式</vt:lpstr>
      <vt:lpstr>积和式</vt:lpstr>
      <vt:lpstr>高斯消元的应用</vt:lpstr>
      <vt:lpstr>例题：P9382</vt:lpstr>
      <vt:lpstr>例题：P3211</vt:lpstr>
      <vt:lpstr>基础线性代数在 OI 中的应用 ——异或基；图上的线性空间</vt:lpstr>
      <vt:lpstr>时间原因略过的东西</vt:lpstr>
      <vt:lpstr>异或基</vt:lpstr>
      <vt:lpstr>异或基</vt:lpstr>
      <vt:lpstr>异或基的性质</vt:lpstr>
      <vt:lpstr>例题：ABC223H</vt:lpstr>
      <vt:lpstr>无向图的环</vt:lpstr>
      <vt:lpstr>有向图的环呢？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1370</cp:revision>
  <dcterms:created xsi:type="dcterms:W3CDTF">2023-05-06T03:04:00Z</dcterms:created>
  <dcterms:modified xsi:type="dcterms:W3CDTF">2024-01-15T08:27:06Z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