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0" r:id="rId3"/>
    <p:sldId id="308" r:id="rId4"/>
    <p:sldId id="307" r:id="rId5"/>
    <p:sldId id="309" r:id="rId6"/>
    <p:sldId id="310" r:id="rId7"/>
    <p:sldId id="312" r:id="rId8"/>
    <p:sldId id="313" r:id="rId9"/>
    <p:sldId id="291" r:id="rId10"/>
    <p:sldId id="294" r:id="rId11"/>
    <p:sldId id="314" r:id="rId12"/>
    <p:sldId id="315" r:id="rId13"/>
    <p:sldId id="316" r:id="rId14"/>
    <p:sldId id="317" r:id="rId15"/>
    <p:sldId id="273" r:id="rId16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cq" initials="wc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6" autoAdjust="0"/>
    <p:restoredTop sz="91643" autoAdjust="0"/>
  </p:normalViewPr>
  <p:slideViewPr>
    <p:cSldViewPr snapToGrid="0">
      <p:cViewPr varScale="1">
        <p:scale>
          <a:sx n="101" d="100"/>
          <a:sy n="101" d="100"/>
        </p:scale>
        <p:origin x="1518" y="108"/>
      </p:cViewPr>
      <p:guideLst>
        <p:guide orient="horz" pos="216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576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A1A5-87A5-4F69-8D07-6F9C8B3A8B27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B5C1-8FEC-416B-AF5D-220EF5533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22FF-F4B5-4D0D-BA69-CB34CA1EDCC1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10A20-B26C-4643-BCC5-461A85C5BD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489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0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99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41425" y="620480"/>
            <a:ext cx="1800000" cy="18000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/>
          <p:cNvSpPr/>
          <p:nvPr/>
        </p:nvSpPr>
        <p:spPr>
          <a:xfrm>
            <a:off x="2546251" y="2474836"/>
            <a:ext cx="900000" cy="900000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/>
        </p:nvSpPr>
        <p:spPr>
          <a:xfrm>
            <a:off x="3844371" y="2327989"/>
            <a:ext cx="288000" cy="2880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不完整圆 13"/>
          <p:cNvSpPr/>
          <p:nvPr/>
        </p:nvSpPr>
        <p:spPr>
          <a:xfrm rot="16200000">
            <a:off x="5094000" y="-4050000"/>
            <a:ext cx="8100000" cy="8100000"/>
          </a:xfrm>
          <a:prstGeom prst="pie">
            <a:avLst>
              <a:gd name="adj1" fmla="val 10805950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442" y="4379916"/>
            <a:ext cx="5667292" cy="16557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050" y="4379916"/>
            <a:ext cx="2478819" cy="16557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000B89-1775-494D-A3A4-EA3441A4224B}" type="datetime1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6018087" y="4379916"/>
            <a:ext cx="0" cy="1655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473165" y="5898148"/>
            <a:ext cx="1162616" cy="49065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270444" y="6356350"/>
            <a:ext cx="15888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rgbClr val="639FD6"/>
                </a:solidFill>
              </a:rPr>
              <a:t>www.luogu.com.cn</a:t>
            </a:r>
            <a:endParaRPr lang="zh-CN" altLang="en-US" sz="1350" dirty="0">
              <a:solidFill>
                <a:srgbClr val="639FD6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82DA07C-2802-498B-8AE7-DB418465B79C}" type="datetime1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FEBD238-0177-444E-A26C-C61A28D3291E}" type="datetime1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E01F2D6-70D3-418A-9741-D62E4B4E25E5}" type="datetime1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58C9-7524-40BB-9FA1-28F2468E7F5E}" type="datetime1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不完整圆 9"/>
          <p:cNvSpPr/>
          <p:nvPr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1" name="不完整圆 10"/>
          <p:cNvSpPr/>
          <p:nvPr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5819" y="1717292"/>
            <a:ext cx="7889531" cy="4472312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A2B7287-99E8-429B-9A42-47D7A5C77679}" type="datetime1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 rot="10800000">
            <a:off x="5229922" y="0"/>
            <a:ext cx="3914079" cy="6858000"/>
            <a:chOff x="-1" y="0"/>
            <a:chExt cx="4191001" cy="6858000"/>
          </a:xfrm>
          <a:solidFill>
            <a:srgbClr val="D8EACC"/>
          </a:solidFill>
        </p:grpSpPr>
        <p:sp>
          <p:nvSpPr>
            <p:cNvPr id="19" name="直角三角形 18"/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/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0"/>
            <a:ext cx="3451302" cy="6858000"/>
            <a:chOff x="-1" y="0"/>
            <a:chExt cx="4191001" cy="6858000"/>
          </a:xfrm>
          <a:solidFill>
            <a:srgbClr val="CADFF2"/>
          </a:solidFill>
        </p:grpSpPr>
        <p:sp>
          <p:nvSpPr>
            <p:cNvPr id="14" name="直角三角形 13"/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9782-C552-4FF5-BFBD-9944CC0358CF}" type="datetime1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561974" y="814732"/>
            <a:ext cx="8020050" cy="5299349"/>
          </a:xfrm>
          <a:prstGeom prst="rect">
            <a:avLst/>
          </a:prstGeom>
        </p:spPr>
        <p:txBody>
          <a:bodyPr>
            <a:normAutofit/>
          </a:bodyPr>
          <a:lstStyle>
            <a:lvl1pPr indent="0">
              <a:lnSpc>
                <a:spcPct val="10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sz="2100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144644" y="-2"/>
            <a:ext cx="4901958" cy="6858000"/>
            <a:chOff x="7030650" y="0"/>
            <a:chExt cx="5217467" cy="6858000"/>
          </a:xfrm>
          <a:solidFill>
            <a:srgbClr val="CADFF2"/>
          </a:solidFill>
        </p:grpSpPr>
        <p:sp>
          <p:nvSpPr>
            <p:cNvPr id="16" name="直角三角形 15"/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矩形 16"/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242042" y="-4"/>
            <a:ext cx="4901958" cy="6858000"/>
            <a:chOff x="7030650" y="0"/>
            <a:chExt cx="5217467" cy="6858000"/>
          </a:xfrm>
        </p:grpSpPr>
        <p:sp>
          <p:nvSpPr>
            <p:cNvPr id="9" name="直角三角形 8"/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027" y="2774046"/>
            <a:ext cx="5418023" cy="14298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97028" y="447119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015F7-7153-4D56-82F0-1E1AE8A3B8D2}" type="datetime1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不完整圆 7"/>
          <p:cNvSpPr/>
          <p:nvPr userDrawn="1"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不完整圆 8"/>
          <p:cNvSpPr/>
          <p:nvPr userDrawn="1"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91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zh-CN" altLang="en-US"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1F1A22-CF6C-456C-85A3-854549011787}" type="datetime1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FD8775-DC8F-469D-BE22-9B09BE13E09B}" type="datetime1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F8B03F-910B-4854-AA0D-4274CA7BF561}" type="datetime1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555E5F5-2EE3-4EAF-8CC1-2FD2897E9819}" type="datetime1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43EB126-A9E4-4A80-9FAC-2817C922E78B}" type="datetime1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B489-A8E5-4FCC-9B1C-B80658AF5489}" type="datetime1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-171450" algn="l" defTabSz="6858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171450" algn="l" defTabSz="6858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171450" algn="l" defTabSz="6858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-171450" algn="l" defTabSz="6858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-171450" algn="l" defTabSz="6858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1.31 </a:t>
            </a:r>
            <a:r>
              <a:rPr lang="zh-CN" altLang="en-US" dirty="0"/>
              <a:t>模拟赛讲评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2024 </a:t>
            </a:r>
            <a:r>
              <a:rPr lang="zh-CN" altLang="en-US" dirty="0"/>
              <a:t>省选计划</a:t>
            </a:r>
            <a:endParaRPr lang="en-US" altLang="zh-CN" dirty="0"/>
          </a:p>
          <a:p>
            <a:r>
              <a:rPr lang="en-US" altLang="zh-CN" dirty="0"/>
              <a:t>feecle6418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819" y="1741043"/>
                <a:ext cx="7889531" cy="44723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sz="2400" dirty="0">
                    <a:latin typeface="+mn-ea"/>
                    <a:ea typeface="+mn-ea"/>
                  </a:rPr>
                  <a:t>观察到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 这一维是卷积，用插值换掉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这一维。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代入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2500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dirty="0"/>
                  <a:t>，计算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dirty="0"/>
                  <a:t>，根据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插值插出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插值的系数也可以预处理，每次插值复杂度线性。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，期望得分 </a:t>
                </a:r>
                <a:r>
                  <a:rPr lang="en-US" altLang="zh-CN" sz="2400" dirty="0"/>
                  <a:t>90~100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有一些常数优化，例如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部分常数可以除以二。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819" y="1741043"/>
                <a:ext cx="7889531" cy="4472312"/>
              </a:xfrm>
              <a:blipFill>
                <a:blip r:embed="rId2"/>
                <a:stretch>
                  <a:fillRect l="-1005" t="-1637" b="-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07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Tag</a:t>
            </a:r>
            <a:r>
              <a:rPr lang="zh-CN" altLang="en-US" dirty="0"/>
              <a:t>：数据结构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715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+mn-ea"/>
                    <a:ea typeface="+mn-ea"/>
                  </a:rPr>
                  <a:t>直接讲正解。</a:t>
                </a:r>
                <a:endParaRPr lang="en-US" altLang="zh-CN" sz="2400" dirty="0">
                  <a:latin typeface="+mn-ea"/>
                  <a:ea typeface="+mn-ea"/>
                </a:endParaRPr>
              </a:p>
              <a:p>
                <a:endParaRPr lang="en-US" altLang="zh-CN" sz="2400" dirty="0">
                  <a:latin typeface="+mn-ea"/>
                </a:endParaRPr>
              </a:p>
              <a:p>
                <a:r>
                  <a:rPr lang="zh-CN" altLang="en-US" sz="2400" dirty="0">
                    <a:latin typeface="+mn-ea"/>
                  </a:rPr>
                  <a:t>首先，扫描线，对于固定右端点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是连续段的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的位置可以描述为“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最小值位置。”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不妨假设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，最后把答案乘二。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33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z="2400" dirty="0">
                    <a:latin typeface="+mn-ea"/>
                    <a:ea typeface="+mn-ea"/>
                  </a:rPr>
                  <a:t>枚举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，在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 处处理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的限制。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对于固定的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的个数就是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之前的最小值位置个数，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 的个数就是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 右边，当从右往左扫到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 时的最小值个数。称前者为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，后者为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初始化为从右往左扫到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 时的最小值个数，在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时，将所有左侧最小值位置的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减一，表示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没有贡献了。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819" r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40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+mn-ea"/>
                    <a:ea typeface="+mn-ea"/>
                  </a:rPr>
                  <a:t>再注意到连续段的交也是连续段，因此我们要解决的问题是，求所有最小值位置的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𝑡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之和，支持对最小值位置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全局区间加减一些量。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通过维护几个标记都可以实现。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955" r="-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12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D9D216-9FA2-CEA5-F5FA-575D0E051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69D42DF-22CD-E731-9D07-E8B1B8C76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3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Tag</a:t>
            </a:r>
            <a:r>
              <a:rPr lang="zh-CN" altLang="en-US" dirty="0"/>
              <a:t>：树形</a:t>
            </a:r>
            <a:r>
              <a:rPr lang="en-US" altLang="zh-CN" dirty="0" err="1"/>
              <a:t>dp</a:t>
            </a:r>
            <a:r>
              <a:rPr lang="zh-CN" altLang="en-US" dirty="0"/>
              <a:t>，算贡献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763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0AED5-DAA0-AAF0-EC4B-CB28EE6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爆搜。</a:t>
            </a:r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期望得分 </a:t>
            </a:r>
            <a:r>
              <a:rPr lang="en-US" altLang="zh-CN" sz="2400" dirty="0">
                <a:latin typeface="+mn-ea"/>
              </a:rPr>
              <a:t>20~30 </a:t>
            </a:r>
            <a:r>
              <a:rPr lang="zh-CN" altLang="en-US" sz="2400" dirty="0">
                <a:latin typeface="+mn-ea"/>
              </a:rPr>
              <a:t>分（测试点 </a:t>
            </a:r>
            <a:r>
              <a:rPr lang="en-US" altLang="zh-CN" sz="2400" dirty="0">
                <a:latin typeface="+mn-ea"/>
              </a:rPr>
              <a:t>4 </a:t>
            </a:r>
            <a:r>
              <a:rPr lang="zh-CN" altLang="en-US" sz="2400" dirty="0">
                <a:latin typeface="+mn-ea"/>
              </a:rPr>
              <a:t>答案不超过 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）。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718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z="2400" dirty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时，答案就是合法染色方案数，即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期望得分 </a:t>
                </a:r>
                <a:r>
                  <a:rPr lang="en-US" altLang="zh-CN" sz="2400" dirty="0"/>
                  <a:t>10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57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+mn-ea"/>
                    <a:ea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(1)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时，可以用状压 </a:t>
                </a:r>
                <a:r>
                  <a:rPr lang="en-US" altLang="zh-CN" sz="2400" dirty="0" err="1"/>
                  <a:t>dp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记录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 中的点选过哪些颜色。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期望得分</a:t>
                </a:r>
                <a:r>
                  <a:rPr lang="en-US" altLang="zh-CN" sz="2400" dirty="0"/>
                  <a:t> 50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955" r="-10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80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+mn-ea"/>
                    <a:ea typeface="+mn-ea"/>
                  </a:rPr>
                  <a:t>考虑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 </a:t>
                </a:r>
                <a:r>
                  <a:rPr lang="zh-CN" altLang="en-US" sz="2400" dirty="0">
                    <a:latin typeface="+mn-ea"/>
                  </a:rPr>
                  <a:t>怎么做。对每种颜色，统计它被用到的方案数。而它被用到的方案数就是总方案数减去用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 种颜色染色的方案数。这两者都可以直接计算。</a:t>
                </a:r>
                <a:endParaRPr lang="en-US" altLang="zh-CN" sz="2400" dirty="0">
                  <a:latin typeface="+mn-ea"/>
                </a:endParaRPr>
              </a:p>
              <a:p>
                <a:endParaRPr lang="en-US" altLang="zh-CN" sz="2400" dirty="0">
                  <a:latin typeface="+mn-ea"/>
                </a:endParaRPr>
              </a:p>
              <a:p>
                <a:r>
                  <a:rPr lang="zh-CN" altLang="en-US" sz="2400" dirty="0">
                    <a:latin typeface="+mn-ea"/>
                  </a:rPr>
                  <a:t>期望得分 </a:t>
                </a:r>
                <a:r>
                  <a:rPr lang="en-US" altLang="zh-CN" sz="2400" dirty="0">
                    <a:latin typeface="+mn-ea"/>
                  </a:rPr>
                  <a:t>30</a:t>
                </a:r>
                <a:r>
                  <a:rPr lang="zh-CN" altLang="en-US" sz="2400" dirty="0">
                    <a:latin typeface="+mn-ea"/>
                  </a:rPr>
                  <a:t>。</a:t>
                </a:r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40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+mn-ea"/>
                  </a:rPr>
                  <a:t>用算法三的思想，固定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 </a:t>
                </a:r>
                <a:r>
                  <a:rPr lang="zh-CN" altLang="en-US" sz="2400" dirty="0">
                    <a:latin typeface="+mn-ea"/>
                  </a:rPr>
                  <a:t>中的点用不到颜色 </a:t>
                </a:r>
                <a:r>
                  <a:rPr lang="en-US" altLang="zh-CN" sz="2400" dirty="0">
                    <a:latin typeface="+mn-ea"/>
                  </a:rPr>
                  <a:t>1</a:t>
                </a:r>
                <a:r>
                  <a:rPr lang="zh-CN" altLang="en-US" sz="2400" dirty="0">
                    <a:latin typeface="+mn-ea"/>
                  </a:rPr>
                  <a:t>，算这时的方案数，这可以用简单的树形 </a:t>
                </a:r>
                <a:r>
                  <a:rPr lang="en-US" altLang="zh-CN" sz="2400" dirty="0" err="1">
                    <a:latin typeface="+mn-ea"/>
                  </a:rPr>
                  <a:t>dp</a:t>
                </a:r>
                <a:r>
                  <a:rPr lang="en-US" altLang="zh-CN" sz="2400" dirty="0">
                    <a:latin typeface="+mn-ea"/>
                  </a:rPr>
                  <a:t> </a:t>
                </a:r>
                <a:r>
                  <a:rPr lang="zh-CN" altLang="en-US" sz="2400" dirty="0">
                    <a:latin typeface="+mn-ea"/>
                  </a:rPr>
                  <a:t>解决。</a:t>
                </a:r>
                <a:endParaRPr lang="en-US" altLang="zh-CN" sz="2400" dirty="0">
                  <a:latin typeface="+mn-ea"/>
                </a:endParaRPr>
              </a:p>
              <a:p>
                <a:endParaRPr lang="en-US" altLang="zh-CN" sz="2400" dirty="0">
                  <a:latin typeface="+mn-ea"/>
                </a:endParaRPr>
              </a:p>
              <a:p>
                <a:r>
                  <a:rPr lang="zh-CN" altLang="en-US" sz="2400" dirty="0">
                    <a:latin typeface="+mn-ea"/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，得分</a:t>
                </a:r>
                <a:r>
                  <a:rPr lang="en-US" altLang="zh-CN" sz="2400" dirty="0">
                    <a:latin typeface="+mn-ea"/>
                  </a:rPr>
                  <a:t> 100</a:t>
                </a:r>
                <a:r>
                  <a:rPr lang="zh-CN" altLang="en-US" sz="2400" dirty="0">
                    <a:latin typeface="+mn-ea"/>
                  </a:rPr>
                  <a:t>。</a:t>
                </a:r>
                <a:endParaRPr lang="en-US" altLang="zh-CN" sz="2400" dirty="0">
                  <a:latin typeface="+mn-ea"/>
                </a:endParaRPr>
              </a:p>
              <a:p>
                <a:endParaRPr lang="en-US" altLang="zh-CN" sz="2400" dirty="0">
                  <a:latin typeface="+mn-ea"/>
                </a:endParaRPr>
              </a:p>
              <a:p>
                <a:r>
                  <a:rPr lang="en-US" altLang="zh-CN" sz="2400" dirty="0">
                    <a:latin typeface="+mn-ea"/>
                  </a:rPr>
                  <a:t>Bonus</a:t>
                </a:r>
                <a:r>
                  <a:rPr lang="zh-CN" altLang="en-US" sz="2400" dirty="0">
                    <a:latin typeface="+mn-ea"/>
                  </a:rPr>
                  <a:t>：多次给不同的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，求答案。</a:t>
                </a:r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15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Tag</a:t>
            </a:r>
            <a:r>
              <a:rPr lang="zh-CN" altLang="en-US" dirty="0"/>
              <a:t>：插值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79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+mn-ea"/>
                    <a:ea typeface="+mn-ea"/>
                  </a:rPr>
                  <a:t>考虑 </a:t>
                </a:r>
                <a:r>
                  <a:rPr lang="en-US" altLang="zh-CN" sz="2400" dirty="0" err="1">
                    <a:latin typeface="+mn-ea"/>
                    <a:ea typeface="+mn-ea"/>
                  </a:rPr>
                  <a:t>dp</a:t>
                </a:r>
                <a:r>
                  <a:rPr lang="zh-CN" altLang="en-US" sz="2400" dirty="0">
                    <a:latin typeface="+mn-ea"/>
                    <a:ea typeface="+mn-ea"/>
                  </a:rPr>
                  <a:t>，设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表示答案，枚举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的位置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+1))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，根据常数期望得分 </a:t>
                </a:r>
                <a:r>
                  <a:rPr lang="en-US" altLang="zh-CN" sz="2400" dirty="0"/>
                  <a:t>40~82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613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MzNzM0NDc4NWJmZjMyMGNmZjhmNzU3ZDQzNzEyZWEifQ=="/>
  <p:tag name="KSO_WPP_MARK_KEY" val="3c352c8d-1cd2-40ff-b7a2-749e0ab261c0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1759</TotalTime>
  <Words>577</Words>
  <Application>Microsoft Office PowerPoint</Application>
  <PresentationFormat>全屏显示(4:3)</PresentationFormat>
  <Paragraphs>70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Cambria Math</vt:lpstr>
      <vt:lpstr>主题1</vt:lpstr>
      <vt:lpstr>1.31 模拟赛讲评</vt:lpstr>
      <vt:lpstr>T1</vt:lpstr>
      <vt:lpstr>算法零</vt:lpstr>
      <vt:lpstr>算法一</vt:lpstr>
      <vt:lpstr>算法二</vt:lpstr>
      <vt:lpstr>算法三</vt:lpstr>
      <vt:lpstr>算法四</vt:lpstr>
      <vt:lpstr>T2</vt:lpstr>
      <vt:lpstr>算法一</vt:lpstr>
      <vt:lpstr>算法二</vt:lpstr>
      <vt:lpstr>T3</vt:lpstr>
      <vt:lpstr>算法一</vt:lpstr>
      <vt:lpstr>算法一</vt:lpstr>
      <vt:lpstr>算法一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循环结构程序设计</dc:title>
  <dc:creator>洛谷学术组</dc:creator>
  <cp:lastModifiedBy>思远 罗</cp:lastModifiedBy>
  <cp:revision>654</cp:revision>
  <cp:lastPrinted>2021-03-11T03:06:00Z</cp:lastPrinted>
  <dcterms:created xsi:type="dcterms:W3CDTF">2018-06-13T20:29:00Z</dcterms:created>
  <dcterms:modified xsi:type="dcterms:W3CDTF">2024-01-31T11:37:40Z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15D6AF8EA01548C6BEFBE5E6CB1A198A</vt:lpwstr>
  </property>
  <property fmtid="{D5CDD505-2E9C-101B-9397-08002B2CF9AE}" pid="3" name="KSOProductBuildVer">
    <vt:lpwstr>2052-11.1.0.12598</vt:lpwstr>
  </property>
</Properties>
</file>