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70" r:id="rId4"/>
    <p:sldId id="271" r:id="rId5"/>
    <p:sldId id="272" r:id="rId6"/>
    <p:sldId id="280" r:id="rId7"/>
    <p:sldId id="295" r:id="rId8"/>
    <p:sldId id="286" r:id="rId9"/>
    <p:sldId id="296" r:id="rId10"/>
    <p:sldId id="273" r:id="rId11"/>
    <p:sldId id="292" r:id="rId12"/>
    <p:sldId id="274" r:id="rId13"/>
    <p:sldId id="275" r:id="rId14"/>
    <p:sldId id="262" r:id="rId15"/>
    <p:sldId id="297" r:id="rId16"/>
    <p:sldId id="290" r:id="rId17"/>
    <p:sldId id="264" r:id="rId18"/>
    <p:sldId id="268" r:id="rId19"/>
    <p:sldId id="294" r:id="rId20"/>
    <p:sldId id="276" r:id="rId21"/>
    <p:sldId id="282" r:id="rId22"/>
    <p:sldId id="277" r:id="rId23"/>
    <p:sldId id="285" r:id="rId24"/>
    <p:sldId id="298" r:id="rId25"/>
    <p:sldId id="278" r:id="rId26"/>
    <p:sldId id="283" r:id="rId27"/>
    <p:sldId id="279" r:id="rId28"/>
    <p:sldId id="284" r:id="rId29"/>
    <p:sldId id="287" r:id="rId30"/>
    <p:sldId id="291" r:id="rId31"/>
    <p:sldId id="288" r:id="rId32"/>
    <p:sldId id="293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0ED68F-11F9-1D79-CF5C-ECF5C226C94E}" name="思远 罗" initials="思罗" userId="ccf6c14fc13c22e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4632" autoAdjust="0"/>
  </p:normalViewPr>
  <p:slideViewPr>
    <p:cSldViewPr snapToGrid="0">
      <p:cViewPr varScale="1">
        <p:scale>
          <a:sx n="66" d="100"/>
          <a:sy n="66" d="100"/>
        </p:scale>
        <p:origin x="7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3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8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47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1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58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37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8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1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5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3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3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9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字符串（进阶）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feecle8146</a:t>
            </a:r>
          </a:p>
          <a:p>
            <a:r>
              <a:rPr lang="en-US" altLang="zh-CN" sz="3200" dirty="0"/>
              <a:t>2024.6.23</a:t>
            </a: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ARC060D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44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给定一个字符串，求至少能将其划分为几个非周期串（不是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zh-CN" altLang="en-US" sz="2000" dirty="0"/>
                  <a:t> 的形式的串），并求方案数。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拓展题目：</a:t>
                </a:r>
                <a:r>
                  <a:rPr lang="en-US" altLang="zh-CN" sz="2000" dirty="0"/>
                  <a:t>Expected Value Again / Huge Graph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44507"/>
              </a:xfrm>
              <a:prstGeom prst="rect">
                <a:avLst/>
              </a:prstGeom>
              <a:blipFill>
                <a:blip r:embed="rId2"/>
                <a:stretch>
                  <a:fillRect l="-605" t="-1567" b="-4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45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ARC141F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给定一些字符串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，若存在字符串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，使得不停从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中删去某个等于某个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的子串，直到删不了为止，最终能得到至少两种结果，则称字符串集合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是坏的，否则是好的。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判断给定的字符串集是否好。（若坏请构造出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以及两种删法？）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字符集 </a:t>
                </a:r>
                <a:r>
                  <a:rPr lang="en-US" altLang="zh-CN" sz="2000" dirty="0"/>
                  <a:t>ABCD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2"/>
                <a:stretch>
                  <a:fillRect l="-605" t="-1887" r="-3083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6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通配符问题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P3234</a:t>
                </a:r>
                <a:r>
                  <a:rPr lang="zh-CN" altLang="en-US" sz="2000" dirty="0"/>
                  <a:t>：给定一些带通配符 </a:t>
                </a:r>
                <a:r>
                  <a:rPr lang="en-US" altLang="zh-CN" sz="2000" dirty="0"/>
                  <a:t>*</a:t>
                </a:r>
                <a:r>
                  <a:rPr lang="zh-CN" altLang="en-US" sz="2000" dirty="0"/>
                  <a:t>（匹配任意个字符）的字符串，问是否两两匹配。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CF1975G</a:t>
                </a:r>
                <a:r>
                  <a:rPr lang="zh-CN" altLang="en-US" sz="2000" dirty="0"/>
                  <a:t>：给定两个字符串，带通配符 </a:t>
                </a:r>
                <a:r>
                  <a:rPr lang="en-US" altLang="zh-CN" sz="2000" dirty="0"/>
                  <a:t>*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?</a:t>
                </a:r>
                <a:r>
                  <a:rPr lang="zh-CN" altLang="en-US" sz="2000" dirty="0"/>
                  <a:t>（匹配一个字符），问是否匹配。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dirty="0"/>
                  <a:t>12s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提示：找出带通配符的所有匹配位置可以 </a:t>
                </a:r>
                <a:r>
                  <a:rPr lang="en-US" altLang="zh-CN" sz="2000" dirty="0"/>
                  <a:t>FFT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6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Border </a:t>
            </a:r>
            <a:r>
              <a:rPr lang="zh-CN" altLang="en-US" sz="4400" b="1" dirty="0">
                <a:latin typeface="+mn-ea"/>
                <a:ea typeface="+mn-ea"/>
              </a:rPr>
              <a:t>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一个字符串的所有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构成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个等差数列。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P5287</a:t>
                </a:r>
                <a:r>
                  <a:rPr lang="zh-CN" altLang="en-US" sz="2000" dirty="0"/>
                  <a:t>：支持如下操作：在字符串后面加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个字符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，回撤到第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个版本。操作后求出所有前缀的最长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长度之和。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P1393</a:t>
                </a:r>
                <a:r>
                  <a:rPr lang="zh-CN" altLang="en-US" sz="2000" dirty="0"/>
                  <a:t>：计算有多少个长度为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 的随机字符串包含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练习题：</a:t>
                </a:r>
                <a:r>
                  <a:rPr lang="en-US" altLang="zh-CN" sz="2000" dirty="0"/>
                  <a:t>P4156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432" r="-60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6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PAM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PAM </a:t>
                </a:r>
                <a:r>
                  <a:rPr lang="zh-CN" altLang="en-US" sz="2000" dirty="0"/>
                  <a:t>的转移边表示在两边加字符，而树边表示最长回文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P4762</a:t>
                </a:r>
                <a:r>
                  <a:rPr lang="zh-CN" altLang="en-US" sz="2000" dirty="0"/>
                  <a:t>：每次可以在字符串前后加字符，或者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𝑟𝑒𝑣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，或者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𝑆𝑟𝑒𝑣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，问至少几次从空串得到给定字符串。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本题蕴含了“只考虑少数有意义字符串而不是全部子串”的思想，下面有的题目也会涉及。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2"/>
                <a:stretch>
                  <a:fillRect l="-605" t="-1887" r="-181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PAM </a:t>
            </a:r>
            <a:r>
              <a:rPr lang="zh-CN" altLang="en-US" sz="4400" b="1" dirty="0">
                <a:latin typeface="+mn-ea"/>
                <a:ea typeface="+mn-ea"/>
              </a:rPr>
              <a:t>的经典例题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太简单的（动物园，双倍回文）不看了。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CF932G</a:t>
                </a:r>
                <a:r>
                  <a:rPr lang="zh-CN" altLang="en-US" sz="2000" dirty="0"/>
                  <a:t>：对于字符串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，把它划分成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部分，使得第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部分等于第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 部分，求方案数。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zh-CN" altLang="en-US" sz="2000" dirty="0"/>
                  <a:t>，观察到原来的一个划分对应新串的一个偶回文划分。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再用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等差数列性质。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CF906E</a:t>
                </a:r>
                <a:r>
                  <a:rPr lang="zh-CN" altLang="en-US" sz="2000" dirty="0"/>
                  <a:t>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，已知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翻转一些不交区间得到的，求最少翻转次数。</a:t>
                </a:r>
                <a:endParaRPr lang="en-US" altLang="zh-CN" sz="2000" dirty="0"/>
              </a:p>
              <a:p>
                <a:r>
                  <a:rPr lang="zh-CN" altLang="en-US" sz="2000" dirty="0"/>
                  <a:t>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blipFill>
                <a:blip r:embed="rId2"/>
                <a:stretch>
                  <a:fillRect l="-605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94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区间本质不同回文子串个数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25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题意：多次询问区间本质不同回文子串个数。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离线询问，按照右端点从小到大考虑。想法是对于每个回文树上的结点，维护它最后一次出现的位置。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同 </a:t>
                </a:r>
                <a:r>
                  <a:rPr lang="en-US" altLang="zh-CN" sz="2000" dirty="0"/>
                  <a:t>CF932E</a:t>
                </a:r>
                <a:r>
                  <a:rPr lang="zh-CN" altLang="en-US" sz="2000" dirty="0"/>
                  <a:t>，观察到每个回文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的等差数列，不可能一下有“大变动”，所以最后一次出现的位置对最终答案变化量的贡献只有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段区间。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250296"/>
              </a:xfrm>
              <a:prstGeom prst="rect">
                <a:avLst/>
              </a:prstGeom>
              <a:blipFill>
                <a:blip r:embed="rId2"/>
                <a:stretch>
                  <a:fillRect l="-605" t="-1355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后缀数组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6099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后缀数组主要用于处理子串相关问题。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后缀排序：将一个字符串的所有后缀根据字典序排序，排序后的数组被称为后缀数组。</a:t>
                </a:r>
                <a:endParaRPr lang="en-US" altLang="zh-CN" sz="2000" dirty="0"/>
              </a:p>
              <a:p>
                <a:r>
                  <a:rPr lang="en-US" altLang="zh-CN" sz="2000" dirty="0"/>
                  <a:t>LCP</a:t>
                </a:r>
                <a:r>
                  <a:rPr lang="zh-CN" altLang="en-US" sz="2000" dirty="0"/>
                  <a:t>：最长公共前缀，对两个后缀求 </a:t>
                </a:r>
                <a:r>
                  <a:rPr lang="en-US" altLang="zh-CN" sz="2000" dirty="0"/>
                  <a:t>LCP </a:t>
                </a:r>
                <a:r>
                  <a:rPr lang="zh-CN" altLang="en-US" sz="2000" dirty="0"/>
                  <a:t>可以二分加哈希。</a:t>
                </a:r>
                <a:endParaRPr lang="en-US" altLang="zh-CN" sz="2000" dirty="0"/>
              </a:p>
              <a:p>
                <a:r>
                  <a:rPr lang="zh-CN" altLang="en-US" sz="2000" dirty="0"/>
                  <a:t>朴素的比较方法：先求出两个后缀的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，再比较 </a:t>
                </a:r>
                <a:r>
                  <a:rPr lang="en-US" altLang="zh-CN" sz="2000" dirty="0"/>
                  <a:t>LCP </a:t>
                </a:r>
                <a:r>
                  <a:rPr lang="zh-CN" altLang="en-US" sz="2000" dirty="0"/>
                  <a:t>后的一位。</a:t>
                </a:r>
                <a:endParaRPr lang="en-US" altLang="zh-CN" sz="2000" dirty="0"/>
              </a:p>
              <a:p>
                <a:r>
                  <a:rPr lang="zh-CN" altLang="en-US" sz="2000" dirty="0"/>
                  <a:t>朴素的排序方法：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sort</m:t>
                    </m:r>
                  </m:oMath>
                </a14:m>
                <a:r>
                  <a:rPr lang="zh-CN" altLang="en-US" sz="20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依次将每个后缀的前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位纳入考虑，直到所有后缀被区分开。会进行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轮</m:t>
                    </m:r>
                  </m:oMath>
                </a14:m>
                <a:r>
                  <a:rPr lang="zh-CN" altLang="en-US" sz="2000" dirty="0"/>
                  <a:t>，每轮复杂度线性，总时间复杂度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一些符号：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，排名为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的后缀；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，后缀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的排名。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lc</m:t>
                    </m:r>
                    <m:r>
                      <m:rPr>
                        <m:sty m:val="p"/>
                      </m:rPr>
                      <a:rPr lang="en-US" altLang="zh-CN" sz="2000" i="0" dirty="0" err="1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，后缀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一些性质：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lcp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lim>
                    </m:limLow>
                    <m:r>
                      <m:rPr>
                        <m:sty m:val="p"/>
                      </m:rP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lcp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6099875"/>
              </a:xfrm>
              <a:prstGeom prst="rect">
                <a:avLst/>
              </a:prstGeom>
              <a:blipFill>
                <a:blip r:embed="rId3"/>
                <a:stretch>
                  <a:fillRect l="-605" t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63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endpos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与后缀自动机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我们称一个子串的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endpos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集合为其所有出现位置的最后一个字符的位置集合。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例如，在串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abaabab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endpos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集合为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{2,5,7}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若将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endpos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集合相同的串分在同一组，则这样的组只有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种，我们一般叫它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endpos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等价类。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endpos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等价类只有包含、不交两种关系，不可能相交，故可以建出一棵树，称为 </a:t>
                </a:r>
                <a:r>
                  <a:rPr lang="en-US" altLang="zh-CN" sz="2000" dirty="0"/>
                  <a:t>parent </a:t>
                </a:r>
                <a:r>
                  <a:rPr lang="zh-CN" altLang="en-US" sz="2000" dirty="0"/>
                  <a:t>树。在 </a:t>
                </a:r>
                <a:r>
                  <a:rPr lang="en-US" altLang="zh-CN" sz="2000" dirty="0" err="1"/>
                  <a:t>endpos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等价类之间的转移边构成后缀自动机的 </a:t>
                </a:r>
                <a:r>
                  <a:rPr lang="en-US" altLang="zh-CN" sz="2000" dirty="0"/>
                  <a:t>DAG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后缀树可以理解成反串的 </a:t>
                </a:r>
                <a:r>
                  <a:rPr lang="en-US" altLang="zh-CN" sz="2000" dirty="0"/>
                  <a:t>parent </a:t>
                </a:r>
                <a:r>
                  <a:rPr lang="zh-CN" altLang="en-US" sz="2000" dirty="0"/>
                  <a:t>树，也可以理解成后缀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的压缩。后面我们会看到，两者都有用。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后缀数据结构解决问题的基本方式：字符串分析（周期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回文理论，找性质</a:t>
                </a:r>
                <a:r>
                  <a:rPr lang="en-US" altLang="zh-CN" sz="2000" dirty="0"/>
                  <a:t>……</a:t>
                </a:r>
                <a:r>
                  <a:rPr lang="zh-CN" altLang="en-US" sz="2000" dirty="0"/>
                  <a:t>）和数据结构技巧（偏序问题，</a:t>
                </a:r>
                <a:r>
                  <a:rPr lang="en-US" altLang="zh-CN" sz="2000" dirty="0"/>
                  <a:t>……</a:t>
                </a:r>
                <a:r>
                  <a:rPr lang="zh-CN" altLang="en-US" sz="2000" dirty="0"/>
                  <a:t>）有机结合，统筹联动。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777" r="-363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8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UOJ </a:t>
            </a:r>
            <a:r>
              <a:rPr lang="zh-CN" altLang="en-US" sz="4400" b="1" dirty="0">
                <a:latin typeface="+mn-ea"/>
                <a:ea typeface="+mn-ea"/>
              </a:rPr>
              <a:t>打击复读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359892"/>
                <a:ext cx="10080000" cy="5805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，每个位置还给出权值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，计算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，要求线性。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只需对每个左端点求出以其为左端点的串的出现位置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之和之和即可。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在后缀树上 </a:t>
                </a:r>
                <a:r>
                  <a:rPr lang="en-US" altLang="zh-CN" sz="2000" dirty="0" err="1"/>
                  <a:t>dfs</a:t>
                </a:r>
                <a:r>
                  <a:rPr lang="zh-CN" altLang="en-US" sz="2000" dirty="0"/>
                  <a:t>，后缀树的叶子就是后缀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，我们希望在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过程中维护所有前缀的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zh-CN" altLang="en-US" sz="2000" dirty="0"/>
                  <a:t> 和之和。后缀树上一条边就是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，需要快速计算新增的贡献。但如果这样的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没有特殊性质，问题就没有简化。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后缀树是压缩！如果存在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的边，要么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，要么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有两种出边。换句话说，只需计算“走到下一个有两种出边的点”的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贡献，而这一贡献又可以在正串 </a:t>
                </a:r>
                <a:r>
                  <a:rPr lang="en-US" altLang="zh-CN" sz="2000" dirty="0"/>
                  <a:t>SAM </a:t>
                </a:r>
                <a:r>
                  <a:rPr lang="zh-CN" altLang="en-US" sz="2000" dirty="0"/>
                  <a:t>上预处理。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总结：本题是利用正串 </a:t>
                </a:r>
                <a:r>
                  <a:rPr lang="en-US" altLang="zh-CN" sz="2000" dirty="0"/>
                  <a:t>SAM </a:t>
                </a:r>
                <a:r>
                  <a:rPr lang="zh-CN" altLang="en-US" sz="2000" dirty="0"/>
                  <a:t>和正串后缀树“对称性”的典范。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359892"/>
                <a:ext cx="10080000" cy="5805885"/>
              </a:xfrm>
              <a:prstGeom prst="rect">
                <a:avLst/>
              </a:prstGeom>
              <a:blipFill>
                <a:blip r:embed="rId3"/>
                <a:stretch>
                  <a:fillRect l="-605" t="-525" r="-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目录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包括以下内容：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基本算法例题选讲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PAM </a:t>
            </a:r>
            <a:r>
              <a:rPr lang="zh-CN" altLang="en-US" sz="2000" dirty="0"/>
              <a:t>例题选讲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后缀数据结构题目选讲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altLang="zh-CN" sz="2000" dirty="0"/>
              <a:t>DAG </a:t>
            </a:r>
            <a:r>
              <a:rPr lang="zh-CN" altLang="en-US" sz="2000" dirty="0"/>
              <a:t>剖分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基本子串结构简介（前沿内容）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r>
              <a:rPr lang="zh-CN" altLang="en-US" sz="2000" dirty="0"/>
              <a:t>不包括以下内容，想学习可以看相应论文：</a:t>
            </a:r>
            <a:endParaRPr lang="en-US" altLang="zh-CN" sz="2000" dirty="0"/>
          </a:p>
          <a:p>
            <a:r>
              <a:rPr lang="zh-CN" altLang="en-US" sz="2000" dirty="0"/>
              <a:t>基本子串字典</a:t>
            </a:r>
            <a:endParaRPr lang="en-US" altLang="zh-CN" sz="2000" dirty="0"/>
          </a:p>
          <a:p>
            <a:r>
              <a:rPr lang="en-US" altLang="zh-CN" sz="2000" dirty="0"/>
              <a:t>Runs </a:t>
            </a:r>
            <a:r>
              <a:rPr lang="zh-CN" altLang="en-US" sz="2000" dirty="0"/>
              <a:t>理论</a:t>
            </a:r>
            <a:endParaRPr lang="en-US" altLang="zh-CN" sz="2000" dirty="0"/>
          </a:p>
          <a:p>
            <a:r>
              <a:rPr lang="en-US" altLang="zh-CN" sz="2000" dirty="0"/>
              <a:t>Lyndon </a:t>
            </a:r>
            <a:r>
              <a:rPr lang="zh-CN" altLang="en-US" sz="2000" dirty="0"/>
              <a:t>理论</a:t>
            </a:r>
            <a:endParaRPr lang="en-US" altLang="zh-CN" sz="2000" dirty="0"/>
          </a:p>
          <a:p>
            <a:r>
              <a:rPr lang="zh-CN" altLang="en-US" sz="2000" dirty="0"/>
              <a:t>复杂 </a:t>
            </a:r>
            <a:r>
              <a:rPr lang="en-US" altLang="zh-CN" sz="2000" dirty="0"/>
              <a:t>Border </a:t>
            </a:r>
            <a:r>
              <a:rPr lang="zh-CN" altLang="en-US" sz="2000" dirty="0"/>
              <a:t>理论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区间 </a:t>
            </a:r>
            <a:r>
              <a:rPr lang="en-US" altLang="zh-CN" sz="4400" b="1" dirty="0">
                <a:latin typeface="+mn-ea"/>
                <a:ea typeface="+mn-ea"/>
              </a:rPr>
              <a:t>Border </a:t>
            </a:r>
            <a:r>
              <a:rPr lang="zh-CN" altLang="en-US" sz="4400" b="1" dirty="0">
                <a:latin typeface="+mn-ea"/>
                <a:ea typeface="+mn-ea"/>
              </a:rPr>
              <a:t>问题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502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求区间最短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枚举长度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的。若长度大于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/>
                  <a:t>，可以证明其至多在整个字符串内出现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次，则其作为后缀的排名和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的排名相差不超过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/>
                  <a:t>，在 </a:t>
                </a:r>
                <a:r>
                  <a:rPr lang="en-US" altLang="zh-CN" sz="2000" dirty="0"/>
                  <a:t>SA </a:t>
                </a:r>
                <a:r>
                  <a:rPr lang="zh-CN" altLang="en-US" sz="2000" dirty="0"/>
                  <a:t>里枚举即可。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求区间最长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polylog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的四种求法）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直接写成 </a:t>
                </a:r>
                <a:r>
                  <a:rPr lang="en-US" altLang="zh-CN" sz="2000" dirty="0"/>
                  <a:t>LCP </a:t>
                </a:r>
                <a:r>
                  <a:rPr lang="zh-CN" altLang="en-US" sz="2000" dirty="0"/>
                  <a:t>的形式硬做。最小的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𝐿𝐶𝑃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建笛卡尔树，枚举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𝐿𝐶𝑃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取到区间最小值的问题，“启发式合并”地枚举小的子树。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在小子树内，就是在大子树内求个后继。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在小子树内，考虑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询问的贡献，要求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 定值），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且在另一侧。从小到大加入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加入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，每次需要删掉一个关于树和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的矩形内所有点。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27145"/>
              </a:xfrm>
              <a:prstGeom prst="rect">
                <a:avLst/>
              </a:prstGeom>
              <a:blipFill>
                <a:blip r:embed="rId3"/>
                <a:stretch>
                  <a:fillRect l="-605" t="-606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8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优秀的拆分及相关问题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问</m:t>
                    </m:r>
                  </m:oMath>
                </a14:m>
                <a:r>
                  <a:rPr lang="zh-CN" altLang="en-US" sz="2000" dirty="0"/>
                  <a:t>一个字符串有多少个形如 </a:t>
                </a:r>
                <a:r>
                  <a:rPr lang="en-US" altLang="zh-CN" sz="2000" dirty="0"/>
                  <a:t>AA </a:t>
                </a:r>
                <a:r>
                  <a:rPr lang="zh-CN" altLang="en-US" sz="2000" dirty="0"/>
                  <a:t>的子串。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考虑求出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表示有多少个 </a:t>
                </a:r>
                <a:r>
                  <a:rPr lang="en-US" altLang="zh-CN" sz="2000" dirty="0"/>
                  <a:t>AA </a:t>
                </a:r>
                <a:r>
                  <a:rPr lang="zh-CN" altLang="en-US" sz="2000" dirty="0"/>
                  <a:t>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为左端点。枚举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长度，以该长度对字符串分段，则一旦相邻两个分界点的 </a:t>
                </a:r>
                <a:r>
                  <a:rPr lang="en-US" altLang="zh-CN" sz="2000" dirty="0"/>
                  <a:t>LCP+LCS </a:t>
                </a:r>
                <a:r>
                  <a:rPr lang="zh-CN" altLang="en-US" sz="2000" dirty="0"/>
                  <a:t>长度超过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sz="2000" dirty="0"/>
                  <a:t>，就会出现 </a:t>
                </a:r>
                <a:r>
                  <a:rPr lang="en-US" altLang="zh-CN" sz="2000" dirty="0"/>
                  <a:t>AA</a:t>
                </a:r>
                <a:r>
                  <a:rPr lang="zh-CN" altLang="en-US" sz="2000" dirty="0"/>
                  <a:t>。据此可以将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区间加。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QOJ3856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，区间最长 </a:t>
                </a:r>
                <a:r>
                  <a:rPr lang="en-US" altLang="zh-CN" sz="2000" dirty="0"/>
                  <a:t>AA </a:t>
                </a:r>
                <a:r>
                  <a:rPr lang="zh-CN" altLang="en-US" sz="2000" dirty="0"/>
                  <a:t>子串，并求出该子串最左端点。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区间最长 </a:t>
                </a:r>
                <a:r>
                  <a:rPr lang="en-US" altLang="zh-CN" sz="2000" dirty="0"/>
                  <a:t>AA </a:t>
                </a:r>
                <a:r>
                  <a:rPr lang="zh-CN" altLang="en-US" sz="2000" dirty="0"/>
                  <a:t>子串能不能 </a:t>
                </a:r>
                <a:r>
                  <a:rPr lang="en-US" altLang="zh-CN" sz="2000" dirty="0"/>
                  <a:t>polylog</a:t>
                </a:r>
                <a:r>
                  <a:rPr lang="zh-CN" altLang="en-US" sz="2000" dirty="0"/>
                  <a:t>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4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CF1043G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次询问，每次询问：把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划分为若干段，使得划分出来的段至少有两段相同。至少有几种段。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7s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提示：只要有重复字符答案就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答案为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：周期串，枚举约数哈希</a:t>
                </a:r>
                <a:endParaRPr lang="en-US" altLang="zh-CN" sz="2000" dirty="0"/>
              </a:p>
              <a:p>
                <a:r>
                  <a:rPr lang="zh-CN" altLang="en-US" sz="2000" dirty="0"/>
                  <a:t>答案为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：容易发现只能是 </a:t>
                </a:r>
                <a:r>
                  <a:rPr lang="en-US" altLang="zh-CN" sz="2000" dirty="0"/>
                  <a:t>AAB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ABA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BAA</a:t>
                </a:r>
                <a:r>
                  <a:rPr lang="zh-CN" altLang="en-US" sz="2000" dirty="0"/>
                  <a:t>。</a:t>
                </a:r>
                <a:r>
                  <a:rPr lang="en-US" altLang="zh-CN" sz="2000" dirty="0"/>
                  <a:t>ABA </a:t>
                </a:r>
                <a:r>
                  <a:rPr lang="zh-CN" altLang="en-US" sz="2000" dirty="0"/>
                  <a:t>就是最短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；</a:t>
                </a:r>
                <a:r>
                  <a:rPr lang="en-US" altLang="zh-CN" sz="2000" dirty="0"/>
                  <a:t>AAB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BAA </a:t>
                </a:r>
                <a:r>
                  <a:rPr lang="zh-CN" altLang="en-US" sz="2000" dirty="0"/>
                  <a:t>用优秀的拆分。</a:t>
                </a:r>
                <a:endParaRPr lang="en-US" altLang="zh-CN" sz="2000" dirty="0"/>
              </a:p>
              <a:p>
                <a:r>
                  <a:rPr lang="zh-CN" altLang="en-US" sz="2000" dirty="0"/>
                  <a:t>答案为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：只能是 </a:t>
                </a:r>
                <a:r>
                  <a:rPr lang="en-US" altLang="zh-CN" sz="2000" dirty="0"/>
                  <a:t>BAAC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ABAC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BACA</a:t>
                </a:r>
                <a:r>
                  <a:rPr lang="zh-CN" altLang="en-US" sz="2000" dirty="0"/>
                  <a:t>。容易发现后两种情况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sz="2000" dirty="0"/>
                  <a:t>，而 </a:t>
                </a:r>
                <a:r>
                  <a:rPr lang="en-US" altLang="zh-CN" sz="2000" dirty="0"/>
                  <a:t>BAAC </a:t>
                </a:r>
                <a:r>
                  <a:rPr lang="zh-CN" altLang="en-US" sz="2000" dirty="0"/>
                  <a:t>就是优秀的拆分。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blipFill>
                <a:blip r:embed="rId3"/>
                <a:stretch>
                  <a:fillRect l="-605" t="-966" r="-544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03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经典数据结构题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[NOI2018] </a:t>
                </a:r>
                <a:r>
                  <a:rPr lang="zh-CN" altLang="en-US" sz="2000" dirty="0"/>
                  <a:t>你的名字：给定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次询问。每次给出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，问有几个本质不同的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的子串不是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的子串。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容易把问题转化为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是否在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中出现，这里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是按照某种方式单调移动的，可以直接在 </a:t>
                </a:r>
                <a:r>
                  <a:rPr lang="en-US" altLang="zh-CN" sz="2000" dirty="0"/>
                  <a:t>DAG/parent </a:t>
                </a:r>
                <a:r>
                  <a:rPr lang="zh-CN" altLang="en-US" sz="2000" dirty="0"/>
                  <a:t>树上走。维护只需要每个点的 </a:t>
                </a:r>
                <a:r>
                  <a:rPr lang="en-US" altLang="zh-CN" sz="2000" dirty="0" err="1"/>
                  <a:t>endpos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[CF666E]</a:t>
                </a:r>
                <a:r>
                  <a:rPr lang="zh-CN" altLang="en-US" sz="2000" dirty="0"/>
                  <a:t>：给定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个模式串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的一个子串在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的一个编号区间中出现次数最大值。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建广义 </a:t>
                </a:r>
                <a:r>
                  <a:rPr lang="en-US" altLang="zh-CN" sz="2000" dirty="0"/>
                  <a:t>SAM</a:t>
                </a:r>
                <a:r>
                  <a:rPr lang="zh-CN" altLang="en-US" sz="2000" dirty="0"/>
                  <a:t>，每次定位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的结点。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[CF700E]</a:t>
                </a:r>
                <a:r>
                  <a:rPr lang="zh-CN" altLang="en-US" sz="2000" dirty="0"/>
                  <a:t>：找到尽量长的子串序列使得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中出现至少两次。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性质是只需要判断每个结点最长串并对其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以及更多</a:t>
                </a:r>
                <a:r>
                  <a:rPr lang="en-US" altLang="zh-CN" sz="2000" dirty="0"/>
                  <a:t> CF </a:t>
                </a:r>
                <a:r>
                  <a:rPr lang="zh-CN" altLang="en-US" sz="2000" dirty="0"/>
                  <a:t>题</a:t>
                </a:r>
                <a:r>
                  <a:rPr lang="en-US" altLang="zh-CN" sz="2000" dirty="0"/>
                  <a:t>……</a:t>
                </a:r>
                <a:r>
                  <a:rPr lang="zh-CN" altLang="en-US" sz="2000" dirty="0"/>
                  <a:t>，练习题：</a:t>
                </a:r>
                <a:r>
                  <a:rPr lang="en-US" altLang="zh-CN" sz="2000" dirty="0" err="1"/>
                  <a:t>InfOJ</a:t>
                </a:r>
                <a:r>
                  <a:rPr lang="en-US" altLang="zh-CN" sz="2000" dirty="0"/>
                  <a:t> #62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16758"/>
              </a:xfrm>
              <a:prstGeom prst="rect">
                <a:avLst/>
              </a:prstGeom>
              <a:blipFill>
                <a:blip r:embed="rId3"/>
                <a:stretch>
                  <a:fillRect l="-605" t="-729" b="-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556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经典数据结构题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093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CF1608G</a:t>
                </a:r>
                <a:r>
                  <a:rPr lang="zh-CN" altLang="en-US" sz="2000" dirty="0"/>
                  <a:t>：给你一棵字符树和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次询问，每次询问树上一条路径在第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个字符串里的出现次数之和。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提示：容易实现字典序比较。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CF1801G</a:t>
                </a:r>
                <a:r>
                  <a:rPr lang="zh-CN" altLang="en-US" sz="2000" dirty="0"/>
                  <a:t>：给你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个模式串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的一个区间中有几个子串等于某个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提示：类似 </a:t>
                </a:r>
                <a:r>
                  <a:rPr lang="en-US" altLang="zh-CN" sz="2000" dirty="0">
                    <a:latin typeface="+mn-ea"/>
                    <a:ea typeface="+mn-ea"/>
                  </a:rPr>
                  <a:t>QOJ7748</a:t>
                </a:r>
                <a:r>
                  <a:rPr lang="zh-CN" altLang="en-US" sz="2000" dirty="0">
                    <a:latin typeface="+mn-ea"/>
                  </a:rPr>
                  <a:t> 的分类讨论。</a:t>
                </a:r>
                <a:endParaRPr lang="en-US" altLang="zh-CN" sz="2000" dirty="0">
                  <a:latin typeface="+mn-ea"/>
                </a:endParaRPr>
              </a:p>
              <a:p>
                <a:endParaRPr lang="en-US" altLang="zh-CN" sz="2000" dirty="0">
                  <a:latin typeface="+mn-ea"/>
                </a:endParaRPr>
              </a:p>
              <a:p>
                <a:r>
                  <a:rPr lang="en-US" altLang="zh-CN" sz="2000" dirty="0">
                    <a:latin typeface="+mn-ea"/>
                  </a:rPr>
                  <a:t>CF1098F</a:t>
                </a:r>
                <a:r>
                  <a:rPr lang="zh-CN" altLang="en-US" sz="2000" dirty="0">
                    <a:latin typeface="+mn-ea"/>
                  </a:rPr>
                  <a:t>：求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𝐿𝐶𝑃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提示：八仙过海，一种讨论简单的方法是有根点分治。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093621"/>
              </a:xfrm>
              <a:prstGeom prst="rect">
                <a:avLst/>
              </a:prstGeom>
              <a:blipFill>
                <a:blip r:embed="rId3"/>
                <a:stretch>
                  <a:fillRect l="-605" t="-894" b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72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#53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B99128B-737C-7CFB-147F-15F14970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4" y="1766655"/>
            <a:ext cx="5085337" cy="4574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28D8E1-9B6C-7FE1-B645-DE7E9A238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447" y="2586935"/>
            <a:ext cx="358190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7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 err="1">
                <a:latin typeface="+mn-ea"/>
                <a:ea typeface="+mn-ea"/>
              </a:rPr>
              <a:t>InfOJ</a:t>
            </a:r>
            <a:r>
              <a:rPr lang="en-US" altLang="zh-CN" sz="4400" b="1" dirty="0">
                <a:latin typeface="+mn-ea"/>
                <a:ea typeface="+mn-ea"/>
              </a:rPr>
              <a:t> #53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14CA303-558B-3BEF-6740-F932B5C1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1515616"/>
            <a:ext cx="999312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区间本质不同子串个数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类似回文的版本，离线，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变大，维护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的答案。但问题是，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的一次移动对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的影响可能很大。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注意到在 </a:t>
                </a:r>
                <a:r>
                  <a:rPr lang="en-US" altLang="zh-CN" sz="2000" dirty="0"/>
                  <a:t>SAM </a:t>
                </a:r>
                <a:r>
                  <a:rPr lang="zh-CN" altLang="en-US" sz="2000" dirty="0"/>
                  <a:t>上，跳后缀链接过程中，一段 </a:t>
                </a:r>
                <a:r>
                  <a:rPr lang="en-US" altLang="zh-CN" sz="2000" dirty="0" err="1"/>
                  <a:t>endpos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相同连续段的答案变化量还是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故实际上的影响是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连续段数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。用 </a:t>
                </a:r>
                <a:r>
                  <a:rPr lang="en-US" altLang="zh-CN" sz="2000" dirty="0"/>
                  <a:t>LCT Access </a:t>
                </a:r>
                <a:r>
                  <a:rPr lang="zh-CN" altLang="en-US" sz="2000" dirty="0"/>
                  <a:t>的均摊分析即知总变化量是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类似的方法可以应用在 </a:t>
                </a:r>
                <a:r>
                  <a:rPr lang="en-US" altLang="zh-CN" sz="2000" dirty="0"/>
                  <a:t>UOJ608 </a:t>
                </a:r>
                <a:r>
                  <a:rPr lang="zh-CN" altLang="en-US" sz="2000" dirty="0"/>
                  <a:t>中：定义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表示至少要把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的子串分为几组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3"/>
                <a:stretch>
                  <a:fillRect l="-605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644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[NOI2023] </a:t>
            </a:r>
            <a:r>
              <a:rPr lang="zh-CN" altLang="en-US" sz="4400" b="1" dirty="0">
                <a:latin typeface="+mn-ea"/>
                <a:ea typeface="+mn-ea"/>
              </a:rPr>
              <a:t>字符串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CB1FA06-75ED-4903-E17A-15BD185B99E6}"/>
              </a:ext>
            </a:extLst>
          </p:cNvPr>
          <p:cNvSpPr txBox="1"/>
          <p:nvPr/>
        </p:nvSpPr>
        <p:spPr>
          <a:xfrm>
            <a:off x="1056000" y="1724417"/>
            <a:ext cx="10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题意：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提示：放宽字典序限制成前缀 </a:t>
            </a:r>
            <a:r>
              <a:rPr lang="en-US" altLang="zh-CN" sz="2000" dirty="0"/>
              <a:t>/ </a:t>
            </a:r>
            <a:r>
              <a:rPr lang="zh-CN" altLang="en-US" sz="2000" dirty="0"/>
              <a:t>后缀。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如果前缀 </a:t>
            </a:r>
            <a:r>
              <a:rPr lang="en-US" altLang="zh-CN" sz="2000" dirty="0"/>
              <a:t>/ </a:t>
            </a:r>
            <a:r>
              <a:rPr lang="zh-CN" altLang="en-US" sz="2000" dirty="0"/>
              <a:t>后缀满足但是其实不满足，条件就变强了。本题中需要回文，且同一回文中心的条件满足情况也一定。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58DD20-845F-EF85-FF99-1DB5691B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66" y="1724417"/>
            <a:ext cx="742101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1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[CTS2024] </a:t>
            </a:r>
            <a:r>
              <a:rPr lang="zh-CN" altLang="en-US" sz="4400" b="1" dirty="0">
                <a:latin typeface="+mn-ea"/>
                <a:ea typeface="+mn-ea"/>
              </a:rPr>
              <a:t>字符串游戏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CB1FA06-75ED-4903-E17A-15BD185B99E6}"/>
              </a:ext>
            </a:extLst>
          </p:cNvPr>
          <p:cNvSpPr txBox="1"/>
          <p:nvPr/>
        </p:nvSpPr>
        <p:spPr>
          <a:xfrm>
            <a:off x="1056000" y="1724417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题意：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72C558-A7CF-D592-BDB1-26277034A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5" y="1418944"/>
            <a:ext cx="724001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自动机：给定一个串，从前往后依次在自动机上遍历就完成了匹配。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KMP</a:t>
                </a:r>
                <a:r>
                  <a:rPr lang="zh-CN" altLang="en-US" sz="2000" dirty="0"/>
                  <a:t>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最长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长度，可以利用其来建出自动机。</a:t>
                </a:r>
                <a:r>
                  <a:rPr lang="en-US" altLang="zh-CN" sz="2000" dirty="0"/>
                  <a:t>KMP </a:t>
                </a:r>
                <a:r>
                  <a:rPr lang="zh-CN" altLang="en-US" sz="2000" dirty="0"/>
                  <a:t>也可以用哈希实现（怎么实现？）。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就是周期。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AC </a:t>
                </a:r>
                <a:r>
                  <a:rPr lang="zh-CN" altLang="en-US" sz="2000" dirty="0"/>
                  <a:t>自动机：多个模式串建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树，求出每个结点最长的后缀使得是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的前缀（称为 </a:t>
                </a:r>
                <a:r>
                  <a:rPr lang="en-US" altLang="zh-CN" sz="2000" dirty="0"/>
                  <a:t>fail</a:t>
                </a:r>
                <a:r>
                  <a:rPr lang="zh-CN" altLang="en-US" sz="2000" dirty="0"/>
                  <a:t>），再由此建自动机。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Manacher</a:t>
                </a:r>
                <a:r>
                  <a:rPr lang="zh-CN" altLang="en-US" sz="2000" dirty="0"/>
                  <a:t>：求出以每个位置为中心的最长回文串长度，从左往右扫，记录当前最靠右的回文串，在已知信息基础上扩展，每次扩展必定推进右端点。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Z </a:t>
                </a:r>
                <a:r>
                  <a:rPr lang="zh-CN" altLang="en-US" sz="2000" dirty="0"/>
                  <a:t>函数：求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LCP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，同 </a:t>
                </a:r>
                <a:r>
                  <a:rPr lang="en-US" altLang="zh-CN" sz="2000" dirty="0" err="1"/>
                  <a:t>Manacher</a:t>
                </a:r>
                <a:r>
                  <a:rPr lang="zh-CN" altLang="en-US" sz="2000" dirty="0"/>
                  <a:t>，从左往右扫，记录当前匹配区间的右端点。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5652"/>
              </a:xfrm>
              <a:prstGeom prst="rect">
                <a:avLst/>
              </a:prstGeom>
              <a:blipFill>
                <a:blip r:embed="rId2"/>
                <a:stretch>
                  <a:fillRect l="-605" t="-966" r="-181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542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十二省联考</a:t>
            </a:r>
            <a:r>
              <a:rPr lang="en-US" altLang="zh-CN" sz="4400" b="1" dirty="0">
                <a:latin typeface="+mn-ea"/>
                <a:ea typeface="+mn-ea"/>
              </a:rPr>
              <a:t>2019] </a:t>
            </a:r>
            <a:r>
              <a:rPr lang="zh-CN" altLang="en-US" sz="4400" b="1" dirty="0">
                <a:latin typeface="+mn-ea"/>
                <a:ea typeface="+mn-ea"/>
              </a:rPr>
              <a:t>字符串问题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CB1FA06-75ED-4903-E17A-15BD185B99E6}"/>
              </a:ext>
            </a:extLst>
          </p:cNvPr>
          <p:cNvSpPr txBox="1"/>
          <p:nvPr/>
        </p:nvSpPr>
        <p:spPr>
          <a:xfrm>
            <a:off x="1056000" y="1724417"/>
            <a:ext cx="10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另外的练习题：</a:t>
            </a:r>
            <a:r>
              <a:rPr lang="en-US" altLang="zh-CN" sz="2000" dirty="0"/>
              <a:t>[</a:t>
            </a:r>
            <a:r>
              <a:rPr lang="zh-CN" altLang="en-US" sz="2000" dirty="0"/>
              <a:t>九省联考</a:t>
            </a:r>
            <a:r>
              <a:rPr lang="en-US" altLang="zh-CN" sz="2000" dirty="0"/>
              <a:t>2018] 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0E8BC0-F0CA-1481-0490-83314F76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89" y="2231708"/>
            <a:ext cx="731622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99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DAG </a:t>
            </a:r>
            <a:r>
              <a:rPr lang="zh-CN" altLang="en-US" sz="4400" b="1" dirty="0">
                <a:latin typeface="+mn-ea"/>
                <a:ea typeface="+mn-ea"/>
              </a:rPr>
              <a:t>剖分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199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SAM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DAG </a:t>
                </a:r>
                <a:r>
                  <a:rPr lang="zh-CN" altLang="en-US" sz="2000" dirty="0"/>
                  <a:t>上每条路径代表一个本质不同的子串，故路径数量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。求出每个点开始和结束的路径数量。若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开始的路径中至少有一半到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且到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的路径至少一半从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重儿子。这样，每条链对应不超过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重链区间。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UOJ 752</a:t>
                </a:r>
                <a:r>
                  <a:rPr lang="zh-CN" altLang="en-US" sz="2000" dirty="0"/>
                  <a:t>：定义一个字符串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的价值为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是给定数组，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是给定字符串。多次询问，每次询问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一个子串的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价值之和。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DAG </a:t>
                </a:r>
                <a:r>
                  <a:rPr lang="zh-CN" altLang="en-US" sz="2000" dirty="0"/>
                  <a:t>链剖分可以（以更长的代码为代价）“降维打击”一些后缀数据结构问题。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B1FA06-75ED-4903-E17A-15BD185B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199658"/>
              </a:xfrm>
              <a:prstGeom prst="rect">
                <a:avLst/>
              </a:prstGeom>
              <a:blipFill>
                <a:blip r:embed="rId3"/>
                <a:stretch>
                  <a:fillRect l="-605" t="-1143" r="-605" b="-2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66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基本子串结构</a:t>
            </a:r>
            <a:endParaRPr lang="en-US" altLang="zh-CN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CB1FA06-75ED-4903-E17A-15BD185B99E6}"/>
              </a:ext>
            </a:extLst>
          </p:cNvPr>
          <p:cNvSpPr txBox="1"/>
          <p:nvPr/>
        </p:nvSpPr>
        <p:spPr>
          <a:xfrm>
            <a:off x="1056000" y="1724417"/>
            <a:ext cx="1008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打击复读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Border </a:t>
            </a:r>
            <a:r>
              <a:rPr lang="zh-CN" altLang="en-US" sz="2000" dirty="0"/>
              <a:t>第五种求法，论文题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SDOI2022</a:t>
            </a:r>
          </a:p>
          <a:p>
            <a:endParaRPr lang="en-US" altLang="zh-CN" sz="2000" dirty="0"/>
          </a:p>
          <a:p>
            <a:r>
              <a:rPr lang="zh-CN" altLang="en-US" sz="2000" dirty="0"/>
              <a:t>集训队互测 </a:t>
            </a:r>
            <a:r>
              <a:rPr lang="en-US" altLang="zh-CN" sz="2000" dirty="0"/>
              <a:t>2022</a:t>
            </a:r>
          </a:p>
          <a:p>
            <a:endParaRPr lang="en-US" altLang="zh-CN" sz="2000" dirty="0"/>
          </a:p>
          <a:p>
            <a:r>
              <a:rPr lang="zh-CN" altLang="en-US" sz="2000" dirty="0"/>
              <a:t>相应地，基本子串结构可以“降维打击”另一些传统的后缀数据结构问题，例如找出所有 </a:t>
            </a:r>
            <a:r>
              <a:rPr lang="en-US" altLang="zh-CN" sz="2000" dirty="0"/>
              <a:t>border </a:t>
            </a:r>
            <a:r>
              <a:rPr lang="zh-CN" altLang="en-US" sz="2000" dirty="0"/>
              <a:t>的问题。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9681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CF504E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一棵树，点上有字符，每次求两条链的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。要求单次询问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00110"/>
              </a:xfrm>
              <a:prstGeom prst="rect">
                <a:avLst/>
              </a:prstGeom>
              <a:blipFill>
                <a:blip r:embed="rId2"/>
                <a:stretch>
                  <a:fillRect l="-605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03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CF1610G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给定一个括号串，每次你可以删去一个长度为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的等于 </a:t>
                </a:r>
                <a:r>
                  <a:rPr lang="en-US" altLang="zh-CN" sz="2000" dirty="0"/>
                  <a:t>() </a:t>
                </a:r>
                <a:r>
                  <a:rPr lang="zh-CN" altLang="en-US" sz="2000" dirty="0"/>
                  <a:t>的子序列，求若干次操作后可以得到字典序最小的字符串。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|≤300000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提示：如果移除了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，何时能调整使这次操作更优？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63679"/>
              </a:xfrm>
              <a:prstGeom prst="rect">
                <a:avLst/>
              </a:prstGeom>
              <a:blipFill>
                <a:blip r:embed="rId2"/>
                <a:stretch>
                  <a:fillRect l="-605" t="-186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8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ARC058D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个字符串，在其中选一些按顺序拼起来，求长度为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的、能得到的字典序最小的字符串。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提示：从前往后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，只考虑有用的状态。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323439"/>
              </a:xfrm>
              <a:prstGeom prst="rect">
                <a:avLst/>
              </a:prstGeom>
              <a:blipFill>
                <a:blip r:embed="rId2"/>
                <a:stretch>
                  <a:fillRect l="-605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58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P3426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9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给出一个字符串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，你有一个印章，不能抹去，同一个位置不能印两个字符，想要印出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，求印章长度最小值。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这个前缀的答案，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表示前缀最长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一定是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的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，所以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要么是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000" dirty="0"/>
                  <a:t> 要么是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最多能用来覆盖哪个前缀，则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等价于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94172"/>
              </a:xfrm>
              <a:prstGeom prst="rect">
                <a:avLst/>
              </a:prstGeom>
              <a:blipFill>
                <a:blip r:embed="rId2"/>
                <a:stretch>
                  <a:fillRect l="-605" t="-1412" r="-3144" b="-3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43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QOJ7748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给出模式串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和字符串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𝑜𝑐𝑐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中出现次数，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 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𝑜𝑐𝑐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1…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提示：按 </a:t>
                </a:r>
                <a:r>
                  <a:rPr lang="en-US" altLang="zh-CN" sz="2000" dirty="0"/>
                  <a:t>occ </a:t>
                </a:r>
                <a:r>
                  <a:rPr lang="zh-CN" altLang="en-US" sz="2000" dirty="0"/>
                  <a:t>怎么求分类讨论。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9185"/>
              </a:xfrm>
              <a:prstGeom prst="rect">
                <a:avLst/>
              </a:prstGeom>
              <a:blipFill>
                <a:blip r:embed="rId2"/>
                <a:stretch>
                  <a:fillRect l="-3688" t="-9748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9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CF1110H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给定两个正整数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，说一个字符串是好的当且仅当看作数（不能有前导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）时在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 之间。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求一个长为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的数字串好子串数最大，并输出方案。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很小直接建 </a:t>
                </a:r>
                <a:r>
                  <a:rPr lang="en-US" altLang="zh-CN" sz="2000" dirty="0"/>
                  <a:t>AC </a:t>
                </a:r>
                <a:r>
                  <a:rPr lang="zh-CN" altLang="en-US" sz="2000" dirty="0"/>
                  <a:t>自动机就可以了。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692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2909</Words>
  <Application>Microsoft Office PowerPoint</Application>
  <PresentationFormat>宽屏</PresentationFormat>
  <Paragraphs>266</Paragraphs>
  <Slides>32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Office 主题​​</vt:lpstr>
      <vt:lpstr>字符串（进阶）</vt:lpstr>
      <vt:lpstr>目录</vt:lpstr>
      <vt:lpstr>知识回顾</vt:lpstr>
      <vt:lpstr>CF504E</vt:lpstr>
      <vt:lpstr>CF1610G</vt:lpstr>
      <vt:lpstr>ARC058D</vt:lpstr>
      <vt:lpstr>P3426</vt:lpstr>
      <vt:lpstr>QOJ7748</vt:lpstr>
      <vt:lpstr>CF1110H</vt:lpstr>
      <vt:lpstr>ARC060D</vt:lpstr>
      <vt:lpstr>ARC141F</vt:lpstr>
      <vt:lpstr>通配符问题</vt:lpstr>
      <vt:lpstr>Border 问题</vt:lpstr>
      <vt:lpstr>PAM</vt:lpstr>
      <vt:lpstr>PAM 的经典例题</vt:lpstr>
      <vt:lpstr>区间本质不同回文子串个数</vt:lpstr>
      <vt:lpstr>后缀数组</vt:lpstr>
      <vt:lpstr>endpos 与后缀自动机</vt:lpstr>
      <vt:lpstr>UOJ 打击复读</vt:lpstr>
      <vt:lpstr>区间 Border 问题</vt:lpstr>
      <vt:lpstr>优秀的拆分及相关问题</vt:lpstr>
      <vt:lpstr>CF1043G</vt:lpstr>
      <vt:lpstr>经典数据结构题</vt:lpstr>
      <vt:lpstr>经典数据结构题</vt:lpstr>
      <vt:lpstr>InfOJ #53</vt:lpstr>
      <vt:lpstr>InfOJ #53</vt:lpstr>
      <vt:lpstr>区间本质不同子串个数</vt:lpstr>
      <vt:lpstr>[NOI2023] 字符串</vt:lpstr>
      <vt:lpstr>[CTS2024] 字符串游戏</vt:lpstr>
      <vt:lpstr>[十二省联考2019] 字符串问题</vt:lpstr>
      <vt:lpstr>DAG 剖分</vt:lpstr>
      <vt:lpstr>基本子串结构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473</cp:revision>
  <dcterms:created xsi:type="dcterms:W3CDTF">2023-05-06T03:04:00Z</dcterms:created>
  <dcterms:modified xsi:type="dcterms:W3CDTF">2024-06-24T03:42:59Z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