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00" r:id="rId3"/>
    <p:sldId id="274" r:id="rId4"/>
    <p:sldId id="279" r:id="rId5"/>
    <p:sldId id="280" r:id="rId6"/>
    <p:sldId id="281" r:id="rId7"/>
    <p:sldId id="339" r:id="rId8"/>
    <p:sldId id="340" r:id="rId9"/>
    <p:sldId id="341" r:id="rId10"/>
    <p:sldId id="342" r:id="rId11"/>
    <p:sldId id="343" r:id="rId12"/>
    <p:sldId id="344" r:id="rId13"/>
    <p:sldId id="299" r:id="rId14"/>
    <p:sldId id="285" r:id="rId15"/>
    <p:sldId id="286" r:id="rId16"/>
    <p:sldId id="289" r:id="rId17"/>
    <p:sldId id="287" r:id="rId18"/>
    <p:sldId id="288" r:id="rId19"/>
    <p:sldId id="290" r:id="rId20"/>
    <p:sldId id="291" r:id="rId21"/>
    <p:sldId id="292" r:id="rId22"/>
    <p:sldId id="293" r:id="rId23"/>
    <p:sldId id="296" r:id="rId24"/>
    <p:sldId id="295" r:id="rId25"/>
    <p:sldId id="294" r:id="rId26"/>
    <p:sldId id="301" r:id="rId27"/>
    <p:sldId id="302" r:id="rId28"/>
    <p:sldId id="303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0ED68F-11F9-1D79-CF5C-ECF5C226C94E}" name="思远 罗" initials="思罗" userId="ccf6c14fc13c22e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632" autoAdjust="0"/>
  </p:normalViewPr>
  <p:slideViewPr>
    <p:cSldViewPr snapToGrid="0">
      <p:cViewPr varScale="1">
        <p:scale>
          <a:sx n="66" d="100"/>
          <a:sy n="66" d="100"/>
        </p:scale>
        <p:origin x="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oke3579/p/symbolic_method.html" TargetMode="External"/><Relationship Id="rId2" Type="http://schemas.openxmlformats.org/officeDocument/2006/relationships/hyperlink" Target="https://www.cnblogs.com/crashed/p/1652534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EI_Captain/article/details/11942504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筛法和生成函数简介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feecle8146</a:t>
            </a:r>
          </a:p>
          <a:p>
            <a:r>
              <a:rPr lang="en-US" altLang="zh-CN" sz="3200" dirty="0"/>
              <a:t>2024.6.25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非递归版本和递归版本很像，但是可以同时求出所有 </a:t>
            </a:r>
            <a:r>
              <a:rPr lang="en-US" altLang="zh-CN" dirty="0"/>
              <a:t>n/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处的前缀和</a:t>
            </a:r>
            <a:endParaRPr lang="en-US" altLang="zh-CN" dirty="0"/>
          </a:p>
          <a:p>
            <a:r>
              <a:rPr lang="zh-CN" altLang="en-US" dirty="0"/>
              <a:t>实际上就是把刚刚的递归改成递推，但稍微有些不同</a:t>
            </a:r>
            <a:endParaRPr lang="en-US" altLang="zh-CN" dirty="0"/>
          </a:p>
          <a:p>
            <a:r>
              <a:rPr lang="zh-CN" altLang="en-US" dirty="0"/>
              <a:t>初始时，</a:t>
            </a:r>
            <a:r>
              <a:rPr lang="en-US" altLang="zh-CN" dirty="0"/>
              <a:t>S(n,*) </a:t>
            </a:r>
            <a:r>
              <a:rPr lang="zh-CN" altLang="en-US" dirty="0"/>
              <a:t>的初值直接设为质数处点值和，后面只加入合数（保证复杂度）</a:t>
            </a:r>
            <a:endParaRPr lang="en-US" altLang="zh-CN" dirty="0"/>
          </a:p>
          <a:p>
            <a:r>
              <a:rPr lang="zh-CN" altLang="en-US" dirty="0"/>
              <a:t>从大到小枚举 </a:t>
            </a:r>
            <a:r>
              <a:rPr lang="en-US" altLang="zh-CN" dirty="0"/>
              <a:t>m</a:t>
            </a:r>
            <a:r>
              <a:rPr lang="zh-CN" altLang="en-US" dirty="0"/>
              <a:t>，再枚举 </a:t>
            </a:r>
            <a:r>
              <a:rPr lang="en-US" altLang="zh-CN" dirty="0" err="1"/>
              <a:t>p_m</a:t>
            </a:r>
            <a:r>
              <a:rPr lang="en-US" altLang="zh-CN" dirty="0"/>
              <a:t> </a:t>
            </a:r>
            <a:r>
              <a:rPr lang="zh-CN" altLang="en-US" dirty="0"/>
              <a:t>的幂次 </a:t>
            </a:r>
            <a:r>
              <a:rPr lang="en-US" altLang="zh-CN" dirty="0"/>
              <a:t>u</a:t>
            </a:r>
            <a:r>
              <a:rPr lang="zh-CN" altLang="en-US" dirty="0"/>
              <a:t>，要求 </a:t>
            </a:r>
            <a:r>
              <a:rPr lang="en-US" altLang="zh-CN" dirty="0"/>
              <a:t>u*</a:t>
            </a:r>
            <a:r>
              <a:rPr lang="en-US" altLang="zh-CN" dirty="0" err="1"/>
              <a:t>p_m</a:t>
            </a:r>
            <a:r>
              <a:rPr lang="en-US" altLang="zh-CN" dirty="0"/>
              <a:t>&lt;=n</a:t>
            </a:r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)+=(S(n/u,m+1)-</a:t>
            </a:r>
            <a:r>
              <a:rPr lang="zh-CN" altLang="en-US" dirty="0"/>
              <a:t>在 </a:t>
            </a:r>
            <a:r>
              <a:rPr lang="en-US" altLang="zh-CN" dirty="0"/>
              <a:t>min(n/</a:t>
            </a:r>
            <a:r>
              <a:rPr lang="en-US" altLang="zh-CN" dirty="0" err="1"/>
              <a:t>u,m</a:t>
            </a:r>
            <a:r>
              <a:rPr lang="en-US" altLang="zh-CN" dirty="0"/>
              <a:t>) </a:t>
            </a:r>
            <a:r>
              <a:rPr lang="zh-CN" altLang="en-US" dirty="0"/>
              <a:t>以内的质数处的和</a:t>
            </a:r>
            <a:r>
              <a:rPr lang="en-US" altLang="zh-CN" dirty="0"/>
              <a:t>)*f(u)+f(u*</a:t>
            </a:r>
            <a:r>
              <a:rPr lang="en-US" altLang="zh-CN" dirty="0" err="1"/>
              <a:t>p_m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1.2.2 min_25 </a:t>
            </a:r>
            <a:r>
              <a:rPr lang="zh-CN" altLang="en-US"/>
              <a:t>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99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非递归版本的实现</a:t>
            </a:r>
            <a:endParaRPr lang="en-US" altLang="zh-CN" dirty="0"/>
          </a:p>
          <a:p>
            <a:r>
              <a:rPr lang="zh-CN" altLang="en-US" dirty="0"/>
              <a:t>下面的代码计算的是 </a:t>
            </a:r>
            <a:r>
              <a:rPr lang="en-US" altLang="zh-CN" dirty="0"/>
              <a:t>f(</a:t>
            </a:r>
            <a:r>
              <a:rPr lang="en-US" altLang="zh-CN" dirty="0" err="1"/>
              <a:t>p^k</a:t>
            </a:r>
            <a:r>
              <a:rPr lang="en-US" altLang="zh-CN" dirty="0"/>
              <a:t>)=fib_k,fib_1=2,fib_2=3,…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1.2.2 min_25 </a:t>
            </a:r>
            <a:r>
              <a:rPr lang="zh-CN" altLang="en-US"/>
              <a:t>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4" y="3158846"/>
            <a:ext cx="11951216" cy="16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之前的实现都没有管 </a:t>
            </a:r>
            <a:r>
              <a:rPr lang="en-US" altLang="zh-CN" dirty="0"/>
              <a:t>1</a:t>
            </a:r>
            <a:r>
              <a:rPr lang="zh-CN" altLang="en-US" dirty="0"/>
              <a:t>，最后加上 </a:t>
            </a:r>
            <a:r>
              <a:rPr lang="en-US" altLang="zh-CN" dirty="0"/>
              <a:t>f(1)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1.2.2 min_25 </a:t>
            </a:r>
            <a:r>
              <a:rPr lang="zh-CN" altLang="en-US"/>
              <a:t>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P1587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05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nary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最简单做法应该是，展开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zh-CN" altLang="en-US" sz="2000" dirty="0"/>
                  <a:t>，然后对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直接上 </a:t>
                </a:r>
                <a:r>
                  <a:rPr lang="en-US" altLang="zh-CN" sz="2000" dirty="0"/>
                  <a:t>min_25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050672"/>
              </a:xfrm>
              <a:prstGeom prst="rect">
                <a:avLst/>
              </a:prstGeom>
              <a:blipFill>
                <a:blip r:embed="rId2"/>
                <a:stretch>
                  <a:fillRect l="-605" t="-46512" b="-9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形式幂级数简介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850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对于任意一列数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/>
                  <a:t>，定义其形式幂级数为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，且具有与多项式相同的加法、乘法运算法则。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额外定义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=−∑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对于首项非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的形式幂级数，可以递推定义其乘法逆。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对于首项为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的形式幂级数，可以定义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000" dirty="0"/>
                  <a:t>；首项为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，可以定义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定理：按照上述定义，可以无限制执行求导等运算。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广义二项式定理：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850367"/>
              </a:xfrm>
              <a:prstGeom prst="rect">
                <a:avLst/>
              </a:prstGeom>
              <a:blipFill>
                <a:blip r:embed="rId2"/>
                <a:stretch>
                  <a:fillRect l="-605" t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7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OGF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8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对于任意一列数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/>
                  <a:t>，定义这列数的普通生成函数为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在组合计数问题中，通常认为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是“</a:t>
                </a:r>
                <a:r>
                  <a:rPr lang="en-US" altLang="zh-CN" sz="2000" dirty="0"/>
                  <a:t>Atom</a:t>
                </a:r>
                <a:r>
                  <a:rPr lang="zh-CN" altLang="en-US" sz="2000" dirty="0"/>
                  <a:t>”（元）的个数，而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个元时待求对象的方案数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权值和。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</a:t>
                </a:r>
                <a:r>
                  <a:rPr lang="en-US" altLang="zh-CN" sz="2000" dirty="0"/>
                  <a:t>[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为偶数</a:t>
                </a:r>
                <a:r>
                  <a:rPr lang="en-US" altLang="zh-CN" sz="2000" dirty="0"/>
                  <a:t>] </a:t>
                </a:r>
                <a:r>
                  <a:rPr lang="zh-CN" altLang="en-US" sz="2000" dirty="0"/>
                  <a:t>的生成函数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1/(1−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；定义“元”为字符，则仅由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构成的字符串生成函数为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1/(1−2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两个集合进行“笛卡尔积”，其生成函数做卷积。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</a:t>
                </a:r>
                <a:r>
                  <a:rPr lang="en-US" altLang="zh-CN" sz="2000" dirty="0"/>
                  <a:t>P2000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87878"/>
              </a:xfrm>
              <a:prstGeom prst="rect">
                <a:avLst/>
              </a:prstGeom>
              <a:blipFill>
                <a:blip r:embed="rId2"/>
                <a:stretch>
                  <a:fillRect l="-605" t="-699" b="-2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A074434-F192-1648-F5A9-26156646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39" y="3797884"/>
            <a:ext cx="2243548" cy="28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EGF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4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对于任意一列数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/>
                  <a:t>，定义这列数的指数生成函数为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这样的好处是，卷积时自动满足了“分配标号”一步（二项卷积）。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[1,1,1,…,1]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EGF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[2|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EGF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41219"/>
              </a:xfrm>
              <a:prstGeom prst="rect">
                <a:avLst/>
              </a:prstGeom>
              <a:blipFill>
                <a:blip r:embed="rId2"/>
                <a:stretch>
                  <a:fillRect l="-605" t="-1487" b="-5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03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形式幂级数运算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乘法逆元：递推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对数：求导。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Exp</a:t>
            </a:r>
            <a:r>
              <a:rPr lang="zh-CN" altLang="en-US" sz="2000" dirty="0"/>
              <a:t>：转化为 </a:t>
            </a:r>
            <a:r>
              <a:rPr lang="en-US" altLang="zh-CN" sz="2000" dirty="0"/>
              <a:t>ln</a:t>
            </a:r>
            <a:r>
              <a:rPr lang="zh-CN" altLang="en-US" sz="2000" dirty="0"/>
              <a:t>，递推。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8950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SEQ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0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有一些多米诺骨牌，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的骨牌有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种。问拼成一个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的棋盘方案数：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𝑆𝐸𝑄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=1/(1−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个点，无标号，有根且儿子有序的树的数量。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𝑆𝐸𝑄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=(1±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1−4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)/2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根据常数项舍掉一个，再用二项式定理展开。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例：求长度为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的合法括号序列数量。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：（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）求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个点的有标号强连通竞赛图数量。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例：推导第二类斯特林数的每一列生成函数。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53050"/>
              </a:xfrm>
              <a:prstGeom prst="rect">
                <a:avLst/>
              </a:prstGeom>
              <a:blipFill>
                <a:blip r:embed="rId2"/>
                <a:stretch>
                  <a:fillRect l="-605" t="-724" b="-1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6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SEQ </a:t>
            </a:r>
            <a:r>
              <a:rPr lang="zh-CN" altLang="en-US" sz="4400" b="1" dirty="0">
                <a:latin typeface="+mn-ea"/>
                <a:ea typeface="+mn-ea"/>
              </a:rPr>
              <a:t>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POJ3734</a:t>
                </a:r>
                <a:r>
                  <a:rPr lang="zh-CN" altLang="en-US" sz="2000" dirty="0"/>
                  <a:t>：有多少个长为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的序列，每个元素属于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[1,4]</m:t>
                    </m:r>
                  </m:oMath>
                </a14:m>
                <a:r>
                  <a:rPr lang="zh-CN" altLang="en-US" sz="2000" dirty="0"/>
                  <a:t>，且 </a:t>
                </a:r>
                <a:r>
                  <a:rPr lang="en-US" altLang="zh-CN" sz="2000" dirty="0"/>
                  <a:t>1,2 </a:t>
                </a:r>
                <a:r>
                  <a:rPr lang="zh-CN" altLang="en-US" sz="2000" dirty="0"/>
                  <a:t>都有偶数个。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QOJ8721</a:t>
                </a:r>
                <a:r>
                  <a:rPr lang="zh-CN" altLang="en-US" sz="2000" dirty="0"/>
                  <a:t>（要求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61FAE03-C1FF-6B6F-DD98-2A3F88F9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5" y="2888346"/>
            <a:ext cx="10654169" cy="31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对今天内容的点评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筛法和多项式都属于在进队以前理论上不需要掌握的内容。“生成函数”是九级，还是可以了解一下，但 </a:t>
            </a:r>
            <a:r>
              <a:rPr lang="en-US" altLang="zh-CN" sz="2000" dirty="0"/>
              <a:t>FFT </a:t>
            </a:r>
            <a:r>
              <a:rPr lang="zh-CN" altLang="en-US" sz="2000" dirty="0"/>
              <a:t>肯定没必要学。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内容安排：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筛法简介（例题较少，一般大头不在“筛”上而在列式上）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生成函数简介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拉格朗日插值简介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多项式相关题目选讲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今天的内容和 </a:t>
            </a:r>
            <a:r>
              <a:rPr lang="en-US" altLang="zh-CN" sz="2000" dirty="0"/>
              <a:t>FFT </a:t>
            </a:r>
            <a:r>
              <a:rPr lang="zh-CN" altLang="en-US" sz="2000" dirty="0"/>
              <a:t>无关。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97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SET </a:t>
            </a:r>
            <a:r>
              <a:rPr lang="zh-CN" altLang="en-US" sz="4400" b="1" dirty="0">
                <a:latin typeface="+mn-ea"/>
                <a:ea typeface="+mn-ea"/>
              </a:rPr>
              <a:t>和 </a:t>
            </a:r>
            <a:r>
              <a:rPr lang="en-US" altLang="zh-CN" sz="4400" b="1" dirty="0">
                <a:latin typeface="+mn-ea"/>
                <a:ea typeface="+mn-ea"/>
              </a:rPr>
              <a:t>MSET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402852"/>
                <a:ext cx="10080000" cy="54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的无向连通图，就有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的无向图：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𝑆𝐸𝑇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个点无向连通图数量。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的物品，每种物品无限个，有几种方案装满大小为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的背包？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𝑀𝑆𝐸𝑇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/>
                                <m: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 </a:t>
                </a:r>
                <a:r>
                  <a:rPr lang="en-US" altLang="zh-CN" sz="2000" dirty="0"/>
                  <a:t>ln-exp </a:t>
                </a:r>
                <a:r>
                  <a:rPr lang="zh-CN" altLang="en-US" sz="2000" dirty="0"/>
                  <a:t>法求出。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</a:t>
                </a:r>
                <a:r>
                  <a:rPr lang="en-US" altLang="zh-CN" sz="2000" dirty="0"/>
                  <a:t>P4389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例：列出无标号有根树数量满足的生成函数方程。无根树呢？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</a:t>
                </a:r>
                <a:r>
                  <a:rPr lang="en-US" altLang="zh-CN" sz="2000" dirty="0"/>
                  <a:t>P3784</a:t>
                </a:r>
                <a:r>
                  <a:rPr lang="zh-CN" altLang="en-US" sz="2000" dirty="0"/>
                  <a:t>（已知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𝑀𝑆𝐸𝑇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，还原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 即可）；求系数模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意义下的不可约多项式数量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02852"/>
                <a:ext cx="10080000" cy="5455148"/>
              </a:xfrm>
              <a:prstGeom prst="rect">
                <a:avLst/>
              </a:prstGeom>
              <a:blipFill>
                <a:blip r:embed="rId2"/>
                <a:stretch>
                  <a:fillRect l="-605" t="-559" r="-605" b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36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生成函数的处理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如果写出一个序列的生成函数，如何处理它？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直接看出封闭形式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线性递推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整式递推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拉格朗日反演（阅读材料：再谈 </a:t>
                </a:r>
                <a:r>
                  <a:rPr lang="en-US" altLang="zh-CN" sz="2000" dirty="0"/>
                  <a:t>Binomial Sum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看出封闭形式：利用广义二项式定理等结论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线性递推：有理分式的生成函数就是线性递推，可以用多项式取模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完成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</a:t>
                </a:r>
                <a:r>
                  <a:rPr lang="en-US" altLang="zh-CN" sz="2000" dirty="0"/>
                  <a:t>P3824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线性递推的递推式如果不好求，可以高斯消元。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整式递推：生成函数的若干阶微分在多项式意义下是线性相关的，则整式递推。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能想象到的很多常见生成函数都可以整式递推，可以高斯消元找递推式（并震惊同学）。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4708981"/>
              </a:xfrm>
              <a:prstGeom prst="rect">
                <a:avLst/>
              </a:prstGeom>
              <a:blipFill>
                <a:blip r:embed="rId2"/>
                <a:stretch>
                  <a:fillRect l="-605" t="-647" r="-3083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6A9B09B-4259-2E73-C21D-3925DEF3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2608"/>
            <a:ext cx="12192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生成函数的处理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921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对于二维问题，可以猜测它每行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每列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每条对角线是二维整式递推，说不定就做出来了。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例题：太多了。下次遇到计数题记得高斯消元试一下。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手动整式递推的方法：根据定义，多次求导。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000" dirty="0"/>
                  <a:t>，请求出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例：求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拉格朗日反演：处理容易找到“复合逆”的情况。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例：证明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个点有标号有根树有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921668"/>
              </a:xfrm>
              <a:prstGeom prst="rect">
                <a:avLst/>
              </a:prstGeom>
              <a:blipFill>
                <a:blip r:embed="rId2"/>
                <a:stretch>
                  <a:fillRect l="-605" t="-743" r="-302" b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P7592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计算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个结点无标号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叉树的数量。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怎么办？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原题：如果有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叉，还要带上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的权值。如何再加上这一权值的贡献？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1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P5401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17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转化为个数为奇数的元素种类数不超过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，列式并换元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/>
                  <a:t>。可以发现，关于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的系数可以整式递推。实际考试中，可以尝试高斯消元直接解递推式。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173626"/>
              </a:xfrm>
              <a:prstGeom prst="rect">
                <a:avLst/>
              </a:prstGeom>
              <a:blipFill>
                <a:blip r:embed="rId2"/>
                <a:stretch>
                  <a:fillRect l="-605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7D29CA-E115-AC5F-1BD9-18297C38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1229026"/>
            <a:ext cx="11756571" cy="18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2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阅读材料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本课件大量参考了</a:t>
            </a:r>
            <a:r>
              <a:rPr lang="zh-CN" altLang="en-US" sz="2000" dirty="0">
                <a:hlinkClick r:id="rId2"/>
              </a:rPr>
              <a:t>数学杂谈 </a:t>
            </a:r>
            <a:r>
              <a:rPr lang="en-US" altLang="zh-CN" sz="2000" dirty="0">
                <a:hlinkClick r:id="rId2"/>
              </a:rPr>
              <a:t>#21 - crashed - </a:t>
            </a:r>
            <a:r>
              <a:rPr lang="zh-CN" altLang="en-US" sz="2000" dirty="0">
                <a:hlinkClick r:id="rId2"/>
              </a:rPr>
              <a:t>博客园 </a:t>
            </a:r>
            <a:r>
              <a:rPr lang="en-US" altLang="zh-CN" sz="2000" dirty="0">
                <a:hlinkClick r:id="rId2"/>
              </a:rPr>
              <a:t>(cnblogs.com)</a:t>
            </a:r>
            <a:r>
              <a:rPr lang="zh-CN" altLang="en-US" sz="2000" dirty="0"/>
              <a:t>，在此致谢。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有兴趣的同学可以阅读其中的 </a:t>
            </a:r>
            <a:r>
              <a:rPr lang="en-US" altLang="zh-CN" sz="2000" dirty="0"/>
              <a:t>UOJ514 </a:t>
            </a:r>
            <a:r>
              <a:rPr lang="zh-CN" altLang="en-US" sz="2000" dirty="0"/>
              <a:t>部分。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同时参考了</a:t>
            </a:r>
            <a:r>
              <a:rPr lang="zh-CN" altLang="en-US" sz="2000" dirty="0">
                <a:hlinkClick r:id="rId3"/>
              </a:rPr>
              <a:t>符号化方法 </a:t>
            </a:r>
            <a:r>
              <a:rPr lang="en-US" altLang="zh-CN" sz="2000" dirty="0">
                <a:hlinkClick r:id="rId3"/>
              </a:rPr>
              <a:t>- joke3579 - </a:t>
            </a:r>
            <a:r>
              <a:rPr lang="zh-CN" altLang="en-US" sz="2000" dirty="0">
                <a:hlinkClick r:id="rId3"/>
              </a:rPr>
              <a:t>博客园 </a:t>
            </a:r>
            <a:r>
              <a:rPr lang="en-US" altLang="zh-CN" sz="2000" dirty="0">
                <a:hlinkClick r:id="rId3"/>
              </a:rPr>
              <a:t>(cnblogs.com)</a:t>
            </a:r>
            <a:r>
              <a:rPr lang="zh-CN" altLang="en-US" sz="2000" dirty="0"/>
              <a:t>，其中讲了更多类似 </a:t>
            </a:r>
            <a:r>
              <a:rPr lang="en-US" altLang="zh-CN" sz="2000" dirty="0"/>
              <a:t>SET MSET </a:t>
            </a:r>
            <a:r>
              <a:rPr lang="zh-CN" altLang="en-US" sz="2000" dirty="0"/>
              <a:t>的构造。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有兴趣的同学可以学习 </a:t>
            </a:r>
            <a:r>
              <a:rPr lang="zh-CN" altLang="en-US" sz="2000" dirty="0">
                <a:hlinkClick r:id="rId4"/>
              </a:rPr>
              <a:t>「实验性讲稿」载谭 </a:t>
            </a:r>
            <a:r>
              <a:rPr lang="en-US" altLang="zh-CN" sz="2000" dirty="0">
                <a:hlinkClick r:id="rId4"/>
              </a:rPr>
              <a:t>Binomial Sums </a:t>
            </a:r>
            <a:r>
              <a:rPr lang="zh-CN" altLang="en-US" sz="2000" dirty="0">
                <a:hlinkClick r:id="rId4"/>
              </a:rPr>
              <a:t>详解</a:t>
            </a:r>
            <a:r>
              <a:rPr lang="en-US" altLang="zh-CN" sz="2000" dirty="0">
                <a:hlinkClick r:id="rId4"/>
              </a:rPr>
              <a:t>-CSDN</a:t>
            </a:r>
            <a:r>
              <a:rPr lang="zh-CN" altLang="en-US" sz="2000" dirty="0">
                <a:hlinkClick r:id="rId4"/>
              </a:rPr>
              <a:t>博客</a:t>
            </a:r>
            <a:r>
              <a:rPr lang="zh-CN" altLang="en-US" sz="2000" dirty="0"/>
              <a:t>，该文统一了一类技巧。如果你想看的话，本文写得对初学者很不友好，有问题可以找我。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这些材料都和 </a:t>
            </a:r>
            <a:r>
              <a:rPr lang="en-US" altLang="zh-CN" sz="2000" dirty="0"/>
              <a:t>FFT </a:t>
            </a:r>
            <a:r>
              <a:rPr lang="zh-CN" altLang="en-US" sz="2000" dirty="0"/>
              <a:t>无关。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7475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拉格朗日插值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5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问题：给定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个点值，确定一个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次多项式。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思路：找到一些“基本多项式”满足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，带权加起来。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等距结点可以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求单个值；总可以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求出多项式。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多项式的点乘、前缀和、卷积还是多项式。可以用来求自然数幂和，例题：</a:t>
                </a:r>
                <a:r>
                  <a:rPr lang="en-US" altLang="zh-CN" sz="2000" dirty="0"/>
                  <a:t>CF622F</a:t>
                </a:r>
                <a:r>
                  <a:rPr lang="zh-CN" altLang="en-US" sz="2000" dirty="0"/>
                  <a:t>。（拓展学习：伯努利数，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预处理，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求任意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次幂和）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有时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关于某一维是多项式。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CF995F</a:t>
                </a:r>
                <a:r>
                  <a:rPr lang="zh-CN" altLang="en-US" sz="2000" dirty="0"/>
                  <a:t>：给定一棵树，给每个点赋权，要求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问方案数，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更多例题：省选 </a:t>
                </a:r>
                <a:r>
                  <a:rPr lang="en-US" altLang="zh-CN" sz="2000" dirty="0"/>
                  <a:t>2022 D1T2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QOJ5016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55789"/>
              </a:xfrm>
              <a:prstGeom prst="rect">
                <a:avLst/>
              </a:prstGeom>
              <a:blipFill>
                <a:blip r:embed="rId2"/>
                <a:stretch>
                  <a:fillRect l="-605" t="-769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0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维护多项式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04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有些题目需要一边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一边维护多项式。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ARC118F</a:t>
                </a:r>
                <a:r>
                  <a:rPr lang="zh-CN" altLang="en-US" sz="2000" dirty="0"/>
                  <a:t>：有多少长度为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的整数序列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另一个例题：</a:t>
                </a:r>
                <a:r>
                  <a:rPr lang="en-US" altLang="zh-CN" sz="2000" dirty="0"/>
                  <a:t>P5469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有的题目涉及到连续概率，只能维护多项式。此时，“小数部分相对顺序”和“整数部分”可能是突破口。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UOJ352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内实数随机，求出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个限制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同时满足的概率。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（拓展 </a:t>
                </a:r>
                <a:r>
                  <a:rPr lang="en-US" altLang="zh-CN" sz="2000" dirty="0"/>
                  <a:t>AGC020F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ARC113F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内实数随机，求出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的期望。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𝑖𝑧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递增，区间端点相对顺序变化次数只有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41445"/>
              </a:xfrm>
              <a:prstGeom prst="rect">
                <a:avLst/>
              </a:prstGeom>
              <a:blipFill>
                <a:blip r:embed="rId2"/>
                <a:stretch>
                  <a:fillRect l="-605" t="-726" b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85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下降幂多项式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18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就叫下降幂多项式。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P6620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练习：</a:t>
                </a:r>
                <a:r>
                  <a:rPr lang="en-US" altLang="zh-CN" sz="2000" dirty="0"/>
                  <a:t>P6667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182923"/>
              </a:xfrm>
              <a:prstGeom prst="rect">
                <a:avLst/>
              </a:prstGeom>
              <a:blipFill>
                <a:blip r:embed="rId2"/>
                <a:stretch>
                  <a:fillRect l="-605" t="-15134" b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14B5836-3036-7534-E252-F4B8945B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05" y="2423886"/>
            <a:ext cx="5186291" cy="13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杜教筛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直接递归 </a:t>
            </a:r>
            <a:r>
              <a:rPr lang="en-US" altLang="zh-CN" dirty="0"/>
              <a:t>O(n^{3/4})</a:t>
            </a:r>
            <a:r>
              <a:rPr lang="zh-CN" altLang="en-US" dirty="0"/>
              <a:t>，预处理 </a:t>
            </a:r>
            <a:r>
              <a:rPr lang="en-US" altLang="zh-CN" dirty="0"/>
              <a:t>O(n^{2/3})</a:t>
            </a:r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f=mu</a:t>
            </a:r>
            <a:r>
              <a:rPr lang="zh-CN" altLang="en-US" dirty="0"/>
              <a:t>，</a:t>
            </a:r>
            <a:r>
              <a:rPr lang="en-US" altLang="zh-CN" dirty="0"/>
              <a:t>g=1</a:t>
            </a:r>
            <a:r>
              <a:rPr lang="zh-CN" altLang="en-US" dirty="0"/>
              <a:t>，</a:t>
            </a:r>
            <a:r>
              <a:rPr lang="en-US" altLang="zh-CN" dirty="0"/>
              <a:t>h=[n=1]</a:t>
            </a:r>
            <a:r>
              <a:rPr lang="zh-CN" altLang="en-US" dirty="0"/>
              <a:t>；</a:t>
            </a:r>
            <a:r>
              <a:rPr lang="en-US" altLang="zh-CN" dirty="0"/>
              <a:t>f=phi</a:t>
            </a:r>
            <a:r>
              <a:rPr lang="zh-CN" altLang="en-US" dirty="0"/>
              <a:t>，</a:t>
            </a:r>
            <a:r>
              <a:rPr lang="en-US" altLang="zh-CN" dirty="0"/>
              <a:t>g=1</a:t>
            </a:r>
            <a:r>
              <a:rPr lang="zh-CN" altLang="en-US" dirty="0"/>
              <a:t>，</a:t>
            </a:r>
            <a:r>
              <a:rPr lang="en-US" altLang="zh-CN" dirty="0"/>
              <a:t>h=id</a:t>
            </a:r>
          </a:p>
          <a:p>
            <a:r>
              <a:rPr lang="en-US" altLang="zh-CN" dirty="0"/>
              <a:t>f=(phi\</a:t>
            </a:r>
            <a:r>
              <a:rPr lang="en-US" altLang="zh-CN" dirty="0" err="1"/>
              <a:t>cdot</a:t>
            </a:r>
            <a:r>
              <a:rPr lang="en-US" altLang="zh-CN" dirty="0"/>
              <a:t> id)</a:t>
            </a:r>
            <a:r>
              <a:rPr lang="zh-CN" altLang="en-US" dirty="0"/>
              <a:t>？</a:t>
            </a:r>
            <a:r>
              <a:rPr lang="en-US" altLang="zh-CN" dirty="0"/>
              <a:t>f=(mu \</a:t>
            </a:r>
            <a:r>
              <a:rPr lang="en-US" altLang="zh-CN" dirty="0" err="1"/>
              <a:t>cdot</a:t>
            </a:r>
            <a:r>
              <a:rPr lang="en-US" altLang="zh-CN" dirty="0"/>
              <a:t> id)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实际上具有较大局限性！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C1D4A6-D237-8CA9-58EF-C26E11F1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1.2.1 </a:t>
            </a:r>
            <a:r>
              <a:rPr lang="zh-CN" altLang="en-US" dirty="0"/>
              <a:t>杜教筛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916343-D20E-DEEB-FD22-E522FB26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46" y="1840865"/>
            <a:ext cx="4099915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DC43-9CEB-4C21-D2FC-57F74EAC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AA943-D15B-8CC6-102F-D9A6FE3C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通常分为两部分。</a:t>
            </a:r>
            <a:endParaRPr lang="en-US" altLang="zh-CN" dirty="0"/>
          </a:p>
          <a:p>
            <a:r>
              <a:rPr lang="zh-CN" altLang="en-US" dirty="0"/>
              <a:t>考虑某个函数 </a:t>
            </a:r>
            <a:r>
              <a:rPr lang="en-US" altLang="zh-CN" dirty="0"/>
              <a:t>f(x)</a:t>
            </a:r>
            <a:r>
              <a:rPr lang="zh-CN" altLang="en-US" dirty="0"/>
              <a:t>，第一步对每个 </a:t>
            </a:r>
            <a:r>
              <a:rPr lang="en-US" altLang="zh-CN" dirty="0"/>
              <a:t>n/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求出此处只考虑质数处的值的前缀和；第二步求出所有前缀和。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f(</a:t>
            </a:r>
            <a:r>
              <a:rPr lang="en-US" altLang="zh-CN" dirty="0" err="1"/>
              <a:t>p^k</a:t>
            </a:r>
            <a:r>
              <a:rPr lang="en-US" altLang="zh-CN" dirty="0"/>
              <a:t>)=p*k+(p^2)*(2k)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C8F49-3AB6-36AB-F367-14E70BF1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1.2.2 min_25 </a:t>
            </a:r>
            <a:r>
              <a:rPr lang="zh-CN" altLang="en-US" dirty="0"/>
              <a:t>筛</a:t>
            </a:r>
          </a:p>
        </p:txBody>
      </p:sp>
    </p:spTree>
    <p:extLst>
      <p:ext uri="{BB962C8B-B14F-4D97-AF65-F5344CB8AC3E}">
        <p14:creationId xmlns:p14="http://schemas.microsoft.com/office/powerpoint/2010/main" val="138589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DC43-9CEB-4C21-D2FC-57F74EAC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AA943-D15B-8CC6-102F-D9A6FE3C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r>
              <a:rPr lang="zh-CN" altLang="en-US" dirty="0"/>
              <a:t>只考虑质数处，我们有 </a:t>
            </a:r>
            <a:r>
              <a:rPr lang="en-US" altLang="zh-CN" dirty="0"/>
              <a:t>f(p)=p+2p^2.</a:t>
            </a:r>
          </a:p>
          <a:p>
            <a:r>
              <a:rPr lang="zh-CN" altLang="en-US" dirty="0"/>
              <a:t>首先，我们的函数分为两部分，不妨拆开，分别求 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p^2 </a:t>
            </a:r>
            <a:r>
              <a:rPr lang="zh-CN" altLang="en-US" dirty="0"/>
              <a:t>的前缀和。</a:t>
            </a:r>
            <a:endParaRPr lang="en-US" altLang="zh-CN" dirty="0"/>
          </a:p>
          <a:p>
            <a:r>
              <a:rPr lang="en-US" altLang="zh-CN" dirty="0"/>
              <a:t>min_25 </a:t>
            </a:r>
            <a:r>
              <a:rPr lang="zh-CN" altLang="en-US" dirty="0"/>
              <a:t>筛的第一步要求每个要求前缀和的部分都是</a:t>
            </a:r>
            <a:r>
              <a:rPr lang="zh-CN" altLang="en-US" dirty="0">
                <a:solidFill>
                  <a:srgbClr val="FF0000"/>
                </a:solidFill>
              </a:rPr>
              <a:t>完全积性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以 </a:t>
            </a:r>
            <a:r>
              <a:rPr lang="en-US" altLang="zh-CN" dirty="0"/>
              <a:t>p </a:t>
            </a:r>
            <a:r>
              <a:rPr lang="zh-CN" altLang="en-US" dirty="0"/>
              <a:t>的前缀和为例，考虑枚举每个 </a:t>
            </a:r>
            <a:r>
              <a:rPr lang="en-US" altLang="zh-CN" dirty="0"/>
              <a:t>&lt;= sqrt(n) </a:t>
            </a:r>
            <a:r>
              <a:rPr lang="zh-CN" altLang="en-US" dirty="0"/>
              <a:t>的素数 </a:t>
            </a:r>
            <a:r>
              <a:rPr lang="en-US" altLang="zh-CN" dirty="0"/>
              <a:t>p</a:t>
            </a:r>
            <a:r>
              <a:rPr lang="zh-CN" altLang="en-US" dirty="0"/>
              <a:t>，去筛最小质因子恰为 </a:t>
            </a:r>
            <a:r>
              <a:rPr lang="en-US" altLang="zh-CN" dirty="0"/>
              <a:t>p </a:t>
            </a:r>
            <a:r>
              <a:rPr lang="zh-CN" altLang="en-US" dirty="0"/>
              <a:t>的合数。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C8F49-3AB6-36AB-F367-14E70BF1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1.2.2 min_25 </a:t>
            </a:r>
            <a:r>
              <a:rPr lang="zh-CN" altLang="en-US" dirty="0"/>
              <a:t>筛</a:t>
            </a:r>
          </a:p>
        </p:txBody>
      </p:sp>
    </p:spTree>
    <p:extLst>
      <p:ext uri="{BB962C8B-B14F-4D97-AF65-F5344CB8AC3E}">
        <p14:creationId xmlns:p14="http://schemas.microsoft.com/office/powerpoint/2010/main" val="420638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DC43-9CEB-4C21-D2FC-57F74EAC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AA943-D15B-8CC6-102F-D9A6FE3C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r>
              <a:rPr lang="zh-CN" altLang="en-US" dirty="0"/>
              <a:t>假设当前进行到的质数为 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令 </a:t>
            </a:r>
            <a:r>
              <a:rPr lang="en-US" altLang="zh-CN" dirty="0"/>
              <a:t>S(</a:t>
            </a:r>
            <a:r>
              <a:rPr lang="en-US" altLang="zh-CN" dirty="0" err="1"/>
              <a:t>x,p</a:t>
            </a:r>
            <a:r>
              <a:rPr lang="en-US" altLang="zh-CN" dirty="0"/>
              <a:t>)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处当前筛完 </a:t>
            </a:r>
            <a:r>
              <a:rPr lang="en-US" altLang="zh-CN" dirty="0"/>
              <a:t>&lt;=p </a:t>
            </a:r>
            <a:r>
              <a:rPr lang="zh-CN" altLang="en-US" dirty="0"/>
              <a:t>的质数之后剩下的前缀和（包括 </a:t>
            </a:r>
            <a:r>
              <a:rPr lang="en-US" altLang="zh-CN" dirty="0"/>
              <a:t>&lt;=x </a:t>
            </a:r>
            <a:r>
              <a:rPr lang="zh-CN" altLang="en-US" dirty="0"/>
              <a:t>的所有质数以及 </a:t>
            </a:r>
            <a:r>
              <a:rPr lang="en-US" altLang="zh-CN" dirty="0"/>
              <a:t>&lt;=x </a:t>
            </a:r>
            <a:r>
              <a:rPr lang="zh-CN" altLang="en-US" dirty="0"/>
              <a:t>的所有最小质因子 </a:t>
            </a:r>
            <a:r>
              <a:rPr lang="en-US" altLang="zh-CN" dirty="0"/>
              <a:t>&gt;=p </a:t>
            </a:r>
            <a:r>
              <a:rPr lang="zh-CN" altLang="en-US" dirty="0"/>
              <a:t>的数）</a:t>
            </a:r>
            <a:endParaRPr lang="en-US" altLang="zh-CN" dirty="0"/>
          </a:p>
          <a:p>
            <a:r>
              <a:rPr lang="zh-CN" altLang="en-US" dirty="0"/>
              <a:t>现在的状态是 </a:t>
            </a:r>
            <a:r>
              <a:rPr lang="en-US" altLang="zh-CN" dirty="0"/>
              <a:t>S(x,p-1)</a:t>
            </a:r>
            <a:r>
              <a:rPr lang="zh-CN" altLang="en-US" dirty="0"/>
              <a:t>，需要剔除最小质因子恰好为 </a:t>
            </a:r>
            <a:r>
              <a:rPr lang="en-US" altLang="zh-CN" dirty="0"/>
              <a:t>p </a:t>
            </a:r>
            <a:r>
              <a:rPr lang="zh-CN" altLang="en-US" dirty="0"/>
              <a:t>的合数的贡献。</a:t>
            </a:r>
            <a:endParaRPr lang="en-US" altLang="zh-CN" dirty="0"/>
          </a:p>
          <a:p>
            <a:r>
              <a:rPr lang="zh-CN" altLang="en-US" dirty="0"/>
              <a:t>转移：</a:t>
            </a:r>
            <a:r>
              <a:rPr lang="en-US" altLang="zh-CN" dirty="0"/>
              <a:t>S(</a:t>
            </a:r>
            <a:r>
              <a:rPr lang="en-US" altLang="zh-CN" dirty="0" err="1"/>
              <a:t>x,p</a:t>
            </a:r>
            <a:r>
              <a:rPr lang="en-US" altLang="zh-CN" dirty="0"/>
              <a:t>)=S(x,p-1)-(S(x/p,p-1)-S(p-1,p-1))*f(p)</a:t>
            </a:r>
          </a:p>
          <a:p>
            <a:r>
              <a:rPr lang="zh-CN" altLang="en-US" dirty="0"/>
              <a:t>减去 </a:t>
            </a:r>
            <a:r>
              <a:rPr lang="en-US" altLang="zh-CN" dirty="0"/>
              <a:t>S(p-1,p-1) </a:t>
            </a:r>
            <a:r>
              <a:rPr lang="zh-CN" altLang="en-US" dirty="0"/>
              <a:t>是剔除 </a:t>
            </a:r>
            <a:r>
              <a:rPr lang="en-US" altLang="zh-CN" dirty="0"/>
              <a:t>&lt;p </a:t>
            </a:r>
            <a:r>
              <a:rPr lang="zh-CN" altLang="en-US" dirty="0"/>
              <a:t>的质数造成的贡献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C8F49-3AB6-36AB-F367-14E70BF1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1.2.2 min_25 </a:t>
            </a:r>
            <a:r>
              <a:rPr lang="zh-CN" altLang="en-US" dirty="0"/>
              <a:t>筛</a:t>
            </a:r>
          </a:p>
        </p:txBody>
      </p:sp>
    </p:spTree>
    <p:extLst>
      <p:ext uri="{BB962C8B-B14F-4D97-AF65-F5344CB8AC3E}">
        <p14:creationId xmlns:p14="http://schemas.microsoft.com/office/powerpoint/2010/main" val="325080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DC43-9CEB-4C21-D2FC-57F74EAC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AA943-D15B-8CC6-102F-D9A6FE3C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3076" cy="4351338"/>
          </a:xfrm>
        </p:spPr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r>
              <a:rPr lang="zh-CN" altLang="en-US" dirty="0"/>
              <a:t>实现时，只用记录整除分块处的点值，时间复杂度 </a:t>
            </a:r>
            <a:r>
              <a:rPr lang="en-US" altLang="zh-CN" dirty="0"/>
              <a:t>O(n^{0.75}/log n)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C8F49-3AB6-36AB-F367-14E70BF1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1.2.2 min_25 </a:t>
            </a:r>
            <a:r>
              <a:rPr lang="zh-CN" altLang="en-US" dirty="0"/>
              <a:t>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9" y="2977335"/>
            <a:ext cx="10021641" cy="38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  <a:endParaRPr lang="en-US" altLang="zh-CN" dirty="0"/>
          </a:p>
          <a:p>
            <a:r>
              <a:rPr lang="zh-CN" altLang="en-US" dirty="0"/>
              <a:t>有两种实现方法，这里先介绍递归版本的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 </a:t>
            </a:r>
            <a:r>
              <a:rPr lang="zh-CN" altLang="en-US" dirty="0"/>
              <a:t>表示 </a:t>
            </a:r>
            <a:r>
              <a:rPr lang="en-US" altLang="zh-CN" dirty="0"/>
              <a:t>n </a:t>
            </a:r>
            <a:r>
              <a:rPr lang="zh-CN" altLang="en-US" dirty="0"/>
              <a:t>以内，满足最小质因子 </a:t>
            </a:r>
            <a:r>
              <a:rPr lang="en-US" altLang="zh-CN" dirty="0"/>
              <a:t>&gt;= </a:t>
            </a:r>
            <a:r>
              <a:rPr lang="zh-CN" altLang="en-US" dirty="0"/>
              <a:t>第 </a:t>
            </a:r>
            <a:r>
              <a:rPr lang="en-US" altLang="zh-CN" dirty="0"/>
              <a:t>m </a:t>
            </a:r>
            <a:r>
              <a:rPr lang="zh-CN" altLang="en-US" dirty="0"/>
              <a:t>个质数的所有数的函数值之和</a:t>
            </a:r>
            <a:endParaRPr lang="en-US" altLang="zh-CN" dirty="0"/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)=[&gt;=</a:t>
            </a:r>
            <a:r>
              <a:rPr lang="zh-CN" altLang="en-US" dirty="0"/>
              <a:t>第 </a:t>
            </a:r>
            <a:r>
              <a:rPr lang="en-US" altLang="zh-CN" dirty="0"/>
              <a:t>m </a:t>
            </a:r>
            <a:r>
              <a:rPr lang="zh-CN" altLang="en-US" dirty="0"/>
              <a:t>个质数的质数处数值之和</a:t>
            </a:r>
            <a:r>
              <a:rPr lang="en-US" altLang="zh-CN" dirty="0"/>
              <a:t>] + sigma_{</a:t>
            </a:r>
            <a:r>
              <a:rPr lang="en-US" altLang="zh-CN" dirty="0" err="1"/>
              <a:t>i</a:t>
            </a:r>
            <a:r>
              <a:rPr lang="en-US" altLang="zh-CN" dirty="0"/>
              <a:t>&gt;=m,p_i^2&lt;=n}sigma_{x&gt;=1,p_i^x&lt;=n}f(</a:t>
            </a:r>
            <a:r>
              <a:rPr lang="en-US" altLang="zh-CN" dirty="0" err="1"/>
              <a:t>p_i^x</a:t>
            </a:r>
            <a:r>
              <a:rPr lang="en-US" altLang="zh-CN" dirty="0"/>
              <a:t>)S(n/(</a:t>
            </a:r>
            <a:r>
              <a:rPr lang="en-US" altLang="zh-CN" dirty="0" err="1"/>
              <a:t>p_i^x</a:t>
            </a:r>
            <a:r>
              <a:rPr lang="en-US" altLang="zh-CN" dirty="0"/>
              <a:t>),i+1)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1.2.2 min_25 </a:t>
            </a:r>
            <a:r>
              <a:rPr lang="zh-CN" altLang="en-US" dirty="0"/>
              <a:t>筛</a:t>
            </a:r>
          </a:p>
        </p:txBody>
      </p:sp>
    </p:spTree>
    <p:extLst>
      <p:ext uri="{BB962C8B-B14F-4D97-AF65-F5344CB8AC3E}">
        <p14:creationId xmlns:p14="http://schemas.microsoft.com/office/powerpoint/2010/main" val="225036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  <a:endParaRPr lang="en-US" altLang="zh-CN" dirty="0"/>
          </a:p>
          <a:p>
            <a:r>
              <a:rPr lang="zh-CN" altLang="en-US" dirty="0"/>
              <a:t>直接暴力实现，复杂度 </a:t>
            </a:r>
            <a:r>
              <a:rPr lang="en-US" altLang="zh-CN" dirty="0"/>
              <a:t>O(n^{1-eps})</a:t>
            </a:r>
            <a:r>
              <a:rPr lang="zh-CN" altLang="en-US" dirty="0"/>
              <a:t>，但在 </a:t>
            </a:r>
            <a:r>
              <a:rPr lang="en-US" altLang="zh-CN" dirty="0"/>
              <a:t>10^{13} </a:t>
            </a:r>
            <a:r>
              <a:rPr lang="zh-CN" altLang="en-US" dirty="0"/>
              <a:t>以内都很小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1.2.2 min_25 </a:t>
            </a:r>
            <a:r>
              <a:rPr lang="zh-CN" altLang="en-US"/>
              <a:t>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6" y="2952922"/>
            <a:ext cx="10491794" cy="32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2361</Words>
  <Application>Microsoft Office PowerPoint</Application>
  <PresentationFormat>宽屏</PresentationFormat>
  <Paragraphs>246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Wingdings</vt:lpstr>
      <vt:lpstr>Office 主题​​</vt:lpstr>
      <vt:lpstr>筛法和生成函数简介</vt:lpstr>
      <vt:lpstr>对今天内容的点评</vt:lpstr>
      <vt:lpstr>杜教筛</vt:lpstr>
      <vt:lpstr>min_25 筛</vt:lpstr>
      <vt:lpstr>min_25 筛</vt:lpstr>
      <vt:lpstr>min_25 筛</vt:lpstr>
      <vt:lpstr>min_25 筛</vt:lpstr>
      <vt:lpstr>min_25 筛</vt:lpstr>
      <vt:lpstr>min_25 筛</vt:lpstr>
      <vt:lpstr>min_25 筛</vt:lpstr>
      <vt:lpstr>min_25 筛</vt:lpstr>
      <vt:lpstr>Min_25 筛</vt:lpstr>
      <vt:lpstr>例题：P1587</vt:lpstr>
      <vt:lpstr>形式幂级数简介</vt:lpstr>
      <vt:lpstr>OGF</vt:lpstr>
      <vt:lpstr>EGF</vt:lpstr>
      <vt:lpstr>形式幂级数运算</vt:lpstr>
      <vt:lpstr>SEQ</vt:lpstr>
      <vt:lpstr>SEQ 的应用</vt:lpstr>
      <vt:lpstr>SET 和 MSET</vt:lpstr>
      <vt:lpstr>生成函数的处理</vt:lpstr>
      <vt:lpstr>生成函数的处理</vt:lpstr>
      <vt:lpstr>例题：P7592</vt:lpstr>
      <vt:lpstr>例题：P5401</vt:lpstr>
      <vt:lpstr>阅读材料</vt:lpstr>
      <vt:lpstr>拉格朗日插值</vt:lpstr>
      <vt:lpstr>维护多项式</vt:lpstr>
      <vt:lpstr>下降幂多项式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956</cp:revision>
  <dcterms:created xsi:type="dcterms:W3CDTF">2023-05-06T03:04:00Z</dcterms:created>
  <dcterms:modified xsi:type="dcterms:W3CDTF">2024-06-25T16:33:15Z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