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8" r:id="rId3"/>
    <p:sldId id="270" r:id="rId4"/>
    <p:sldId id="271" r:id="rId5"/>
    <p:sldId id="275" r:id="rId6"/>
    <p:sldId id="273" r:id="rId7"/>
    <p:sldId id="278" r:id="rId8"/>
    <p:sldId id="272" r:id="rId9"/>
    <p:sldId id="274" r:id="rId10"/>
    <p:sldId id="282" r:id="rId11"/>
    <p:sldId id="280" r:id="rId12"/>
    <p:sldId id="283" r:id="rId13"/>
    <p:sldId id="281" r:id="rId14"/>
    <p:sldId id="284" r:id="rId15"/>
    <p:sldId id="285"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90ED68F-11F9-1D79-CF5C-ECF5C226C94E}" name="思远 罗" initials="思罗" userId="ccf6c14fc13c22e5"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6" autoAdjust="0"/>
    <p:restoredTop sz="94632" autoAdjust="0"/>
  </p:normalViewPr>
  <p:slideViewPr>
    <p:cSldViewPr snapToGrid="0">
      <p:cViewPr varScale="1">
        <p:scale>
          <a:sx n="104" d="100"/>
          <a:sy n="104" d="100"/>
        </p:scale>
        <p:origin x="66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DCA60-EAF9-4C6E-8601-4CA930F7540E}" type="datetimeFigureOut">
              <a:rPr lang="zh-CN" altLang="en-US" smtClean="0"/>
              <a:t>2024/6/25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97F43A-17CD-4CD9-A47C-B05C19209626}" type="slidenum">
              <a:rPr lang="zh-CN" altLang="en-US" smtClean="0"/>
              <a:t>‹#›</a:t>
            </a:fld>
            <a:endParaRPr lang="zh-CN" altLang="en-US"/>
          </a:p>
        </p:txBody>
      </p:sp>
    </p:spTree>
    <p:extLst>
      <p:ext uri="{BB962C8B-B14F-4D97-AF65-F5344CB8AC3E}">
        <p14:creationId xmlns:p14="http://schemas.microsoft.com/office/powerpoint/2010/main" val="61735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EE4993-097F-402F-A82F-E0F3C238266F}" type="datetimeFigureOut">
              <a:rPr lang="zh-CN" altLang="en-US" smtClean="0"/>
              <a:t>2024/6/25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8DA639-B56B-422B-BC09-C69DB29E559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3EE4993-097F-402F-A82F-E0F3C238266F}" type="datetimeFigureOut">
              <a:rPr lang="zh-CN" altLang="en-US" smtClean="0"/>
              <a:t>2024/6/25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8DA639-B56B-422B-BC09-C69DB29E559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3EE4993-097F-402F-A82F-E0F3C238266F}" type="datetimeFigureOut">
              <a:rPr lang="zh-CN" altLang="en-US" smtClean="0"/>
              <a:t>2024/6/25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8DA639-B56B-422B-BC09-C69DB29E559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3EE4993-097F-402F-A82F-E0F3C238266F}" type="datetimeFigureOut">
              <a:rPr lang="zh-CN" altLang="en-US" smtClean="0"/>
              <a:t>2024/6/25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8DA639-B56B-422B-BC09-C69DB29E559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EE4993-097F-402F-A82F-E0F3C238266F}" type="datetimeFigureOut">
              <a:rPr lang="zh-CN" altLang="en-US" smtClean="0"/>
              <a:t>2024/6/25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8DA639-B56B-422B-BC09-C69DB29E559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53EE4993-097F-402F-A82F-E0F3C238266F}" type="datetimeFigureOut">
              <a:rPr lang="zh-CN" altLang="en-US" smtClean="0"/>
              <a:t>2024/6/25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8DA639-B56B-422B-BC09-C69DB29E559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3EE4993-097F-402F-A82F-E0F3C238266F}" type="datetimeFigureOut">
              <a:rPr lang="zh-CN" altLang="en-US" smtClean="0"/>
              <a:t>2024/6/25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8DA639-B56B-422B-BC09-C69DB29E559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EE4993-097F-402F-A82F-E0F3C238266F}" type="datetimeFigureOut">
              <a:rPr lang="zh-CN" altLang="en-US" smtClean="0"/>
              <a:t>2024/6/25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8DA639-B56B-422B-BC09-C69DB29E559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EE4993-097F-402F-A82F-E0F3C238266F}" type="datetimeFigureOut">
              <a:rPr lang="zh-CN" altLang="en-US" smtClean="0"/>
              <a:t>2024/6/25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8DA639-B56B-422B-BC09-C69DB29E559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EE4993-097F-402F-A82F-E0F3C238266F}" type="datetimeFigureOut">
              <a:rPr lang="zh-CN" altLang="en-US" smtClean="0"/>
              <a:t>2024/6/25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8DA639-B56B-422B-BC09-C69DB29E559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EE4993-097F-402F-A82F-E0F3C238266F}" type="datetimeFigureOut">
              <a:rPr lang="zh-CN" altLang="en-US" smtClean="0"/>
              <a:t>2024/6/25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8DA639-B56B-422B-BC09-C69DB29E559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EE4993-097F-402F-A82F-E0F3C238266F}" type="datetimeFigureOut">
              <a:rPr lang="zh-CN" altLang="en-US" smtClean="0"/>
              <a:t>2024/6/25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8DA639-B56B-422B-BC09-C69DB29E559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pjudge.ac/contest/1079/problem/21729"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mn-ea"/>
                <a:ea typeface="+mn-ea"/>
              </a:rPr>
              <a:t>连通性问题（进阶）</a:t>
            </a:r>
          </a:p>
        </p:txBody>
      </p:sp>
      <p:sp>
        <p:nvSpPr>
          <p:cNvPr id="3" name="副标题 2"/>
          <p:cNvSpPr>
            <a:spLocks noGrp="1"/>
          </p:cNvSpPr>
          <p:nvPr>
            <p:ph type="subTitle" idx="1"/>
          </p:nvPr>
        </p:nvSpPr>
        <p:spPr/>
        <p:txBody>
          <a:bodyPr>
            <a:normAutofit/>
          </a:bodyPr>
          <a:lstStyle/>
          <a:p>
            <a:r>
              <a:rPr lang="en-US" altLang="zh-CN" sz="3200" dirty="0"/>
              <a:t>feecle8146</a:t>
            </a:r>
          </a:p>
          <a:p>
            <a:r>
              <a:rPr lang="en-US" altLang="zh-CN" sz="3200" dirty="0"/>
              <a:t>2024.6.24</a:t>
            </a:r>
          </a:p>
          <a:p>
            <a:endParaRPr lang="zh-CN" alt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465"/>
            <a:ext cx="9144000" cy="926674"/>
          </a:xfrm>
        </p:spPr>
        <p:txBody>
          <a:bodyPr>
            <a:normAutofit/>
          </a:bodyPr>
          <a:lstStyle/>
          <a:p>
            <a:r>
              <a:rPr lang="en-US" altLang="zh-CN" sz="4400" b="1" dirty="0">
                <a:latin typeface="+mn-ea"/>
                <a:ea typeface="+mn-ea"/>
              </a:rPr>
              <a:t>IOI2019 </a:t>
            </a:r>
            <a:r>
              <a:rPr lang="zh-CN" altLang="en-US" sz="4400" b="1" dirty="0">
                <a:latin typeface="+mn-ea"/>
                <a:ea typeface="+mn-ea"/>
              </a:rPr>
              <a:t>景点划分</a:t>
            </a:r>
          </a:p>
        </p:txBody>
      </p:sp>
      <p:cxnSp>
        <p:nvCxnSpPr>
          <p:cNvPr id="5" name="直接连接符 4"/>
          <p:cNvCxnSpPr/>
          <p:nvPr/>
        </p:nvCxnSpPr>
        <p:spPr>
          <a:xfrm>
            <a:off x="778365" y="1141467"/>
            <a:ext cx="106352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文本框 3"/>
              <p:cNvSpPr txBox="1"/>
              <p:nvPr/>
            </p:nvSpPr>
            <p:spPr>
              <a:xfrm>
                <a:off x="1056000" y="1724417"/>
                <a:ext cx="10080000" cy="2862322"/>
              </a:xfrm>
              <a:prstGeom prst="rect">
                <a:avLst/>
              </a:prstGeom>
              <a:noFill/>
            </p:spPr>
            <p:txBody>
              <a:bodyPr wrap="square" rtlCol="0">
                <a:spAutoFit/>
              </a:bodyPr>
              <a:lstStyle/>
              <a:p>
                <a:r>
                  <a:rPr lang="zh-CN" altLang="en-US" sz="2000" dirty="0"/>
                  <a:t>给定无向图和 </a:t>
                </a:r>
                <a14:m>
                  <m:oMath xmlns:m="http://schemas.openxmlformats.org/officeDocument/2006/math">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oMath>
                </a14:m>
                <a:r>
                  <a:rPr lang="en-US" altLang="zh-CN" sz="2000" dirty="0"/>
                  <a:t> </a:t>
                </a:r>
                <a:r>
                  <a:rPr lang="zh-CN" altLang="en-US" sz="2000" dirty="0"/>
                  <a:t>满足 </a:t>
                </a:r>
                <a14:m>
                  <m:oMath xmlns:m="http://schemas.openxmlformats.org/officeDocument/2006/math">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oMath>
                </a14:m>
                <a:r>
                  <a:rPr lang="zh-CN" altLang="en-US" sz="2000" dirty="0"/>
                  <a:t>，请把无向图划分为三部分，使得大小分别为 </a:t>
                </a:r>
                <a14:m>
                  <m:oMath xmlns:m="http://schemas.openxmlformats.org/officeDocument/2006/math">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oMath>
                </a14:m>
                <a:r>
                  <a:rPr lang="en-US" altLang="zh-CN" sz="2000" dirty="0"/>
                  <a:t> </a:t>
                </a:r>
                <a:r>
                  <a:rPr lang="zh-CN" altLang="en-US" sz="2000" dirty="0"/>
                  <a:t>且至少两部分连通，输出方案或 </a:t>
                </a:r>
                <a:r>
                  <a:rPr lang="en-US" altLang="zh-CN" sz="2000" dirty="0"/>
                  <a:t>-1</a:t>
                </a:r>
                <a:r>
                  <a:rPr lang="zh-CN" altLang="en-US" sz="2000" dirty="0"/>
                  <a:t>。</a:t>
                </a:r>
                <a:endParaRPr lang="en-US" altLang="zh-CN" sz="2000" dirty="0"/>
              </a:p>
              <a:p>
                <a:endParaRPr lang="en-US" altLang="zh-CN" sz="2000" dirty="0"/>
              </a:p>
              <a:p>
                <a:endParaRPr lang="en-US" altLang="zh-CN" sz="2000" dirty="0"/>
              </a:p>
              <a:p>
                <a:r>
                  <a:rPr lang="zh-CN" altLang="en-US" sz="2000" dirty="0"/>
                  <a:t>不妨设 </a:t>
                </a:r>
                <a14:m>
                  <m:oMath xmlns:m="http://schemas.openxmlformats.org/officeDocument/2006/math">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oMath>
                </a14:m>
                <a:r>
                  <a:rPr lang="zh-CN" altLang="en-US" sz="2000" dirty="0"/>
                  <a:t>，只需让 </a:t>
                </a:r>
                <a14:m>
                  <m:oMath xmlns:m="http://schemas.openxmlformats.org/officeDocument/2006/math">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oMath>
                </a14:m>
                <a:r>
                  <a:rPr lang="en-US" altLang="zh-CN" sz="2000" dirty="0"/>
                  <a:t> </a:t>
                </a:r>
                <a:r>
                  <a:rPr lang="zh-CN" altLang="en-US" sz="2000" dirty="0"/>
                  <a:t>连通。建圆方树，注意到 </a:t>
                </a:r>
                <a14:m>
                  <m:oMath xmlns:m="http://schemas.openxmlformats.org/officeDocument/2006/math">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oMath>
                </a14:m>
                <a:r>
                  <a:rPr lang="en-US" altLang="zh-CN" sz="2000" dirty="0"/>
                  <a:t> </a:t>
                </a:r>
                <a:r>
                  <a:rPr lang="zh-CN" altLang="en-US" sz="2000" dirty="0"/>
                  <a:t>包含点双的交至多为只有一个点双，枚举该分界方点。</a:t>
                </a:r>
                <a:endParaRPr lang="en-US" altLang="zh-CN" sz="2000" dirty="0"/>
              </a:p>
              <a:p>
                <a:endParaRPr lang="en-US" altLang="zh-CN" sz="2000" dirty="0"/>
              </a:p>
              <a:p>
                <a:r>
                  <a:rPr lang="zh-CN" altLang="en-US" sz="2000" dirty="0"/>
                  <a:t>若最大子树大于 </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oMath>
                </a14:m>
                <a:r>
                  <a:rPr lang="zh-CN" altLang="en-US" sz="2000" dirty="0"/>
                  <a:t>，一定不合法。若最大子树大于等于 </a:t>
                </a:r>
                <a14:m>
                  <m:oMath xmlns:m="http://schemas.openxmlformats.org/officeDocument/2006/math">
                    <m:r>
                      <a:rPr lang="en-US" altLang="zh-CN" sz="2000" b="0" i="1" smtClean="0">
                        <a:latin typeface="Cambria Math" panose="02040503050406030204" pitchFamily="18" charset="0"/>
                      </a:rPr>
                      <m:t>𝑏</m:t>
                    </m:r>
                  </m:oMath>
                </a14:m>
                <a:r>
                  <a:rPr lang="zh-CN" altLang="en-US" sz="2000" dirty="0"/>
                  <a:t>，则里面选 </a:t>
                </a:r>
                <a14:m>
                  <m:oMath xmlns:m="http://schemas.openxmlformats.org/officeDocument/2006/math">
                    <m:r>
                      <a:rPr lang="en-US" altLang="zh-CN" sz="2000" b="0" i="1" smtClean="0">
                        <a:latin typeface="Cambria Math" panose="02040503050406030204" pitchFamily="18" charset="0"/>
                      </a:rPr>
                      <m:t>𝑏</m:t>
                    </m:r>
                  </m:oMath>
                </a14:m>
                <a:r>
                  <a:rPr lang="en-US" altLang="zh-CN" sz="2000" dirty="0"/>
                  <a:t> </a:t>
                </a:r>
                <a:r>
                  <a:rPr lang="zh-CN" altLang="en-US" sz="2000" dirty="0"/>
                  <a:t>个外面选 </a:t>
                </a:r>
                <a14:m>
                  <m:oMath xmlns:m="http://schemas.openxmlformats.org/officeDocument/2006/math">
                    <m:r>
                      <a:rPr lang="en-US" altLang="zh-CN" sz="2000" b="0" i="1" smtClean="0">
                        <a:latin typeface="Cambria Math" panose="02040503050406030204" pitchFamily="18" charset="0"/>
                      </a:rPr>
                      <m:t>𝑎</m:t>
                    </m:r>
                  </m:oMath>
                </a14:m>
                <a:r>
                  <a:rPr lang="en-US" altLang="zh-CN" sz="2000" dirty="0"/>
                  <a:t> </a:t>
                </a:r>
                <a:r>
                  <a:rPr lang="zh-CN" altLang="en-US" sz="2000" dirty="0"/>
                  <a:t>个即可。否则，可以利用双极定向给出满足“连续性”的子树排列从而得出构造。</a:t>
                </a:r>
                <a:endParaRPr lang="en-US" altLang="zh-CN" sz="2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1056000" y="1724417"/>
                <a:ext cx="10080000" cy="2862322"/>
              </a:xfrm>
              <a:prstGeom prst="rect">
                <a:avLst/>
              </a:prstGeom>
              <a:blipFill>
                <a:blip r:embed="rId2"/>
                <a:stretch>
                  <a:fillRect l="-605" t="-1279" r="-60" b="-29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3462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465"/>
            <a:ext cx="9144000" cy="926674"/>
          </a:xfrm>
        </p:spPr>
        <p:txBody>
          <a:bodyPr>
            <a:normAutofit/>
          </a:bodyPr>
          <a:lstStyle/>
          <a:p>
            <a:r>
              <a:rPr lang="en-US" altLang="zh-CN" sz="4400" b="1" dirty="0">
                <a:latin typeface="+mn-ea"/>
                <a:ea typeface="+mn-ea"/>
              </a:rPr>
              <a:t>2-SAT</a:t>
            </a:r>
            <a:endParaRPr lang="zh-CN" altLang="en-US" sz="4400" b="1" dirty="0">
              <a:latin typeface="+mn-ea"/>
              <a:ea typeface="+mn-ea"/>
            </a:endParaRPr>
          </a:p>
        </p:txBody>
      </p:sp>
      <p:cxnSp>
        <p:nvCxnSpPr>
          <p:cNvPr id="5" name="直接连接符 4"/>
          <p:cNvCxnSpPr/>
          <p:nvPr/>
        </p:nvCxnSpPr>
        <p:spPr>
          <a:xfrm>
            <a:off x="778365" y="1141467"/>
            <a:ext cx="106352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文本框 3"/>
              <p:cNvSpPr txBox="1"/>
              <p:nvPr/>
            </p:nvSpPr>
            <p:spPr>
              <a:xfrm>
                <a:off x="1056000" y="1724417"/>
                <a:ext cx="10080000" cy="4142801"/>
              </a:xfrm>
              <a:prstGeom prst="rect">
                <a:avLst/>
              </a:prstGeom>
              <a:noFill/>
            </p:spPr>
            <p:txBody>
              <a:bodyPr wrap="square" rtlCol="0">
                <a:spAutoFit/>
              </a:bodyPr>
              <a:lstStyle/>
              <a:p>
                <a:r>
                  <a:rPr lang="zh-CN" altLang="en-US" sz="2000" dirty="0"/>
                  <a:t>转为二元限制。限制一定是 </a:t>
                </a:r>
                <a14:m>
                  <m:oMath xmlns:m="http://schemas.openxmlformats.org/officeDocument/2006/math">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oMath>
                </a14:m>
                <a:r>
                  <a:rPr lang="zh-CN" altLang="en-US" sz="2000" dirty="0"/>
                  <a:t>，</a:t>
                </a:r>
                <a14:m>
                  <m:oMath xmlns:m="http://schemas.openxmlformats.org/officeDocument/2006/math">
                    <m:r>
                      <a:rPr lang="en-US" altLang="zh-CN" sz="2000" b="0" i="1" dirty="0" smtClean="0">
                        <a:latin typeface="Cambria Math" panose="02040503050406030204" pitchFamily="18" charset="0"/>
                      </a:rPr>
                      <m:t>𝑥</m:t>
                    </m:r>
                  </m:oMath>
                </a14:m>
                <a:r>
                  <a:rPr lang="en-US" altLang="zh-CN" sz="2000" dirty="0"/>
                  <a:t> </a:t>
                </a:r>
                <a:r>
                  <a:rPr lang="zh-CN" altLang="en-US" sz="2000" dirty="0"/>
                  <a:t>只能包含一个条件。</a:t>
                </a:r>
                <a:endParaRPr lang="en-US" altLang="zh-CN" sz="2000" dirty="0"/>
              </a:p>
              <a:p>
                <a:endParaRPr lang="en-US" altLang="zh-CN" sz="2000" dirty="0"/>
              </a:p>
              <a:p>
                <a:r>
                  <a:rPr lang="en-US" altLang="zh-CN" sz="2000" dirty="0"/>
                  <a:t>[NOI2017] </a:t>
                </a:r>
                <a:r>
                  <a:rPr lang="zh-CN" altLang="en-US" sz="2000" dirty="0"/>
                  <a:t>游戏</a:t>
                </a:r>
                <a:endParaRPr lang="en-US" altLang="zh-CN" sz="2000" dirty="0"/>
              </a:p>
              <a:p>
                <a:endParaRPr lang="en-US" altLang="zh-CN" sz="2000" dirty="0"/>
              </a:p>
              <a:p>
                <a:r>
                  <a:rPr lang="en-US" altLang="zh-CN" sz="2000" dirty="0"/>
                  <a:t>CF1697F</a:t>
                </a:r>
                <a:r>
                  <a:rPr lang="zh-CN" altLang="en-US" sz="2000" dirty="0"/>
                  <a:t>：</a:t>
                </a:r>
                <a14:m>
                  <m:oMath xmlns:m="http://schemas.openxmlformats.org/officeDocument/2006/math">
                    <m:r>
                      <a:rPr lang="en-US" altLang="zh-CN" sz="2000" b="0" i="1" smtClean="0">
                        <a:latin typeface="Cambria Math" panose="02040503050406030204" pitchFamily="18" charset="0"/>
                      </a:rPr>
                      <m:t>𝑛</m:t>
                    </m:r>
                  </m:oMath>
                </a14:m>
                <a:r>
                  <a:rPr lang="zh-CN" altLang="en-US" sz="2000" dirty="0"/>
                  <a:t> 个整数变量，有一些要求：</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𝑖</m:t>
                            </m:r>
                          </m:sub>
                        </m:sSub>
                      </m:e>
                    </m:d>
                  </m:oMath>
                </a14:m>
                <a:r>
                  <a:rPr lang="zh-CN" altLang="en-US" sz="2000" dirty="0"/>
                  <a:t>，还有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oMath>
                </a14:m>
                <a:r>
                  <a:rPr lang="zh-CN" altLang="en-US" sz="2000" dirty="0"/>
                  <a:t> 或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&gt;</m:t>
                    </m:r>
                    <m:r>
                      <a:rPr lang="en-US" altLang="zh-CN" sz="2000" b="0" i="1" smtClean="0">
                        <a:latin typeface="Cambria Math" panose="02040503050406030204" pitchFamily="18" charset="0"/>
                      </a:rPr>
                      <m:t>𝑘</m:t>
                    </m:r>
                  </m:oMath>
                </a14:m>
                <a:r>
                  <a:rPr lang="zh-CN" altLang="en-US" sz="2000" dirty="0"/>
                  <a:t>。构造方案。</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≤20000,</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≤10</m:t>
                    </m:r>
                  </m:oMath>
                </a14:m>
                <a:endParaRPr lang="en-US" altLang="zh-CN" sz="2000" dirty="0"/>
              </a:p>
              <a:p>
                <a:endParaRPr lang="en-US" altLang="zh-CN" sz="2000" dirty="0"/>
              </a:p>
              <a:p>
                <a:r>
                  <a:rPr lang="en-US" altLang="zh-CN" sz="2000" dirty="0"/>
                  <a:t>LOJ3629</a:t>
                </a:r>
                <a:r>
                  <a:rPr lang="zh-CN" altLang="en-US" sz="2000" dirty="0"/>
                  <a:t>：</a:t>
                </a:r>
                <a14:m>
                  <m:oMath xmlns:m="http://schemas.openxmlformats.org/officeDocument/2006/math">
                    <m:r>
                      <a:rPr lang="en-US" altLang="zh-CN" sz="2000" b="0" i="1" smtClean="0">
                        <a:latin typeface="Cambria Math" panose="02040503050406030204" pitchFamily="18" charset="0"/>
                      </a:rPr>
                      <m:t>𝑛</m:t>
                    </m:r>
                  </m:oMath>
                </a14:m>
                <a:r>
                  <a:rPr lang="zh-CN" altLang="en-US" sz="2000" dirty="0"/>
                  <a:t> 个整数变量，有一些要求：</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𝑘</m:t>
                        </m:r>
                      </m:sub>
                    </m:sSub>
                  </m:oMath>
                </a14:m>
                <a:r>
                  <a:rPr lang="zh-CN" altLang="en-US" sz="2000" dirty="0"/>
                  <a:t> 中位数为 </a:t>
                </a:r>
                <a14:m>
                  <m:oMath xmlns:m="http://schemas.openxmlformats.org/officeDocument/2006/math">
                    <m:r>
                      <a:rPr lang="en-US" altLang="zh-CN" sz="2000" b="0" i="1" smtClean="0">
                        <a:latin typeface="Cambria Math" panose="02040503050406030204" pitchFamily="18" charset="0"/>
                      </a:rPr>
                      <m:t>𝑥</m:t>
                    </m:r>
                  </m:oMath>
                </a14:m>
                <a:r>
                  <a:rPr lang="zh-CN" altLang="en-US" sz="2000" dirty="0"/>
                  <a:t>。构造方案。</a:t>
                </a:r>
                <a:endParaRPr lang="en-US" altLang="zh-CN" sz="2000" dirty="0"/>
              </a:p>
              <a:p>
                <a:endParaRPr lang="en-US" altLang="zh-CN" sz="2000" dirty="0"/>
              </a:p>
              <a:p>
                <a:r>
                  <a:rPr lang="zh-CN" altLang="en-US" sz="2000" dirty="0"/>
                  <a:t>提示：为什么本题是 </a:t>
                </a:r>
                <a:r>
                  <a:rPr lang="en-US" altLang="zh-CN" sz="2000" dirty="0"/>
                  <a:t>2-SAT</a:t>
                </a:r>
                <a:r>
                  <a:rPr lang="zh-CN" altLang="en-US" sz="2000" dirty="0"/>
                  <a:t>？</a:t>
                </a:r>
                <a:endParaRPr lang="en-US" altLang="zh-CN" sz="2000" dirty="0"/>
              </a:p>
              <a:p>
                <a:endParaRPr lang="en-US" altLang="zh-CN" sz="2000" dirty="0"/>
              </a:p>
              <a:p>
                <a:r>
                  <a:rPr lang="en-US" altLang="zh-CN" sz="2000" dirty="0"/>
                  <a:t>P6965</a:t>
                </a:r>
                <a:r>
                  <a:rPr lang="zh-CN" altLang="en-US" sz="2000" dirty="0"/>
                  <a:t>：给定 </a:t>
                </a:r>
                <a14:m>
                  <m:oMath xmlns:m="http://schemas.openxmlformats.org/officeDocument/2006/math">
                    <m:r>
                      <a:rPr lang="en-US" altLang="zh-CN" sz="2000" b="0" i="1" smtClean="0">
                        <a:latin typeface="Cambria Math" panose="02040503050406030204" pitchFamily="18" charset="0"/>
                      </a:rPr>
                      <m:t>𝑛</m:t>
                    </m:r>
                  </m:oMath>
                </a14:m>
                <a:r>
                  <a:rPr lang="zh-CN" altLang="en-US" sz="2000" dirty="0"/>
                  <a:t> 个 </a:t>
                </a:r>
                <a:r>
                  <a:rPr lang="en-US" altLang="zh-CN" sz="2000" dirty="0"/>
                  <a:t>01 </a:t>
                </a:r>
                <a:r>
                  <a:rPr lang="zh-CN" altLang="en-US" sz="2000" dirty="0"/>
                  <a:t>字符串，每个字符串至多有一位未知。问是否存在一种方案，任意两个字符串不是对方前缀。</a:t>
                </a:r>
                <a:endParaRPr lang="en-US" altLang="zh-CN" sz="2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1056000" y="1724417"/>
                <a:ext cx="10080000" cy="4142801"/>
              </a:xfrm>
              <a:prstGeom prst="rect">
                <a:avLst/>
              </a:prstGeom>
              <a:blipFill>
                <a:blip r:embed="rId2"/>
                <a:stretch>
                  <a:fillRect l="-605" t="-884" b="-17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4808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465"/>
            <a:ext cx="9144000" cy="926674"/>
          </a:xfrm>
        </p:spPr>
        <p:txBody>
          <a:bodyPr>
            <a:normAutofit/>
          </a:bodyPr>
          <a:lstStyle/>
          <a:p>
            <a:r>
              <a:rPr lang="zh-CN" altLang="en-US" sz="4400" b="1" dirty="0">
                <a:latin typeface="+mn-ea"/>
                <a:ea typeface="+mn-ea"/>
              </a:rPr>
              <a:t>更多例题</a:t>
            </a:r>
          </a:p>
        </p:txBody>
      </p:sp>
      <p:cxnSp>
        <p:nvCxnSpPr>
          <p:cNvPr id="5" name="直接连接符 4"/>
          <p:cNvCxnSpPr/>
          <p:nvPr/>
        </p:nvCxnSpPr>
        <p:spPr>
          <a:xfrm>
            <a:off x="778365" y="1141467"/>
            <a:ext cx="106352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文本框 3"/>
              <p:cNvSpPr txBox="1"/>
              <p:nvPr/>
            </p:nvSpPr>
            <p:spPr>
              <a:xfrm>
                <a:off x="1056000" y="1724417"/>
                <a:ext cx="10080000" cy="4093428"/>
              </a:xfrm>
              <a:prstGeom prst="rect">
                <a:avLst/>
              </a:prstGeom>
              <a:noFill/>
            </p:spPr>
            <p:txBody>
              <a:bodyPr wrap="square" rtlCol="0">
                <a:spAutoFit/>
              </a:bodyPr>
              <a:lstStyle/>
              <a:p>
                <a:r>
                  <a:rPr lang="en-US" altLang="zh-CN" sz="2000" dirty="0"/>
                  <a:t>ARC069D</a:t>
                </a:r>
                <a:r>
                  <a:rPr lang="zh-CN" altLang="en-US" sz="2000" dirty="0"/>
                  <a:t>：一条数轴上要放 </a:t>
                </a:r>
                <a14:m>
                  <m:oMath xmlns:m="http://schemas.openxmlformats.org/officeDocument/2006/math">
                    <m:r>
                      <a:rPr lang="en-US" altLang="zh-CN" sz="2000" b="0" i="1" smtClean="0">
                        <a:latin typeface="Cambria Math" panose="02040503050406030204" pitchFamily="18" charset="0"/>
                      </a:rPr>
                      <m:t>𝑛</m:t>
                    </m:r>
                  </m:oMath>
                </a14:m>
                <a:r>
                  <a:rPr lang="en-US" altLang="zh-CN" sz="2000" dirty="0"/>
                  <a:t> </a:t>
                </a:r>
                <a:r>
                  <a:rPr lang="zh-CN" altLang="en-US" sz="2000" dirty="0"/>
                  <a:t>个点，第 </a:t>
                </a:r>
                <a14:m>
                  <m:oMath xmlns:m="http://schemas.openxmlformats.org/officeDocument/2006/math">
                    <m:r>
                      <a:rPr lang="en-US" altLang="zh-CN" sz="2000" b="0" i="1" smtClean="0">
                        <a:latin typeface="Cambria Math" panose="02040503050406030204" pitchFamily="18" charset="0"/>
                      </a:rPr>
                      <m:t>𝑖</m:t>
                    </m:r>
                  </m:oMath>
                </a14:m>
                <a:r>
                  <a:rPr lang="en-US" altLang="zh-CN" sz="2000" dirty="0"/>
                  <a:t> </a:t>
                </a:r>
                <a:r>
                  <a:rPr lang="zh-CN" altLang="en-US" sz="2000" dirty="0"/>
                  <a:t>个点可以放在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oMath>
                </a14:m>
                <a:r>
                  <a:rPr lang="en-US" altLang="zh-CN" sz="2000" dirty="0"/>
                  <a:t> </a:t>
                </a:r>
                <a:r>
                  <a:rPr lang="zh-CN" altLang="en-US" sz="2000" dirty="0"/>
                  <a:t>或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𝑖</m:t>
                        </m:r>
                      </m:sub>
                    </m:sSub>
                  </m:oMath>
                </a14:m>
                <a:r>
                  <a:rPr lang="zh-CN" altLang="en-US" sz="2000" dirty="0"/>
                  <a:t>，问所有点之间最小距离最大是多少。</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≤20000</m:t>
                    </m:r>
                  </m:oMath>
                </a14:m>
                <a:endParaRPr lang="en-US" altLang="zh-CN" sz="2000" dirty="0"/>
              </a:p>
              <a:p>
                <a:endParaRPr lang="en-US" altLang="zh-CN" sz="2000" dirty="0"/>
              </a:p>
              <a:p>
                <a:r>
                  <a:rPr lang="en-US" altLang="zh-CN" sz="2000" dirty="0"/>
                  <a:t>CF1657F</a:t>
                </a:r>
                <a:r>
                  <a:rPr lang="zh-CN" altLang="en-US" sz="2000" dirty="0"/>
                  <a:t>：给定一棵树和一些限制，每条限制要求要么树上 </a:t>
                </a:r>
                <a14:m>
                  <m:oMath xmlns:m="http://schemas.openxmlformats.org/officeDocument/2006/math">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oMath>
                </a14:m>
                <a:r>
                  <a:rPr lang="en-US" altLang="zh-CN" sz="2000" dirty="0"/>
                  <a:t> </a:t>
                </a:r>
                <a:r>
                  <a:rPr lang="zh-CN" altLang="en-US" sz="2000" dirty="0"/>
                  <a:t>路径上点的字符依次是 </a:t>
                </a:r>
                <a14:m>
                  <m:oMath xmlns:m="http://schemas.openxmlformats.org/officeDocument/2006/math">
                    <m:r>
                      <a:rPr lang="en-US" altLang="zh-CN" sz="2000" b="0" i="1" smtClean="0">
                        <a:latin typeface="Cambria Math" panose="02040503050406030204" pitchFamily="18" charset="0"/>
                      </a:rPr>
                      <m:t>𝑠</m:t>
                    </m:r>
                  </m:oMath>
                </a14:m>
                <a:r>
                  <a:rPr lang="en-US" altLang="zh-CN" sz="2000" dirty="0"/>
                  <a:t> </a:t>
                </a:r>
                <a:r>
                  <a:rPr lang="zh-CN" altLang="en-US" sz="2000" dirty="0"/>
                  <a:t>要么树上 </a:t>
                </a:r>
                <a14:m>
                  <m:oMath xmlns:m="http://schemas.openxmlformats.org/officeDocument/2006/math">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oMath>
                </a14:m>
                <a:r>
                  <a:rPr lang="en-US" altLang="zh-CN" sz="2000" dirty="0"/>
                  <a:t> </a:t>
                </a:r>
                <a:r>
                  <a:rPr lang="zh-CN" altLang="en-US" sz="2000" dirty="0"/>
                  <a:t>路径上点的字符依次是 </a:t>
                </a:r>
                <a14:m>
                  <m:oMath xmlns:m="http://schemas.openxmlformats.org/officeDocument/2006/math">
                    <m:r>
                      <a:rPr lang="en-US" altLang="zh-CN" sz="2000" b="0" i="1" smtClean="0">
                        <a:latin typeface="Cambria Math" panose="02040503050406030204" pitchFamily="18" charset="0"/>
                      </a:rPr>
                      <m:t>𝑠</m:t>
                    </m:r>
                  </m:oMath>
                </a14:m>
                <a:r>
                  <a:rPr lang="zh-CN" altLang="en-US" sz="2000" dirty="0"/>
                  <a:t>，构造方案。</a:t>
                </a:r>
                <a:endParaRPr lang="en-US" altLang="zh-CN" sz="2000" dirty="0"/>
              </a:p>
              <a:p>
                <a:endParaRPr lang="en-US" altLang="zh-CN" sz="2000" dirty="0"/>
              </a:p>
              <a:p>
                <a:r>
                  <a:rPr lang="en-US" altLang="zh-CN" sz="2000" dirty="0"/>
                  <a:t>P9139</a:t>
                </a:r>
                <a:r>
                  <a:rPr lang="zh-CN" altLang="en-US" sz="2000" dirty="0"/>
                  <a:t>：给定长为 </a:t>
                </a:r>
                <a14:m>
                  <m:oMath xmlns:m="http://schemas.openxmlformats.org/officeDocument/2006/math">
                    <m:r>
                      <a:rPr lang="en-US" altLang="zh-CN" sz="2000" b="0" i="1" smtClean="0">
                        <a:latin typeface="Cambria Math" panose="02040503050406030204" pitchFamily="18" charset="0"/>
                      </a:rPr>
                      <m:t>4</m:t>
                    </m:r>
                    <m:r>
                      <a:rPr lang="en-US" altLang="zh-CN" sz="2000" b="0" i="1" smtClean="0">
                        <a:latin typeface="Cambria Math" panose="02040503050406030204" pitchFamily="18" charset="0"/>
                      </a:rPr>
                      <m:t>𝑛</m:t>
                    </m:r>
                  </m:oMath>
                </a14:m>
                <a:r>
                  <a:rPr lang="en-US" altLang="zh-CN" sz="2000" dirty="0"/>
                  <a:t> </a:t>
                </a:r>
                <a:r>
                  <a:rPr lang="zh-CN" altLang="en-US" sz="2000" dirty="0"/>
                  <a:t>的序列，</a:t>
                </a:r>
                <a14:m>
                  <m:oMath xmlns:m="http://schemas.openxmlformats.org/officeDocument/2006/math">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𝑛</m:t>
                    </m:r>
                  </m:oMath>
                </a14:m>
                <a:r>
                  <a:rPr lang="en-US" altLang="zh-CN" sz="2000" dirty="0"/>
                  <a:t> </a:t>
                </a:r>
                <a:r>
                  <a:rPr lang="zh-CN" altLang="en-US" sz="2000" dirty="0"/>
                  <a:t>每个数出现 </a:t>
                </a:r>
                <a:r>
                  <a:rPr lang="en-US" altLang="zh-CN" sz="2000" dirty="0"/>
                  <a:t>4 </a:t>
                </a:r>
                <a:r>
                  <a:rPr lang="zh-CN" altLang="en-US" sz="2000" dirty="0"/>
                  <a:t>次，问是否能划分为两个相同的子序列。</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≤50000</m:t>
                    </m:r>
                  </m:oMath>
                </a14:m>
                <a:endParaRPr lang="en-US" altLang="zh-CN" sz="2000" dirty="0"/>
              </a:p>
              <a:p>
                <a:endParaRPr lang="en-US" altLang="zh-CN" sz="2000" dirty="0"/>
              </a:p>
              <a:p>
                <a:r>
                  <a:rPr lang="zh-CN" altLang="en-US" sz="2000" dirty="0"/>
                  <a:t>提示：每个数出现 </a:t>
                </a:r>
                <a:r>
                  <a:rPr lang="en-US" altLang="zh-CN" sz="2000" dirty="0"/>
                  <a:t>2 </a:t>
                </a:r>
                <a:r>
                  <a:rPr lang="zh-CN" altLang="en-US" sz="2000" dirty="0"/>
                  <a:t>次怎么做？</a:t>
                </a:r>
                <a:r>
                  <a:rPr lang="en-US" altLang="zh-CN" sz="2000" dirty="0"/>
                  <a:t>4 </a:t>
                </a:r>
                <a:r>
                  <a:rPr lang="zh-CN" altLang="en-US" sz="2000" dirty="0"/>
                  <a:t>次怎么变成 </a:t>
                </a:r>
                <a:r>
                  <a:rPr lang="en-US" altLang="zh-CN" sz="2000" dirty="0"/>
                  <a:t>2 </a:t>
                </a:r>
                <a:r>
                  <a:rPr lang="zh-CN" altLang="en-US" sz="2000" dirty="0"/>
                  <a:t>次？为什么是 </a:t>
                </a:r>
                <a:r>
                  <a:rPr lang="en-US" altLang="zh-CN" sz="2000" dirty="0"/>
                  <a:t>2-SAT</a:t>
                </a:r>
                <a:r>
                  <a:rPr lang="zh-CN" altLang="en-US" sz="2000" dirty="0"/>
                  <a:t>？</a:t>
                </a:r>
                <a:endParaRPr lang="en-US" altLang="zh-CN" sz="2000" dirty="0"/>
              </a:p>
              <a:p>
                <a:endParaRPr lang="en-US" altLang="zh-CN" sz="2000" dirty="0"/>
              </a:p>
              <a:p>
                <a:r>
                  <a:rPr lang="en-US" altLang="zh-CN" sz="2000" dirty="0"/>
                  <a:t>CF1007D</a:t>
                </a:r>
                <a:r>
                  <a:rPr lang="zh-CN" altLang="en-US" sz="2000" dirty="0"/>
                  <a:t>：给定一棵树，你需要在上面放置 </a:t>
                </a:r>
                <a14:m>
                  <m:oMath xmlns:m="http://schemas.openxmlformats.org/officeDocument/2006/math">
                    <m:r>
                      <a:rPr lang="en-US" altLang="zh-CN" sz="2000" b="0" i="1" smtClean="0">
                        <a:latin typeface="Cambria Math" panose="02040503050406030204" pitchFamily="18" charset="0"/>
                      </a:rPr>
                      <m:t>𝑚</m:t>
                    </m:r>
                  </m:oMath>
                </a14:m>
                <a:r>
                  <a:rPr lang="en-US" altLang="zh-CN" sz="2000" dirty="0"/>
                  <a:t> </a:t>
                </a:r>
                <a:r>
                  <a:rPr lang="zh-CN" altLang="en-US" sz="2000" dirty="0"/>
                  <a:t>条路径，第 </a:t>
                </a:r>
                <a14:m>
                  <m:oMath xmlns:m="http://schemas.openxmlformats.org/officeDocument/2006/math">
                    <m:r>
                      <a:rPr lang="en-US" altLang="zh-CN" sz="2000" b="0" i="1" smtClean="0">
                        <a:latin typeface="Cambria Math" panose="02040503050406030204" pitchFamily="18" charset="0"/>
                      </a:rPr>
                      <m:t>𝑖</m:t>
                    </m:r>
                  </m:oMath>
                </a14:m>
                <a:r>
                  <a:rPr lang="en-US" altLang="zh-CN" sz="2000" dirty="0"/>
                  <a:t> </a:t>
                </a:r>
                <a:r>
                  <a:rPr lang="zh-CN" altLang="en-US" sz="2000" dirty="0"/>
                  <a:t>条路径要么是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𝑖</m:t>
                        </m:r>
                      </m:sub>
                    </m:sSub>
                  </m:oMath>
                </a14:m>
                <a:r>
                  <a:rPr lang="en-US" altLang="zh-CN" sz="2000" dirty="0"/>
                  <a:t> </a:t>
                </a:r>
                <a:r>
                  <a:rPr lang="zh-CN" altLang="en-US" sz="2000" dirty="0"/>
                  <a:t>要么是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𝑖</m:t>
                        </m:r>
                      </m:sub>
                    </m:sSub>
                  </m:oMath>
                </a14:m>
                <a:r>
                  <a:rPr lang="zh-CN" altLang="en-US" sz="2000" dirty="0"/>
                  <a:t>，问能否使路径不相交。要求单 </a:t>
                </a:r>
                <a:r>
                  <a:rPr lang="en-US" altLang="zh-CN" sz="2000" dirty="0"/>
                  <a:t>log</a:t>
                </a:r>
                <a:r>
                  <a:rPr lang="zh-CN" altLang="en-US" sz="2000" dirty="0"/>
                  <a:t>。</a:t>
                </a:r>
                <a:endParaRPr lang="en-US" altLang="zh-CN" sz="2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1056000" y="1724417"/>
                <a:ext cx="10080000" cy="4093428"/>
              </a:xfrm>
              <a:prstGeom prst="rect">
                <a:avLst/>
              </a:prstGeom>
              <a:blipFill>
                <a:blip r:embed="rId2"/>
                <a:stretch>
                  <a:fillRect l="-605" t="-894" r="-423" b="-17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39686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465"/>
            <a:ext cx="9144000" cy="926674"/>
          </a:xfrm>
        </p:spPr>
        <p:txBody>
          <a:bodyPr>
            <a:normAutofit/>
          </a:bodyPr>
          <a:lstStyle/>
          <a:p>
            <a:r>
              <a:rPr lang="zh-CN" altLang="en-US" sz="4400" b="1" dirty="0">
                <a:latin typeface="+mn-ea"/>
                <a:ea typeface="+mn-ea"/>
              </a:rPr>
              <a:t>特殊图问题</a:t>
            </a:r>
          </a:p>
        </p:txBody>
      </p:sp>
      <p:cxnSp>
        <p:nvCxnSpPr>
          <p:cNvPr id="5" name="直接连接符 4"/>
          <p:cNvCxnSpPr/>
          <p:nvPr/>
        </p:nvCxnSpPr>
        <p:spPr>
          <a:xfrm>
            <a:off x="778365" y="1141467"/>
            <a:ext cx="106352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文本框 3"/>
              <p:cNvSpPr txBox="1"/>
              <p:nvPr/>
            </p:nvSpPr>
            <p:spPr>
              <a:xfrm>
                <a:off x="1056000" y="1724417"/>
                <a:ext cx="10080000" cy="5016758"/>
              </a:xfrm>
              <a:prstGeom prst="rect">
                <a:avLst/>
              </a:prstGeom>
              <a:noFill/>
            </p:spPr>
            <p:txBody>
              <a:bodyPr wrap="square" rtlCol="0">
                <a:spAutoFit/>
              </a:bodyPr>
              <a:lstStyle/>
              <a:p>
                <a:r>
                  <a:rPr lang="zh-CN" altLang="en-US" sz="2000" dirty="0"/>
                  <a:t>其实“仙人掌”本身没有难点，至多就是繁杂的分类讨论和恶心的代码。对于“广义串并联图”的“串并联树”之类，笔者更觉得是自娱自乐的东西了。可能 </a:t>
                </a:r>
                <a:r>
                  <a:rPr lang="en-US" altLang="zh-CN" sz="2000" dirty="0"/>
                  <a:t>P8331 </a:t>
                </a:r>
                <a:r>
                  <a:rPr lang="zh-CN" altLang="en-US" sz="2000"/>
                  <a:t>更有学习价值。</a:t>
                </a:r>
                <a:endParaRPr lang="en-US" altLang="zh-CN" sz="2000" dirty="0"/>
              </a:p>
              <a:p>
                <a:endParaRPr lang="en-US" altLang="zh-CN" sz="2000" dirty="0"/>
              </a:p>
              <a:p>
                <a:r>
                  <a:rPr lang="zh-CN" altLang="en-US" sz="2000" dirty="0"/>
                  <a:t>对于简单的仙人掌问题，圆方树仍然是利器。</a:t>
                </a:r>
                <a:endParaRPr lang="en-US" altLang="zh-CN" sz="2000" dirty="0"/>
              </a:p>
              <a:p>
                <a:endParaRPr lang="en-US" altLang="zh-CN" sz="2000" dirty="0"/>
              </a:p>
              <a:p>
                <a:r>
                  <a:rPr lang="zh-CN" altLang="en-US" sz="2000" dirty="0"/>
                  <a:t>经典题：仙人掌生成树个数；仙人掌直径；仙人掌距离询问；仙人掌虚树（</a:t>
                </a:r>
                <a:r>
                  <a:rPr lang="en-US" altLang="zh-CN" sz="2000" dirty="0" err="1"/>
                  <a:t>uoj</a:t>
                </a:r>
                <a:r>
                  <a:rPr lang="en-US" altLang="zh-CN" sz="2000" dirty="0"/>
                  <a:t> 87</a:t>
                </a:r>
                <a:r>
                  <a:rPr lang="zh-CN" altLang="en-US" sz="2000" dirty="0"/>
                  <a:t>，其实就是虚圆方树）。</a:t>
                </a:r>
                <a:endParaRPr lang="en-US" altLang="zh-CN" sz="2000" dirty="0"/>
              </a:p>
              <a:p>
                <a:endParaRPr lang="en-US" altLang="zh-CN" sz="2000" dirty="0"/>
              </a:p>
              <a:p>
                <a:r>
                  <a:rPr lang="en-US" altLang="zh-CN" sz="2000" dirty="0"/>
                  <a:t>CF1893E</a:t>
                </a:r>
                <a:r>
                  <a:rPr lang="zh-CN" altLang="en-US" sz="2000" dirty="0"/>
                  <a:t>：以二度链的方式给出一个很大的点仙人掌，问有多少种把点、边赋值成 </a:t>
                </a:r>
                <a:r>
                  <a:rPr lang="en-US" altLang="zh-CN" sz="2000" dirty="0"/>
                  <a:t>1,2,3 </a:t>
                </a:r>
                <a:r>
                  <a:rPr lang="zh-CN" altLang="en-US" sz="2000" dirty="0"/>
                  <a:t>的方法使得边两端异或和非 </a:t>
                </a:r>
                <a:r>
                  <a:rPr lang="en-US" altLang="zh-CN" sz="2000" dirty="0"/>
                  <a:t>0 </a:t>
                </a:r>
                <a:r>
                  <a:rPr lang="zh-CN" altLang="en-US" sz="2000" dirty="0"/>
                  <a:t>且非边权，且点周围边异或和非 </a:t>
                </a:r>
                <a:r>
                  <a:rPr lang="en-US" altLang="zh-CN" sz="2000" dirty="0"/>
                  <a:t>0 </a:t>
                </a:r>
                <a:r>
                  <a:rPr lang="zh-CN" altLang="en-US" sz="2000" dirty="0"/>
                  <a:t>且非点权。</a:t>
                </a:r>
                <a:endParaRPr lang="en-US" altLang="zh-CN" sz="2000" dirty="0"/>
              </a:p>
              <a:p>
                <a:endParaRPr lang="en-US" altLang="zh-CN" sz="2000" dirty="0"/>
              </a:p>
              <a:p>
                <a:r>
                  <a:rPr lang="en-US" altLang="zh-CN" sz="2000" dirty="0"/>
                  <a:t>LOJ6240</a:t>
                </a:r>
                <a:r>
                  <a:rPr lang="zh-CN" altLang="en-US" sz="2000" dirty="0"/>
                  <a:t>：求对仙人掌均匀随机点分治时间代价期望，定义时间代价为每次分治连通块大小之和。</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≤400</m:t>
                    </m:r>
                  </m:oMath>
                </a14:m>
                <a:endParaRPr lang="en-US" altLang="zh-CN" sz="2000" dirty="0"/>
              </a:p>
              <a:p>
                <a:endParaRPr lang="en-US" altLang="zh-CN" sz="2000" dirty="0"/>
              </a:p>
              <a:p>
                <a:r>
                  <a:rPr lang="zh-CN" altLang="en-US" sz="2000" dirty="0"/>
                  <a:t>提示：拆贡献，算以每个点为中心时的代价期望，这又等价于枚举 </a:t>
                </a:r>
                <a14:m>
                  <m:oMath xmlns:m="http://schemas.openxmlformats.org/officeDocument/2006/math">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oMath>
                </a14:m>
                <a:r>
                  <a:rPr lang="zh-CN" altLang="en-US" sz="2000" dirty="0"/>
                  <a:t>，求 </a:t>
                </a:r>
                <a14:m>
                  <m:oMath xmlns:m="http://schemas.openxmlformats.org/officeDocument/2006/math">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oMath>
                </a14:m>
                <a:r>
                  <a:rPr lang="zh-CN" altLang="en-US" sz="2000" dirty="0"/>
                  <a:t> 连通的概率。</a:t>
                </a:r>
              </a:p>
            </p:txBody>
          </p:sp>
        </mc:Choice>
        <mc:Fallback xmlns="">
          <p:sp>
            <p:nvSpPr>
              <p:cNvPr id="4" name="文本框 3"/>
              <p:cNvSpPr txBox="1">
                <a:spLocks noRot="1" noChangeAspect="1" noMove="1" noResize="1" noEditPoints="1" noAdjustHandles="1" noChangeArrowheads="1" noChangeShapeType="1" noTextEdit="1"/>
              </p:cNvSpPr>
              <p:nvPr/>
            </p:nvSpPr>
            <p:spPr>
              <a:xfrm>
                <a:off x="1056000" y="1724417"/>
                <a:ext cx="10080000" cy="5016758"/>
              </a:xfrm>
              <a:prstGeom prst="rect">
                <a:avLst/>
              </a:prstGeom>
              <a:blipFill>
                <a:blip r:embed="rId2"/>
                <a:stretch>
                  <a:fillRect l="-605" t="-729" r="-60" b="-12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22644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465"/>
            <a:ext cx="9144000" cy="926674"/>
          </a:xfrm>
        </p:spPr>
        <p:txBody>
          <a:bodyPr>
            <a:normAutofit/>
          </a:bodyPr>
          <a:lstStyle/>
          <a:p>
            <a:r>
              <a:rPr lang="zh-CN" altLang="en-US" sz="4400" b="1" dirty="0">
                <a:latin typeface="+mn-ea"/>
                <a:ea typeface="+mn-ea"/>
              </a:rPr>
              <a:t>更多特殊图问题</a:t>
            </a:r>
          </a:p>
        </p:txBody>
      </p:sp>
      <p:cxnSp>
        <p:nvCxnSpPr>
          <p:cNvPr id="5" name="直接连接符 4"/>
          <p:cNvCxnSpPr/>
          <p:nvPr/>
        </p:nvCxnSpPr>
        <p:spPr>
          <a:xfrm>
            <a:off x="778365" y="1141467"/>
            <a:ext cx="106352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文本框 3"/>
              <p:cNvSpPr txBox="1"/>
              <p:nvPr/>
            </p:nvSpPr>
            <p:spPr>
              <a:xfrm>
                <a:off x="1056000" y="1724417"/>
                <a:ext cx="10080000" cy="5016758"/>
              </a:xfrm>
              <a:prstGeom prst="rect">
                <a:avLst/>
              </a:prstGeom>
              <a:noFill/>
            </p:spPr>
            <p:txBody>
              <a:bodyPr wrap="square" rtlCol="0">
                <a:spAutoFit/>
              </a:bodyPr>
              <a:lstStyle/>
              <a:p>
                <a:r>
                  <a:rPr lang="en-US" altLang="zh-CN" sz="2000" dirty="0"/>
                  <a:t>CF1268E</a:t>
                </a:r>
                <a:r>
                  <a:rPr lang="zh-CN" altLang="en-US" sz="2000" dirty="0"/>
                  <a:t>：给定仙人掌，第 </a:t>
                </a:r>
                <a14:m>
                  <m:oMath xmlns:m="http://schemas.openxmlformats.org/officeDocument/2006/math">
                    <m:r>
                      <a:rPr lang="en-US" altLang="zh-CN" sz="2000" b="0" i="1" smtClean="0">
                        <a:latin typeface="Cambria Math" panose="02040503050406030204" pitchFamily="18" charset="0"/>
                      </a:rPr>
                      <m:t>𝑖</m:t>
                    </m:r>
                  </m:oMath>
                </a14:m>
                <a:r>
                  <a:rPr lang="zh-CN" altLang="en-US" sz="2000" dirty="0"/>
                  <a:t> 条边边权为 </a:t>
                </a:r>
                <a14:m>
                  <m:oMath xmlns:m="http://schemas.openxmlformats.org/officeDocument/2006/math">
                    <m:r>
                      <a:rPr lang="en-US" altLang="zh-CN" sz="2000" b="0" i="1" smtClean="0">
                        <a:latin typeface="Cambria Math" panose="02040503050406030204" pitchFamily="18" charset="0"/>
                      </a:rPr>
                      <m:t>𝑖</m:t>
                    </m:r>
                  </m:oMath>
                </a14:m>
                <a:r>
                  <a:rPr lang="zh-CN" altLang="en-US" sz="2000" dirty="0"/>
                  <a:t>。对每个点 </a:t>
                </a:r>
                <a14:m>
                  <m:oMath xmlns:m="http://schemas.openxmlformats.org/officeDocument/2006/math">
                    <m:r>
                      <a:rPr lang="en-US" altLang="zh-CN" sz="2000" b="0" i="1" smtClean="0">
                        <a:latin typeface="Cambria Math" panose="02040503050406030204" pitchFamily="18" charset="0"/>
                      </a:rPr>
                      <m:t>𝑥</m:t>
                    </m:r>
                  </m:oMath>
                </a14:m>
                <a:r>
                  <a:rPr lang="zh-CN" altLang="en-US" sz="2000" dirty="0"/>
                  <a:t>，问有多少个 </a:t>
                </a:r>
                <a14:m>
                  <m:oMath xmlns:m="http://schemas.openxmlformats.org/officeDocument/2006/math">
                    <m:r>
                      <a:rPr lang="en-US" altLang="zh-CN" sz="2000" b="0" i="1" smtClean="0">
                        <a:latin typeface="Cambria Math" panose="02040503050406030204" pitchFamily="18" charset="0"/>
                      </a:rPr>
                      <m:t>𝑦</m:t>
                    </m:r>
                  </m:oMath>
                </a14:m>
                <a:r>
                  <a:rPr lang="zh-CN" altLang="en-US" sz="2000" dirty="0"/>
                  <a:t>，</a:t>
                </a:r>
                <a14:m>
                  <m:oMath xmlns:m="http://schemas.openxmlformats.org/officeDocument/2006/math">
                    <m:r>
                      <a:rPr lang="en-US" altLang="zh-CN" sz="2000" b="0" i="1" dirty="0" smtClean="0">
                        <a:latin typeface="Cambria Math" panose="02040503050406030204" pitchFamily="18" charset="0"/>
                      </a:rPr>
                      <m:t>𝑥</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𝑦</m:t>
                    </m:r>
                  </m:oMath>
                </a14:m>
                <a:r>
                  <a:rPr lang="zh-CN" altLang="en-US" sz="2000" dirty="0"/>
                  <a:t> 存在边权递增的路径。</a:t>
                </a:r>
                <a:endParaRPr lang="en-US" altLang="zh-CN" sz="2000" dirty="0"/>
              </a:p>
              <a:p>
                <a:endParaRPr lang="en-US" altLang="zh-CN" sz="2000" dirty="0"/>
              </a:p>
              <a:p>
                <a:r>
                  <a:rPr lang="zh-CN" altLang="en-US" sz="2000" dirty="0"/>
                  <a:t>提示：从大到小加边。</a:t>
                </a:r>
                <a:endParaRPr lang="en-US" altLang="zh-CN" sz="2000" dirty="0"/>
              </a:p>
              <a:p>
                <a:endParaRPr lang="en-US" altLang="zh-CN" sz="2000" dirty="0"/>
              </a:p>
              <a:p>
                <a:r>
                  <a:rPr lang="zh-CN" altLang="en-US" sz="2000" dirty="0"/>
                  <a:t>广义串并联图的基本操作：缩一度点，缩重边，缩二度点，在此过程中递推信息。</a:t>
                </a:r>
                <a:endParaRPr lang="en-US" altLang="zh-CN" sz="2000" dirty="0"/>
              </a:p>
              <a:p>
                <a:endParaRPr lang="en-US" altLang="zh-CN" sz="2000" dirty="0"/>
              </a:p>
              <a:p>
                <a:r>
                  <a:rPr lang="en-US" altLang="zh-CN" sz="2000" dirty="0"/>
                  <a:t>P6790</a:t>
                </a:r>
                <a:r>
                  <a:rPr lang="zh-CN" altLang="en-US" sz="2000" dirty="0"/>
                  <a:t>：给定仙人掌加一条边，求生成树个数。</a:t>
                </a:r>
                <a:endParaRPr lang="en-US" altLang="zh-CN" sz="2000" dirty="0"/>
              </a:p>
              <a:p>
                <a:endParaRPr lang="en-US" altLang="zh-CN" sz="2000" dirty="0"/>
              </a:p>
              <a:p>
                <a:r>
                  <a:rPr lang="en-US" altLang="zh-CN" sz="2000" dirty="0"/>
                  <a:t>P7146</a:t>
                </a:r>
                <a:r>
                  <a:rPr lang="zh-CN" altLang="en-US" sz="2000" dirty="0"/>
                  <a:t>：给定一个 </a:t>
                </a:r>
                <a14:m>
                  <m:oMath xmlns:m="http://schemas.openxmlformats.org/officeDocument/2006/math">
                    <m:r>
                      <a:rPr lang="en-US" altLang="zh-CN" sz="2000" b="0" i="1" smtClean="0">
                        <a:latin typeface="Cambria Math" panose="02040503050406030204" pitchFamily="18" charset="0"/>
                      </a:rPr>
                      <m:t>𝑛</m:t>
                    </m:r>
                  </m:oMath>
                </a14:m>
                <a:r>
                  <a:rPr lang="zh-CN" altLang="en-US" sz="2000" dirty="0"/>
                  <a:t> 点不超过 </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/2</m:t>
                    </m:r>
                  </m:oMath>
                </a14:m>
                <a:r>
                  <a:rPr lang="zh-CN" altLang="en-US" sz="2000" dirty="0"/>
                  <a:t> 条边的完全随机带权图，求最大权导出子图。权值定义为点权减边权。</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≤100000</m:t>
                    </m:r>
                  </m:oMath>
                </a14:m>
                <a:endParaRPr lang="en-US" altLang="zh-CN" sz="2000" dirty="0"/>
              </a:p>
              <a:p>
                <a:endParaRPr lang="en-US" altLang="zh-CN" sz="2000" dirty="0"/>
              </a:p>
              <a:p>
                <a:r>
                  <a:rPr lang="en-US" altLang="zh-CN" sz="2000" dirty="0"/>
                  <a:t>P8426</a:t>
                </a:r>
                <a:r>
                  <a:rPr lang="zh-CN" altLang="en-US" sz="2000" dirty="0"/>
                  <a:t>：给定无向图，判断 </a:t>
                </a:r>
                <a14:m>
                  <m:oMath xmlns:m="http://schemas.openxmlformats.org/officeDocument/2006/math">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𝑛</m:t>
                    </m:r>
                  </m:oMath>
                </a14:m>
                <a:r>
                  <a:rPr lang="zh-CN" altLang="en-US" sz="2000" dirty="0"/>
                  <a:t> 是否存在长度不是最短路的简单路径。</a:t>
                </a:r>
                <a:endParaRPr lang="en-US" altLang="zh-CN" sz="2000" dirty="0"/>
              </a:p>
              <a:p>
                <a:endParaRPr lang="en-US" altLang="zh-CN" sz="2000" dirty="0"/>
              </a:p>
              <a:p>
                <a:r>
                  <a:rPr lang="en-US" altLang="zh-CN" sz="2000" dirty="0"/>
                  <a:t>P8331</a:t>
                </a:r>
                <a:r>
                  <a:rPr lang="zh-CN" altLang="en-US" sz="2000" dirty="0"/>
                  <a:t>：已知一个无向图满足，存在赋正整数边权的方法使得任意简单环的边权和相等。多次询问两点间简单路径权值和。</a:t>
                </a:r>
              </a:p>
            </p:txBody>
          </p:sp>
        </mc:Choice>
        <mc:Fallback xmlns="">
          <p:sp>
            <p:nvSpPr>
              <p:cNvPr id="4" name="文本框 3"/>
              <p:cNvSpPr txBox="1">
                <a:spLocks noRot="1" noChangeAspect="1" noMove="1" noResize="1" noEditPoints="1" noAdjustHandles="1" noChangeArrowheads="1" noChangeShapeType="1" noTextEdit="1"/>
              </p:cNvSpPr>
              <p:nvPr/>
            </p:nvSpPr>
            <p:spPr>
              <a:xfrm>
                <a:off x="1056000" y="1724417"/>
                <a:ext cx="10080000" cy="5016758"/>
              </a:xfrm>
              <a:prstGeom prst="rect">
                <a:avLst/>
              </a:prstGeom>
              <a:blipFill>
                <a:blip r:embed="rId2"/>
                <a:stretch>
                  <a:fillRect l="-605" t="-729" r="-121" b="-12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1374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465"/>
            <a:ext cx="9144000" cy="926674"/>
          </a:xfrm>
        </p:spPr>
        <p:txBody>
          <a:bodyPr>
            <a:normAutofit/>
          </a:bodyPr>
          <a:lstStyle/>
          <a:p>
            <a:r>
              <a:rPr lang="zh-CN" altLang="en-US" sz="4400" b="1" dirty="0">
                <a:latin typeface="+mn-ea"/>
                <a:ea typeface="+mn-ea"/>
              </a:rPr>
              <a:t>拓展：</a:t>
            </a:r>
            <a:r>
              <a:rPr lang="en-US" altLang="zh-CN" sz="4400" b="1" dirty="0" err="1">
                <a:latin typeface="+mn-ea"/>
                <a:ea typeface="+mn-ea"/>
              </a:rPr>
              <a:t>Xor</a:t>
            </a:r>
            <a:r>
              <a:rPr lang="en-US" altLang="zh-CN" sz="4400" b="1" dirty="0">
                <a:latin typeface="+mn-ea"/>
                <a:ea typeface="+mn-ea"/>
              </a:rPr>
              <a:t> hash</a:t>
            </a:r>
            <a:endParaRPr lang="zh-CN" altLang="en-US" sz="4400" b="1" dirty="0">
              <a:latin typeface="+mn-ea"/>
              <a:ea typeface="+mn-ea"/>
            </a:endParaRPr>
          </a:p>
        </p:txBody>
      </p:sp>
      <p:cxnSp>
        <p:nvCxnSpPr>
          <p:cNvPr id="5" name="直接连接符 4"/>
          <p:cNvCxnSpPr/>
          <p:nvPr/>
        </p:nvCxnSpPr>
        <p:spPr>
          <a:xfrm>
            <a:off x="778365" y="1141467"/>
            <a:ext cx="106352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 name="文本框 3"/>
              <p:cNvSpPr txBox="1"/>
              <p:nvPr/>
            </p:nvSpPr>
            <p:spPr>
              <a:xfrm>
                <a:off x="1056000" y="1724417"/>
                <a:ext cx="10080000" cy="2246769"/>
              </a:xfrm>
              <a:prstGeom prst="rect">
                <a:avLst/>
              </a:prstGeom>
              <a:noFill/>
            </p:spPr>
            <p:txBody>
              <a:bodyPr wrap="square" rtlCol="0">
                <a:spAutoFit/>
              </a:bodyPr>
              <a:lstStyle/>
              <a:p>
                <a:r>
                  <a:rPr lang="zh-CN" altLang="en-US" sz="2000" dirty="0"/>
                  <a:t>定义集合 </a:t>
                </a:r>
                <a14:m>
                  <m:oMath xmlns:m="http://schemas.openxmlformats.org/officeDocument/2006/math">
                    <m:r>
                      <a:rPr lang="en-US" altLang="zh-CN" sz="2000" b="0" i="1" smtClean="0">
                        <a:latin typeface="Cambria Math" panose="02040503050406030204" pitchFamily="18" charset="0"/>
                      </a:rPr>
                      <m:t>𝑆</m:t>
                    </m:r>
                  </m:oMath>
                </a14:m>
                <a:r>
                  <a:rPr lang="zh-CN" altLang="en-US" sz="2000" dirty="0"/>
                  <a:t> 的权值为所有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𝑥</m:t>
                        </m:r>
                      </m:sub>
                    </m:sSub>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𝑆</m:t>
                    </m:r>
                    <m:r>
                      <a:rPr lang="en-US" altLang="zh-CN" sz="2000" b="0" i="1" smtClean="0">
                        <a:latin typeface="Cambria Math" panose="02040503050406030204" pitchFamily="18" charset="0"/>
                      </a:rPr>
                      <m:t>)</m:t>
                    </m:r>
                  </m:oMath>
                </a14:m>
                <a:r>
                  <a:rPr lang="zh-CN" altLang="en-US" sz="2000" dirty="0"/>
                  <a:t> 的 </a:t>
                </a:r>
                <a:r>
                  <a:rPr lang="en-US" altLang="zh-CN" sz="2000" dirty="0"/>
                  <a:t>XOR</a:t>
                </a:r>
                <a:r>
                  <a:rPr lang="zh-CN" altLang="en-US" sz="2000" dirty="0"/>
                  <a:t>，</a:t>
                </a:r>
                <a14:m>
                  <m:oMath xmlns:m="http://schemas.openxmlformats.org/officeDocument/2006/math">
                    <m:r>
                      <a:rPr lang="en-US" altLang="zh-CN" sz="2000" b="0" i="1" smtClean="0">
                        <a:latin typeface="Cambria Math" panose="02040503050406030204" pitchFamily="18" charset="0"/>
                      </a:rPr>
                      <m:t>𝑎</m:t>
                    </m:r>
                  </m:oMath>
                </a14:m>
                <a:r>
                  <a:rPr lang="zh-CN" altLang="en-US" sz="2000" dirty="0"/>
                  <a:t> 是随机大数。</a:t>
                </a:r>
                <a:endParaRPr lang="en-US" altLang="zh-CN" sz="2000" dirty="0"/>
              </a:p>
              <a:p>
                <a:endParaRPr lang="en-US" altLang="zh-CN" sz="2000" dirty="0"/>
              </a:p>
              <a:p>
                <a:r>
                  <a:rPr lang="zh-CN" altLang="en-US" sz="2000" dirty="0"/>
                  <a:t>对于所有非树边 </a:t>
                </a:r>
                <a14:m>
                  <m:oMath xmlns:m="http://schemas.openxmlformats.org/officeDocument/2006/math">
                    <m:r>
                      <a:rPr lang="en-US" altLang="zh-CN" sz="2000" b="0" i="1" smtClean="0">
                        <a:latin typeface="Cambria Math" panose="02040503050406030204" pitchFamily="18" charset="0"/>
                      </a:rPr>
                      <m:t>𝑒</m:t>
                    </m:r>
                  </m:oMath>
                </a14:m>
                <a:r>
                  <a:rPr lang="zh-CN" altLang="en-US" sz="2000" dirty="0"/>
                  <a:t>，随机生成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𝑒</m:t>
                        </m:r>
                      </m:sub>
                    </m:sSub>
                  </m:oMath>
                </a14:m>
                <a:r>
                  <a:rPr lang="zh-CN" altLang="en-US" sz="2000" dirty="0"/>
                  <a:t>；对于所有树边 </a:t>
                </a:r>
                <a14:m>
                  <m:oMath xmlns:m="http://schemas.openxmlformats.org/officeDocument/2006/math">
                    <m:r>
                      <a:rPr lang="en-US" altLang="zh-CN" sz="2000" b="0" i="1" smtClean="0">
                        <a:latin typeface="Cambria Math" panose="02040503050406030204" pitchFamily="18" charset="0"/>
                      </a:rPr>
                      <m:t>𝑒</m:t>
                    </m:r>
                  </m:oMath>
                </a14:m>
                <a:r>
                  <a:rPr lang="zh-CN" altLang="en-US" sz="2000" dirty="0"/>
                  <a:t>，权值为覆盖的非树边集合的权值。</a:t>
                </a:r>
                <a:endParaRPr lang="en-US" altLang="zh-CN" sz="2000" dirty="0"/>
              </a:p>
              <a:p>
                <a:endParaRPr lang="en-US" altLang="zh-CN" sz="2000" dirty="0"/>
              </a:p>
              <a:p>
                <a:r>
                  <a:rPr lang="zh-CN" altLang="en-US" sz="2000" dirty="0"/>
                  <a:t>割两条边会使得图不连通当且仅当它们权值相同。</a:t>
                </a:r>
                <a:endParaRPr lang="en-US" altLang="zh-CN" sz="2000" dirty="0"/>
              </a:p>
              <a:p>
                <a:endParaRPr lang="en-US" altLang="zh-CN" sz="2000" dirty="0"/>
              </a:p>
              <a:p>
                <a:r>
                  <a:rPr lang="zh-CN" altLang="en-US" sz="2000" dirty="0"/>
                  <a:t>例题：</a:t>
                </a:r>
                <a:r>
                  <a:rPr lang="en-US" altLang="zh-CN" sz="2000" dirty="0"/>
                  <a:t>P6658</a:t>
                </a:r>
                <a:r>
                  <a:rPr lang="zh-CN" altLang="en-US" sz="2000" dirty="0"/>
                  <a:t>，</a:t>
                </a:r>
                <a:r>
                  <a:rPr lang="en-US" altLang="zh-CN" sz="2000" dirty="0"/>
                  <a:t>P4214</a:t>
                </a:r>
                <a:r>
                  <a:rPr lang="zh-CN" altLang="en-US" sz="2000" dirty="0"/>
                  <a:t>，</a:t>
                </a:r>
                <a:r>
                  <a:rPr lang="en-US" altLang="zh-CN" sz="2000" dirty="0"/>
                  <a:t>CF1648F</a:t>
                </a:r>
                <a:r>
                  <a:rPr lang="zh-CN" altLang="en-US" sz="2000" dirty="0"/>
                  <a:t>，</a:t>
                </a:r>
                <a:r>
                  <a:rPr lang="en-US" altLang="zh-CN" sz="2000" dirty="0">
                    <a:hlinkClick r:id="rId2"/>
                  </a:rPr>
                  <a:t>【CTS Round #1 Day 2】</a:t>
                </a:r>
                <a:r>
                  <a:rPr lang="zh-CN" altLang="en-US" sz="2000" dirty="0">
                    <a:hlinkClick r:id="rId2"/>
                  </a:rPr>
                  <a:t>桥桥桥</a:t>
                </a:r>
                <a:endParaRPr lang="zh-CN" altLang="en-US" sz="2000" dirty="0"/>
              </a:p>
            </p:txBody>
          </p:sp>
        </mc:Choice>
        <mc:Fallback>
          <p:sp>
            <p:nvSpPr>
              <p:cNvPr id="4" name="文本框 3"/>
              <p:cNvSpPr txBox="1">
                <a:spLocks noRot="1" noChangeAspect="1" noMove="1" noResize="1" noEditPoints="1" noAdjustHandles="1" noChangeArrowheads="1" noChangeShapeType="1" noTextEdit="1"/>
              </p:cNvSpPr>
              <p:nvPr/>
            </p:nvSpPr>
            <p:spPr>
              <a:xfrm>
                <a:off x="1056000" y="1724417"/>
                <a:ext cx="10080000" cy="2246769"/>
              </a:xfrm>
              <a:prstGeom prst="rect">
                <a:avLst/>
              </a:prstGeom>
              <a:blipFill>
                <a:blip r:embed="rId3"/>
                <a:stretch>
                  <a:fillRect l="-605" t="-1630" b="-40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478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465"/>
            <a:ext cx="9144000" cy="926674"/>
          </a:xfrm>
        </p:spPr>
        <p:txBody>
          <a:bodyPr>
            <a:normAutofit/>
          </a:bodyPr>
          <a:lstStyle/>
          <a:p>
            <a:r>
              <a:rPr lang="zh-CN" altLang="en-US" sz="4400" b="1" dirty="0">
                <a:latin typeface="+mn-ea"/>
                <a:ea typeface="+mn-ea"/>
              </a:rPr>
              <a:t>目录</a:t>
            </a:r>
          </a:p>
        </p:txBody>
      </p:sp>
      <p:cxnSp>
        <p:nvCxnSpPr>
          <p:cNvPr id="5" name="直接连接符 4"/>
          <p:cNvCxnSpPr/>
          <p:nvPr/>
        </p:nvCxnSpPr>
        <p:spPr>
          <a:xfrm>
            <a:off x="778365" y="1141467"/>
            <a:ext cx="106352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056000" y="1724417"/>
            <a:ext cx="10080000" cy="2246769"/>
          </a:xfrm>
          <a:prstGeom prst="rect">
            <a:avLst/>
          </a:prstGeom>
          <a:noFill/>
        </p:spPr>
        <p:txBody>
          <a:bodyPr wrap="square" rtlCol="0">
            <a:spAutoFit/>
          </a:bodyPr>
          <a:lstStyle/>
          <a:p>
            <a:pPr marL="457200" indent="-457200">
              <a:buAutoNum type="arabicPeriod"/>
            </a:pPr>
            <a:r>
              <a:rPr lang="zh-CN" altLang="en-US" sz="2000" dirty="0"/>
              <a:t>连通性问题选讲</a:t>
            </a:r>
            <a:endParaRPr lang="en-US" altLang="zh-CN" sz="2000" dirty="0"/>
          </a:p>
          <a:p>
            <a:pPr marL="457200" indent="-457200">
              <a:buAutoNum type="arabicPeriod"/>
            </a:pPr>
            <a:r>
              <a:rPr lang="en-US" altLang="zh-CN" sz="2000" dirty="0"/>
              <a:t>2-SAT </a:t>
            </a:r>
            <a:r>
              <a:rPr lang="zh-CN" altLang="en-US" sz="2000" dirty="0"/>
              <a:t>问题选讲</a:t>
            </a:r>
            <a:endParaRPr lang="en-US" altLang="zh-CN" sz="2000" dirty="0"/>
          </a:p>
          <a:p>
            <a:pPr marL="457200" indent="-457200">
              <a:buAutoNum type="arabicPeriod"/>
            </a:pPr>
            <a:r>
              <a:rPr lang="zh-CN" altLang="en-US" sz="2000" dirty="0"/>
              <a:t>特殊图上问题选讲</a:t>
            </a:r>
            <a:endParaRPr lang="en-US" altLang="zh-CN" sz="2000" dirty="0"/>
          </a:p>
          <a:p>
            <a:pPr marL="457200" indent="-457200">
              <a:buAutoNum type="arabicPeriod"/>
            </a:pPr>
            <a:endParaRPr lang="en-US" altLang="zh-CN" sz="2000" dirty="0"/>
          </a:p>
          <a:p>
            <a:r>
              <a:rPr lang="zh-CN" altLang="en-US" sz="2000" dirty="0"/>
              <a:t>不包括以下内容：</a:t>
            </a:r>
            <a:endParaRPr lang="en-US" altLang="zh-CN" sz="2000" dirty="0"/>
          </a:p>
          <a:p>
            <a:pPr marL="457200" indent="-457200">
              <a:buAutoNum type="arabicPeriod"/>
            </a:pPr>
            <a:r>
              <a:rPr lang="zh-CN" altLang="en-US" sz="2000" dirty="0"/>
              <a:t>三连通性</a:t>
            </a:r>
            <a:endParaRPr lang="en-US" altLang="zh-CN" sz="2000" dirty="0"/>
          </a:p>
          <a:p>
            <a:pPr marL="457200" indent="-457200">
              <a:buAutoNum type="arabicPeriod"/>
            </a:pPr>
            <a:r>
              <a:rPr lang="zh-CN" altLang="en-US" sz="2000" dirty="0"/>
              <a:t>欧拉回路</a:t>
            </a:r>
            <a:endParaRPr lang="en-US" altLang="zh-C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465"/>
            <a:ext cx="9144000" cy="926674"/>
          </a:xfrm>
        </p:spPr>
        <p:txBody>
          <a:bodyPr>
            <a:normAutofit/>
          </a:bodyPr>
          <a:lstStyle/>
          <a:p>
            <a:r>
              <a:rPr lang="zh-CN" altLang="en-US" sz="4400" b="1" dirty="0">
                <a:latin typeface="+mn-ea"/>
                <a:ea typeface="+mn-ea"/>
              </a:rPr>
              <a:t>点双连通性</a:t>
            </a:r>
          </a:p>
        </p:txBody>
      </p:sp>
      <p:cxnSp>
        <p:nvCxnSpPr>
          <p:cNvPr id="5" name="直接连接符 4"/>
          <p:cNvCxnSpPr/>
          <p:nvPr/>
        </p:nvCxnSpPr>
        <p:spPr>
          <a:xfrm>
            <a:off x="778365" y="1141467"/>
            <a:ext cx="106352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 name="文本框 3"/>
              <p:cNvSpPr txBox="1"/>
              <p:nvPr/>
            </p:nvSpPr>
            <p:spPr>
              <a:xfrm>
                <a:off x="1056000" y="1724417"/>
                <a:ext cx="10080000" cy="4401205"/>
              </a:xfrm>
              <a:prstGeom prst="rect">
                <a:avLst/>
              </a:prstGeom>
              <a:noFill/>
            </p:spPr>
            <p:txBody>
              <a:bodyPr wrap="square" rtlCol="0">
                <a:spAutoFit/>
              </a:bodyPr>
              <a:lstStyle/>
              <a:p>
                <a:r>
                  <a:rPr lang="zh-CN" altLang="en-US" sz="2000" dirty="0"/>
                  <a:t>点双连通性：任意两点之间至少有两条点不交的路径。（</a:t>
                </a:r>
                <a:r>
                  <a:rPr lang="en-US" altLang="zh-CN" sz="2000" dirty="0"/>
                  <a:t>2 </a:t>
                </a:r>
                <a:r>
                  <a:rPr lang="zh-CN" altLang="en-US" sz="2000"/>
                  <a:t>个点？）</a:t>
                </a:r>
                <a:endParaRPr lang="en-US" altLang="zh-CN" sz="2000" dirty="0"/>
              </a:p>
              <a:p>
                <a:endParaRPr lang="en-US" altLang="zh-CN" sz="2000" dirty="0"/>
              </a:p>
              <a:p>
                <a:r>
                  <a:rPr lang="zh-CN" altLang="en-US" sz="2000" dirty="0"/>
                  <a:t>划分为点双后，可以建出一般图圆方树，据此可知两点路径上的所有割点。一个点是割点等价于其属于多个点双。一条边是割边等价于所在点双大小为 </a:t>
                </a:r>
                <a:r>
                  <a:rPr lang="en-US" altLang="zh-CN" sz="2000" dirty="0"/>
                  <a:t>2</a:t>
                </a:r>
                <a:r>
                  <a:rPr lang="zh-CN" altLang="en-US" sz="2000" dirty="0"/>
                  <a:t>。</a:t>
                </a:r>
                <a:endParaRPr lang="en-US" altLang="zh-CN" sz="2000" dirty="0"/>
              </a:p>
              <a:p>
                <a:endParaRPr lang="en-US" altLang="zh-CN" sz="2000" dirty="0"/>
              </a:p>
              <a:p>
                <a:r>
                  <a:rPr lang="zh-CN" altLang="en-US" sz="2000" dirty="0"/>
                  <a:t>下面假设点双内没有重边且大小 </a:t>
                </a:r>
                <a14:m>
                  <m:oMath xmlns:m="http://schemas.openxmlformats.org/officeDocument/2006/math">
                    <m:r>
                      <a:rPr lang="en-US" altLang="zh-CN" sz="2000" b="0" i="1" smtClean="0">
                        <a:latin typeface="Cambria Math" panose="02040503050406030204" pitchFamily="18" charset="0"/>
                      </a:rPr>
                      <m:t>≥3</m:t>
                    </m:r>
                  </m:oMath>
                </a14:m>
                <a:r>
                  <a:rPr lang="zh-CN" altLang="en-US" sz="2000" dirty="0"/>
                  <a:t>，有：</a:t>
                </a:r>
                <a:endParaRPr lang="en-US" altLang="zh-CN" sz="2000" dirty="0"/>
              </a:p>
              <a:p>
                <a:endParaRPr lang="en-US" altLang="zh-CN" sz="2000" dirty="0"/>
              </a:p>
              <a:p>
                <a:r>
                  <a:rPr lang="zh-CN" altLang="en-US" sz="2000" dirty="0"/>
                  <a:t>定理：对于点双内任意两点 </a:t>
                </a:r>
                <a14:m>
                  <m:oMath xmlns:m="http://schemas.openxmlformats.org/officeDocument/2006/math">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m:t>
                    </m:r>
                  </m:oMath>
                </a14:m>
                <a:r>
                  <a:rPr lang="zh-CN" altLang="en-US" sz="2000" dirty="0"/>
                  <a:t>，存在经过 </a:t>
                </a:r>
                <a14:m>
                  <m:oMath xmlns:m="http://schemas.openxmlformats.org/officeDocument/2006/math">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m:t>
                    </m:r>
                  </m:oMath>
                </a14:m>
                <a:r>
                  <a:rPr lang="zh-CN" altLang="en-US" sz="2000" dirty="0"/>
                  <a:t> 的简单环。</a:t>
                </a:r>
                <a:endParaRPr lang="en-US" altLang="zh-CN" sz="2000" dirty="0"/>
              </a:p>
              <a:p>
                <a:endParaRPr lang="en-US" altLang="zh-CN" sz="2000" dirty="0"/>
              </a:p>
              <a:p>
                <a:r>
                  <a:rPr lang="zh-CN" altLang="en-US" sz="2000" dirty="0"/>
                  <a:t>定理：对于点双内任意一点 </a:t>
                </a:r>
                <a14:m>
                  <m:oMath xmlns:m="http://schemas.openxmlformats.org/officeDocument/2006/math">
                    <m:r>
                      <a:rPr lang="en-US" altLang="zh-CN" sz="2000" b="0" i="1" smtClean="0">
                        <a:latin typeface="Cambria Math" panose="02040503050406030204" pitchFamily="18" charset="0"/>
                      </a:rPr>
                      <m:t>𝑢</m:t>
                    </m:r>
                  </m:oMath>
                </a14:m>
                <a:r>
                  <a:rPr lang="zh-CN" altLang="en-US" sz="2000" dirty="0"/>
                  <a:t> 和一边 </a:t>
                </a:r>
                <a14:m>
                  <m:oMath xmlns:m="http://schemas.openxmlformats.org/officeDocument/2006/math">
                    <m:r>
                      <a:rPr lang="en-US" altLang="zh-CN" sz="2000" b="0" i="1" smtClean="0">
                        <a:latin typeface="Cambria Math" panose="02040503050406030204" pitchFamily="18" charset="0"/>
                      </a:rPr>
                      <m:t>𝑒</m:t>
                    </m:r>
                  </m:oMath>
                </a14:m>
                <a:r>
                  <a:rPr lang="zh-CN" altLang="en-US" sz="2000" dirty="0"/>
                  <a:t>，存在经过 </a:t>
                </a:r>
                <a14:m>
                  <m:oMath xmlns:m="http://schemas.openxmlformats.org/officeDocument/2006/math">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𝑒</m:t>
                    </m:r>
                  </m:oMath>
                </a14:m>
                <a:r>
                  <a:rPr lang="zh-CN" altLang="en-US" sz="2000" dirty="0"/>
                  <a:t> 的简单环。</a:t>
                </a:r>
                <a:endParaRPr lang="en-US" altLang="zh-CN" sz="2000" dirty="0"/>
              </a:p>
              <a:p>
                <a:endParaRPr lang="en-US" altLang="zh-CN" sz="2000" dirty="0"/>
              </a:p>
              <a:p>
                <a:r>
                  <a:rPr lang="zh-CN" altLang="en-US" sz="2000" dirty="0"/>
                  <a:t>定理：对于点双内任意两点 </a:t>
                </a:r>
                <a14:m>
                  <m:oMath xmlns:m="http://schemas.openxmlformats.org/officeDocument/2006/math">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oMath>
                </a14:m>
                <a:r>
                  <a:rPr lang="zh-CN" altLang="en-US" sz="2000" dirty="0"/>
                  <a:t> 和一边 </a:t>
                </a:r>
                <a14:m>
                  <m:oMath xmlns:m="http://schemas.openxmlformats.org/officeDocument/2006/math">
                    <m:r>
                      <a:rPr lang="en-US" altLang="zh-CN" sz="2000" b="0" i="1" smtClean="0">
                        <a:latin typeface="Cambria Math" panose="02040503050406030204" pitchFamily="18" charset="0"/>
                      </a:rPr>
                      <m:t>𝑒</m:t>
                    </m:r>
                  </m:oMath>
                </a14:m>
                <a:r>
                  <a:rPr lang="zh-CN" altLang="en-US" sz="2000" dirty="0"/>
                  <a:t>，存在简单路径 </a:t>
                </a:r>
                <a14:m>
                  <m:oMath xmlns:m="http://schemas.openxmlformats.org/officeDocument/2006/math">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𝑒</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oMath>
                </a14:m>
                <a:r>
                  <a:rPr lang="zh-CN" altLang="en-US" sz="2000" dirty="0"/>
                  <a:t>。</a:t>
                </a:r>
                <a:endParaRPr lang="en-US" altLang="zh-CN" sz="2000" dirty="0"/>
              </a:p>
              <a:p>
                <a:endParaRPr lang="en-US" altLang="zh-CN" sz="2000" dirty="0"/>
              </a:p>
              <a:p>
                <a:r>
                  <a:rPr lang="zh-CN" altLang="en-US" sz="2000" dirty="0"/>
                  <a:t>定理：对于点双内任意三点 </a:t>
                </a:r>
                <a14:m>
                  <m:oMath xmlns:m="http://schemas.openxmlformats.org/officeDocument/2006/math">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𝑧</m:t>
                    </m:r>
                  </m:oMath>
                </a14:m>
                <a:r>
                  <a:rPr lang="zh-CN" altLang="en-US" sz="2000" dirty="0"/>
                  <a:t>，存在简单路径 </a:t>
                </a:r>
                <a14:m>
                  <m:oMath xmlns:m="http://schemas.openxmlformats.org/officeDocument/2006/math">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oMath>
                </a14:m>
                <a:r>
                  <a:rPr lang="zh-CN" altLang="en-US" sz="2000" dirty="0"/>
                  <a:t>。</a:t>
                </a:r>
              </a:p>
            </p:txBody>
          </p:sp>
        </mc:Choice>
        <mc:Fallback>
          <p:sp>
            <p:nvSpPr>
              <p:cNvPr id="4" name="文本框 3"/>
              <p:cNvSpPr txBox="1">
                <a:spLocks noRot="1" noChangeAspect="1" noMove="1" noResize="1" noEditPoints="1" noAdjustHandles="1" noChangeArrowheads="1" noChangeShapeType="1" noTextEdit="1"/>
              </p:cNvSpPr>
              <p:nvPr/>
            </p:nvSpPr>
            <p:spPr>
              <a:xfrm>
                <a:off x="1056000" y="1724417"/>
                <a:ext cx="10080000" cy="4401205"/>
              </a:xfrm>
              <a:prstGeom prst="rect">
                <a:avLst/>
              </a:prstGeom>
              <a:blipFill>
                <a:blip r:embed="rId2"/>
                <a:stretch>
                  <a:fillRect l="-605" t="-831" b="-15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1542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465"/>
            <a:ext cx="9144000" cy="926674"/>
          </a:xfrm>
        </p:spPr>
        <p:txBody>
          <a:bodyPr>
            <a:normAutofit/>
          </a:bodyPr>
          <a:lstStyle/>
          <a:p>
            <a:r>
              <a:rPr lang="zh-CN" altLang="en-US" sz="4400" b="1" dirty="0">
                <a:latin typeface="+mn-ea"/>
                <a:ea typeface="+mn-ea"/>
              </a:rPr>
              <a:t>经典例题</a:t>
            </a:r>
          </a:p>
        </p:txBody>
      </p:sp>
      <p:cxnSp>
        <p:nvCxnSpPr>
          <p:cNvPr id="5" name="直接连接符 4"/>
          <p:cNvCxnSpPr/>
          <p:nvPr/>
        </p:nvCxnSpPr>
        <p:spPr>
          <a:xfrm>
            <a:off x="778365" y="1141467"/>
            <a:ext cx="106352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文本框 3"/>
              <p:cNvSpPr txBox="1"/>
              <p:nvPr/>
            </p:nvSpPr>
            <p:spPr>
              <a:xfrm>
                <a:off x="1056000" y="1724417"/>
                <a:ext cx="10080000" cy="2862322"/>
              </a:xfrm>
              <a:prstGeom prst="rect">
                <a:avLst/>
              </a:prstGeom>
              <a:noFill/>
            </p:spPr>
            <p:txBody>
              <a:bodyPr wrap="square" rtlCol="0">
                <a:spAutoFit/>
              </a:bodyPr>
              <a:lstStyle/>
              <a:p>
                <a:r>
                  <a:rPr lang="en-US" altLang="zh-CN" sz="2000" dirty="0"/>
                  <a:t>UOJ 30 / CF487E</a:t>
                </a:r>
                <a:r>
                  <a:rPr lang="zh-CN" altLang="en-US" sz="2000" dirty="0"/>
                  <a:t>：给定无向图，多次询问两点间所有简单路径上点权最小的点的点权最小值，单点修改点权。</a:t>
                </a:r>
                <a:endParaRPr lang="en-US" altLang="zh-CN" sz="2000" dirty="0"/>
              </a:p>
              <a:p>
                <a:endParaRPr lang="en-US" altLang="zh-CN" sz="2000" dirty="0"/>
              </a:p>
              <a:p>
                <a:r>
                  <a:rPr lang="en-US" altLang="zh-CN" sz="2000" dirty="0"/>
                  <a:t>CF1763F</a:t>
                </a:r>
                <a:r>
                  <a:rPr lang="zh-CN" altLang="en-US" sz="2000" dirty="0"/>
                  <a:t>：</a:t>
                </a:r>
                <a14:m>
                  <m:oMath xmlns:m="http://schemas.openxmlformats.org/officeDocument/2006/math">
                    <m:r>
                      <a:rPr lang="en-US" altLang="zh-CN" sz="2000" b="0" i="1" smtClean="0">
                        <a:latin typeface="Cambria Math" panose="02040503050406030204" pitchFamily="18" charset="0"/>
                      </a:rPr>
                      <m:t>𝑞</m:t>
                    </m:r>
                  </m:oMath>
                </a14:m>
                <a:r>
                  <a:rPr lang="en-US" altLang="zh-CN" sz="2000" dirty="0"/>
                  <a:t> </a:t>
                </a:r>
                <a:r>
                  <a:rPr lang="zh-CN" altLang="en-US" sz="2000" dirty="0"/>
                  <a:t>次询问，每次询问两个点，求有几条边被至少一条两点间简单路径包含且删去它后这两个点依然连通。</a:t>
                </a:r>
                <a:endParaRPr lang="en-US" altLang="zh-CN" sz="2000" dirty="0"/>
              </a:p>
              <a:p>
                <a:endParaRPr lang="en-US" altLang="zh-CN" sz="2000" dirty="0"/>
              </a:p>
              <a:p>
                <a:r>
                  <a:rPr lang="en-US" altLang="zh-CN" sz="2000" dirty="0"/>
                  <a:t>APIO2018 </a:t>
                </a:r>
                <a:r>
                  <a:rPr lang="zh-CN" altLang="en-US" sz="2000" dirty="0"/>
                  <a:t>铁人两项：计算有几个三元组 </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𝑒</m:t>
                    </m:r>
                    <m:r>
                      <a:rPr lang="en-US" altLang="zh-CN" sz="2000" b="0" i="1" smtClean="0">
                        <a:latin typeface="Cambria Math" panose="02040503050406030204" pitchFamily="18" charset="0"/>
                      </a:rPr>
                      <m:t>)</m:t>
                    </m:r>
                  </m:oMath>
                </a14:m>
                <a:r>
                  <a:rPr lang="zh-CN" altLang="en-US" sz="2000" dirty="0"/>
                  <a:t> 满足存在 </a:t>
                </a:r>
                <a14:m>
                  <m:oMath xmlns:m="http://schemas.openxmlformats.org/officeDocument/2006/math">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𝑒</m:t>
                    </m:r>
                  </m:oMath>
                </a14:m>
                <a:r>
                  <a:rPr lang="zh-CN" altLang="en-US" sz="2000" dirty="0"/>
                  <a:t> 的简单路径。</a:t>
                </a:r>
                <a:endParaRPr lang="en-US" altLang="zh-CN" sz="2000" dirty="0"/>
              </a:p>
              <a:p>
                <a:endParaRPr lang="en-US" altLang="zh-CN" sz="2000" dirty="0"/>
              </a:p>
              <a:p>
                <a:r>
                  <a:rPr lang="en-US" altLang="zh-CN" sz="2000" dirty="0"/>
                  <a:t>P8456</a:t>
                </a:r>
                <a:r>
                  <a:rPr lang="zh-CN" altLang="en-US" sz="2000" dirty="0"/>
                  <a:t>：给定一个无向图，边权为 </a:t>
                </a:r>
                <a:r>
                  <a:rPr lang="en-US" altLang="zh-CN" sz="2000" dirty="0"/>
                  <a:t>0 </a:t>
                </a:r>
                <a:r>
                  <a:rPr lang="zh-CN" altLang="en-US" sz="2000" dirty="0"/>
                  <a:t>或 </a:t>
                </a:r>
                <a:r>
                  <a:rPr lang="en-US" altLang="zh-CN" sz="2000" dirty="0"/>
                  <a:t>1</a:t>
                </a:r>
                <a:r>
                  <a:rPr lang="zh-CN" altLang="en-US" sz="2000" dirty="0"/>
                  <a:t>，求有几对点之间存在同时包含 </a:t>
                </a:r>
                <a:r>
                  <a:rPr lang="en-US" altLang="zh-CN" sz="2000" dirty="0"/>
                  <a:t>0,1 </a:t>
                </a:r>
                <a:r>
                  <a:rPr lang="zh-CN" altLang="en-US" sz="2000" dirty="0"/>
                  <a:t>的简单路径。</a:t>
                </a:r>
              </a:p>
            </p:txBody>
          </p:sp>
        </mc:Choice>
        <mc:Fallback xmlns="">
          <p:sp>
            <p:nvSpPr>
              <p:cNvPr id="4" name="文本框 3"/>
              <p:cNvSpPr txBox="1">
                <a:spLocks noRot="1" noChangeAspect="1" noMove="1" noResize="1" noEditPoints="1" noAdjustHandles="1" noChangeArrowheads="1" noChangeShapeType="1" noTextEdit="1"/>
              </p:cNvSpPr>
              <p:nvPr/>
            </p:nvSpPr>
            <p:spPr>
              <a:xfrm>
                <a:off x="1056000" y="1724417"/>
                <a:ext cx="10080000" cy="2862322"/>
              </a:xfrm>
              <a:prstGeom prst="rect">
                <a:avLst/>
              </a:prstGeom>
              <a:blipFill>
                <a:blip r:embed="rId2"/>
                <a:stretch>
                  <a:fillRect l="-605" t="-1279" r="-1572" b="-29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1180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465"/>
            <a:ext cx="9144000" cy="926674"/>
          </a:xfrm>
        </p:spPr>
        <p:txBody>
          <a:bodyPr>
            <a:normAutofit/>
          </a:bodyPr>
          <a:lstStyle/>
          <a:p>
            <a:r>
              <a:rPr lang="zh-CN" altLang="en-US" sz="4400" b="1" dirty="0">
                <a:latin typeface="+mn-ea"/>
                <a:ea typeface="+mn-ea"/>
              </a:rPr>
              <a:t>更多例题</a:t>
            </a:r>
          </a:p>
        </p:txBody>
      </p:sp>
      <p:cxnSp>
        <p:nvCxnSpPr>
          <p:cNvPr id="5" name="直接连接符 4"/>
          <p:cNvCxnSpPr/>
          <p:nvPr/>
        </p:nvCxnSpPr>
        <p:spPr>
          <a:xfrm>
            <a:off x="778365" y="1141467"/>
            <a:ext cx="106352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文本框 3"/>
              <p:cNvSpPr txBox="1"/>
              <p:nvPr/>
            </p:nvSpPr>
            <p:spPr>
              <a:xfrm>
                <a:off x="1056000" y="1724417"/>
                <a:ext cx="10080000" cy="1631216"/>
              </a:xfrm>
              <a:prstGeom prst="rect">
                <a:avLst/>
              </a:prstGeom>
              <a:noFill/>
            </p:spPr>
            <p:txBody>
              <a:bodyPr wrap="square" rtlCol="0">
                <a:spAutoFit/>
              </a:bodyPr>
              <a:lstStyle/>
              <a:p>
                <a:r>
                  <a:rPr lang="en-US" altLang="zh-CN" sz="2000" dirty="0"/>
                  <a:t>P4606</a:t>
                </a:r>
                <a:r>
                  <a:rPr lang="zh-CN" altLang="en-US" sz="2000" dirty="0"/>
                  <a:t>：给定无向图，</a:t>
                </a:r>
                <a14:m>
                  <m:oMath xmlns:m="http://schemas.openxmlformats.org/officeDocument/2006/math">
                    <m:r>
                      <a:rPr lang="en-US" altLang="zh-CN" sz="2000" b="0" i="1" smtClean="0">
                        <a:latin typeface="Cambria Math" panose="02040503050406030204" pitchFamily="18" charset="0"/>
                      </a:rPr>
                      <m:t>𝑞</m:t>
                    </m:r>
                  </m:oMath>
                </a14:m>
                <a:r>
                  <a:rPr lang="zh-CN" altLang="en-US" sz="2000" dirty="0"/>
                  <a:t> 次询问，每次给定若干个点，问有多少点满足删去后给定的点不再联通。</a:t>
                </a:r>
                <a:endParaRPr lang="en-US" altLang="zh-CN" sz="2000" dirty="0"/>
              </a:p>
              <a:p>
                <a:endParaRPr lang="en-US" altLang="zh-CN" sz="2000" dirty="0"/>
              </a:p>
              <a:p>
                <a:r>
                  <a:rPr lang="en-US" altLang="zh-CN" sz="2000" dirty="0"/>
                  <a:t>P3225</a:t>
                </a:r>
                <a:r>
                  <a:rPr lang="zh-CN" altLang="en-US" sz="2000" dirty="0"/>
                  <a:t>：给定无向图，问：至少选择几个关键点，才能使无论删去哪个点，剩下的每个连通块里都至少有一个关键点。</a:t>
                </a:r>
              </a:p>
            </p:txBody>
          </p:sp>
        </mc:Choice>
        <mc:Fallback xmlns="">
          <p:sp>
            <p:nvSpPr>
              <p:cNvPr id="4" name="文本框 3"/>
              <p:cNvSpPr txBox="1">
                <a:spLocks noRot="1" noChangeAspect="1" noMove="1" noResize="1" noEditPoints="1" noAdjustHandles="1" noChangeArrowheads="1" noChangeShapeType="1" noTextEdit="1"/>
              </p:cNvSpPr>
              <p:nvPr/>
            </p:nvSpPr>
            <p:spPr>
              <a:xfrm>
                <a:off x="1056000" y="1724417"/>
                <a:ext cx="10080000" cy="1631216"/>
              </a:xfrm>
              <a:prstGeom prst="rect">
                <a:avLst/>
              </a:prstGeom>
              <a:blipFill>
                <a:blip r:embed="rId2"/>
                <a:stretch>
                  <a:fillRect l="-605" t="-2247" b="-59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5188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465"/>
            <a:ext cx="9144000" cy="926674"/>
          </a:xfrm>
        </p:spPr>
        <p:txBody>
          <a:bodyPr>
            <a:normAutofit/>
          </a:bodyPr>
          <a:lstStyle/>
          <a:p>
            <a:r>
              <a:rPr lang="zh-CN" altLang="en-US" sz="4400" b="1" dirty="0">
                <a:latin typeface="+mn-ea"/>
                <a:ea typeface="+mn-ea"/>
              </a:rPr>
              <a:t>边双连通性</a:t>
            </a:r>
          </a:p>
        </p:txBody>
      </p:sp>
      <p:cxnSp>
        <p:nvCxnSpPr>
          <p:cNvPr id="5" name="直接连接符 4"/>
          <p:cNvCxnSpPr/>
          <p:nvPr/>
        </p:nvCxnSpPr>
        <p:spPr>
          <a:xfrm>
            <a:off x="778365" y="1141467"/>
            <a:ext cx="106352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文本框 3"/>
              <p:cNvSpPr txBox="1"/>
              <p:nvPr/>
            </p:nvSpPr>
            <p:spPr>
              <a:xfrm>
                <a:off x="1056000" y="1724417"/>
                <a:ext cx="10080000" cy="4401205"/>
              </a:xfrm>
              <a:prstGeom prst="rect">
                <a:avLst/>
              </a:prstGeom>
              <a:noFill/>
            </p:spPr>
            <p:txBody>
              <a:bodyPr wrap="square" rtlCol="0">
                <a:spAutoFit/>
              </a:bodyPr>
              <a:lstStyle/>
              <a:p>
                <a:r>
                  <a:rPr lang="zh-CN" altLang="en-US" sz="2000" dirty="0"/>
                  <a:t>边双连通性：任意两点之间至少有两条边不交的路径。</a:t>
                </a:r>
                <a:endParaRPr lang="en-US" altLang="zh-CN" sz="2000" dirty="0"/>
              </a:p>
              <a:p>
                <a:endParaRPr lang="en-US" altLang="zh-CN" sz="2000" dirty="0"/>
              </a:p>
              <a:p>
                <a:r>
                  <a:rPr lang="zh-CN" altLang="en-US" sz="2000" dirty="0"/>
                  <a:t>划分为边双后，可以建出边双树，据此可知两点路径上的所有割边。每个点恰属于一个边双。</a:t>
                </a:r>
                <a:endParaRPr lang="en-US" altLang="zh-CN" sz="2000" dirty="0"/>
              </a:p>
              <a:p>
                <a:endParaRPr lang="en-US" altLang="zh-CN" sz="2000" dirty="0"/>
              </a:p>
              <a:p>
                <a:r>
                  <a:rPr lang="zh-CN" altLang="en-US" sz="2000" dirty="0"/>
                  <a:t>定理：对于边双内任意两点 </a:t>
                </a:r>
                <a14:m>
                  <m:oMath xmlns:m="http://schemas.openxmlformats.org/officeDocument/2006/math">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m:t>
                    </m:r>
                  </m:oMath>
                </a14:m>
                <a:r>
                  <a:rPr lang="zh-CN" altLang="en-US" sz="2000" dirty="0"/>
                  <a:t>，存在经过 </a:t>
                </a:r>
                <a14:m>
                  <m:oMath xmlns:m="http://schemas.openxmlformats.org/officeDocument/2006/math">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m:t>
                    </m:r>
                  </m:oMath>
                </a14:m>
                <a:r>
                  <a:rPr lang="en-US" altLang="zh-CN" sz="2000" dirty="0"/>
                  <a:t> </a:t>
                </a:r>
                <a:r>
                  <a:rPr lang="zh-CN" altLang="en-US" sz="2000" dirty="0"/>
                  <a:t>的边简单环。</a:t>
                </a:r>
                <a:endParaRPr lang="en-US" altLang="zh-CN" sz="2000" dirty="0"/>
              </a:p>
              <a:p>
                <a:endParaRPr lang="en-US" altLang="zh-CN" sz="2000" dirty="0"/>
              </a:p>
              <a:p>
                <a:r>
                  <a:rPr lang="zh-CN" altLang="en-US" sz="2000" dirty="0"/>
                  <a:t>定理：对于边双内任意一边 </a:t>
                </a:r>
                <a14:m>
                  <m:oMath xmlns:m="http://schemas.openxmlformats.org/officeDocument/2006/math">
                    <m:r>
                      <a:rPr lang="en-US" altLang="zh-CN" sz="2000" b="0" i="1" smtClean="0">
                        <a:latin typeface="Cambria Math" panose="02040503050406030204" pitchFamily="18" charset="0"/>
                      </a:rPr>
                      <m:t>𝑒</m:t>
                    </m:r>
                  </m:oMath>
                </a14:m>
                <a:r>
                  <a:rPr lang="zh-CN" altLang="en-US" sz="2000" dirty="0"/>
                  <a:t>，存在经过 </a:t>
                </a:r>
                <a14:m>
                  <m:oMath xmlns:m="http://schemas.openxmlformats.org/officeDocument/2006/math">
                    <m:r>
                      <a:rPr lang="en-US" altLang="zh-CN" sz="2000" b="0" i="1" smtClean="0">
                        <a:latin typeface="Cambria Math" panose="02040503050406030204" pitchFamily="18" charset="0"/>
                      </a:rPr>
                      <m:t>𝑒</m:t>
                    </m:r>
                  </m:oMath>
                </a14:m>
                <a:r>
                  <a:rPr lang="en-US" altLang="zh-CN" sz="2000" dirty="0"/>
                  <a:t> </a:t>
                </a:r>
                <a:r>
                  <a:rPr lang="zh-CN" altLang="en-US" sz="2000" dirty="0"/>
                  <a:t>的环。</a:t>
                </a:r>
                <a:endParaRPr lang="en-US" altLang="zh-CN" sz="2000" dirty="0"/>
              </a:p>
              <a:p>
                <a:endParaRPr lang="en-US" altLang="zh-CN" sz="2000" dirty="0"/>
              </a:p>
              <a:p>
                <a:r>
                  <a:rPr lang="zh-CN" altLang="en-US" sz="2000" dirty="0"/>
                  <a:t>边双可以用 </a:t>
                </a:r>
                <a:r>
                  <a:rPr lang="en-US" altLang="zh-CN" sz="2000" dirty="0"/>
                  <a:t>DFS </a:t>
                </a:r>
                <a:r>
                  <a:rPr lang="zh-CN" altLang="en-US" sz="2000" dirty="0"/>
                  <a:t>树 </a:t>
                </a:r>
                <a:r>
                  <a:rPr lang="en-US" altLang="zh-CN" sz="2000" dirty="0"/>
                  <a:t>+ </a:t>
                </a:r>
                <a:r>
                  <a:rPr lang="zh-CN" altLang="en-US" sz="2000" dirty="0"/>
                  <a:t>路径覆盖求出。</a:t>
                </a:r>
                <a:endParaRPr lang="en-US" altLang="zh-CN" sz="2000" dirty="0"/>
              </a:p>
              <a:p>
                <a:endParaRPr lang="en-US" altLang="zh-CN" sz="2000" dirty="0"/>
              </a:p>
              <a:p>
                <a:r>
                  <a:rPr lang="en-US" altLang="zh-CN" sz="2000" dirty="0"/>
                  <a:t>P5489</a:t>
                </a:r>
                <a:r>
                  <a:rPr lang="zh-CN" altLang="en-US" sz="2000" dirty="0"/>
                  <a:t>：动态加边，求两点之间割点、割边数量。</a:t>
                </a:r>
                <a:endParaRPr lang="en-US" altLang="zh-CN" sz="2000" dirty="0"/>
              </a:p>
              <a:p>
                <a:endParaRPr lang="en-US" altLang="zh-CN" sz="2000" dirty="0"/>
              </a:p>
              <a:p>
                <a:r>
                  <a:rPr lang="zh-CN" altLang="en-US" sz="2000" dirty="0"/>
                  <a:t>经典例题：给边双定向使得强连通。（事实上两者等价）</a:t>
                </a:r>
              </a:p>
            </p:txBody>
          </p:sp>
        </mc:Choice>
        <mc:Fallback xmlns="">
          <p:sp>
            <p:nvSpPr>
              <p:cNvPr id="4" name="文本框 3"/>
              <p:cNvSpPr txBox="1">
                <a:spLocks noRot="1" noChangeAspect="1" noMove="1" noResize="1" noEditPoints="1" noAdjustHandles="1" noChangeArrowheads="1" noChangeShapeType="1" noTextEdit="1"/>
              </p:cNvSpPr>
              <p:nvPr/>
            </p:nvSpPr>
            <p:spPr>
              <a:xfrm>
                <a:off x="1056000" y="1724417"/>
                <a:ext cx="10080000" cy="4401205"/>
              </a:xfrm>
              <a:prstGeom prst="rect">
                <a:avLst/>
              </a:prstGeom>
              <a:blipFill>
                <a:blip r:embed="rId2"/>
                <a:stretch>
                  <a:fillRect l="-605" t="-831" b="-15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8338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465"/>
            <a:ext cx="9144000" cy="926674"/>
          </a:xfrm>
        </p:spPr>
        <p:txBody>
          <a:bodyPr>
            <a:normAutofit/>
          </a:bodyPr>
          <a:lstStyle/>
          <a:p>
            <a:r>
              <a:rPr lang="zh-CN" altLang="en-US" sz="4400" b="1" dirty="0">
                <a:latin typeface="+mn-ea"/>
                <a:ea typeface="+mn-ea"/>
              </a:rPr>
              <a:t>有向图强连通性</a:t>
            </a:r>
          </a:p>
        </p:txBody>
      </p:sp>
      <p:cxnSp>
        <p:nvCxnSpPr>
          <p:cNvPr id="5" name="直接连接符 4"/>
          <p:cNvCxnSpPr/>
          <p:nvPr/>
        </p:nvCxnSpPr>
        <p:spPr>
          <a:xfrm>
            <a:off x="778365" y="1141467"/>
            <a:ext cx="106352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文本框 3"/>
              <p:cNvSpPr txBox="1"/>
              <p:nvPr/>
            </p:nvSpPr>
            <p:spPr>
              <a:xfrm>
                <a:off x="1056000" y="1724417"/>
                <a:ext cx="10080000" cy="4093428"/>
              </a:xfrm>
              <a:prstGeom prst="rect">
                <a:avLst/>
              </a:prstGeom>
              <a:noFill/>
            </p:spPr>
            <p:txBody>
              <a:bodyPr wrap="square" rtlCol="0">
                <a:spAutoFit/>
              </a:bodyPr>
              <a:lstStyle/>
              <a:p>
                <a:r>
                  <a:rPr lang="zh-CN" altLang="en-US" sz="2000" dirty="0"/>
                  <a:t>强连通，就是任意两点互相可达。缩强连通分量后，图变为 </a:t>
                </a:r>
                <a:r>
                  <a:rPr lang="en-US" altLang="zh-CN" sz="2000" dirty="0"/>
                  <a:t>DAG</a:t>
                </a:r>
                <a:r>
                  <a:rPr lang="zh-CN" altLang="en-US" sz="2000" dirty="0"/>
                  <a:t>。</a:t>
                </a:r>
                <a:endParaRPr lang="en-US" altLang="zh-CN" sz="2000" dirty="0"/>
              </a:p>
              <a:p>
                <a:endParaRPr lang="en-US" altLang="zh-CN" sz="2000" dirty="0"/>
              </a:p>
              <a:p>
                <a:r>
                  <a:rPr lang="zh-CN" altLang="en-US" sz="2000" dirty="0"/>
                  <a:t>竞赛图缩强连通分量后是一条链。</a:t>
                </a:r>
                <a:endParaRPr lang="en-US" altLang="zh-CN" sz="2000" dirty="0"/>
              </a:p>
              <a:p>
                <a:endParaRPr lang="en-US" altLang="zh-CN" sz="2000" dirty="0"/>
              </a:p>
              <a:p>
                <a:r>
                  <a:rPr lang="zh-CN" altLang="en-US" sz="2000" dirty="0"/>
                  <a:t>一般图强连通性 </a:t>
                </a:r>
                <a:r>
                  <a:rPr lang="en-US" altLang="zh-CN" sz="2000" dirty="0"/>
                  <a:t>-&gt; </a:t>
                </a:r>
                <a:r>
                  <a:rPr lang="zh-CN" altLang="en-US" sz="2000" dirty="0"/>
                  <a:t>可达性是困难问题，只能 </a:t>
                </a:r>
                <a:r>
                  <a:rPr lang="en-US" altLang="zh-CN" sz="2000" dirty="0" err="1"/>
                  <a:t>bitset</a:t>
                </a:r>
                <a:r>
                  <a:rPr lang="zh-CN" altLang="en-US" sz="2000" dirty="0"/>
                  <a:t>。</a:t>
                </a:r>
                <a:endParaRPr lang="en-US" altLang="zh-CN" sz="2000" dirty="0"/>
              </a:p>
              <a:p>
                <a:endParaRPr lang="en-US" altLang="zh-CN" sz="2000" dirty="0"/>
              </a:p>
              <a:p>
                <a:r>
                  <a:rPr lang="zh-CN" altLang="en-US" sz="2000" dirty="0"/>
                  <a:t>需要特别注意一下 </a:t>
                </a:r>
                <a:r>
                  <a:rPr lang="en-US" altLang="zh-CN" sz="2000" dirty="0" err="1"/>
                  <a:t>kosaraju</a:t>
                </a:r>
                <a:r>
                  <a:rPr lang="en-US" altLang="zh-CN" sz="2000" dirty="0"/>
                  <a:t> </a:t>
                </a:r>
                <a:r>
                  <a:rPr lang="zh-CN" altLang="en-US" sz="2000" dirty="0"/>
                  <a:t>算法：在正图上 </a:t>
                </a:r>
                <a:r>
                  <a:rPr lang="en-US" altLang="zh-CN" sz="2000" dirty="0" err="1"/>
                  <a:t>dfs</a:t>
                </a:r>
                <a:r>
                  <a:rPr lang="zh-CN" altLang="en-US" sz="2000" dirty="0"/>
                  <a:t>，记录每个点的出栈时刻。按出栈时刻从大到小，在反图上 </a:t>
                </a:r>
                <a:r>
                  <a:rPr lang="en-US" altLang="zh-CN" sz="2000" dirty="0" err="1"/>
                  <a:t>dfs</a:t>
                </a:r>
                <a:r>
                  <a:rPr lang="zh-CN" altLang="en-US" sz="2000" dirty="0"/>
                  <a:t>，能 </a:t>
                </a:r>
                <a:r>
                  <a:rPr lang="en-US" altLang="zh-CN" sz="2000" dirty="0" err="1"/>
                  <a:t>dfs</a:t>
                </a:r>
                <a:r>
                  <a:rPr lang="en-US" altLang="zh-CN" sz="2000" dirty="0"/>
                  <a:t> </a:t>
                </a:r>
                <a:r>
                  <a:rPr lang="zh-CN" altLang="en-US" sz="2000" dirty="0"/>
                  <a:t>到的就和起点在同一强连通分量里。</a:t>
                </a:r>
                <a:endParaRPr lang="en-US" altLang="zh-CN" sz="2000" dirty="0"/>
              </a:p>
              <a:p>
                <a:endParaRPr lang="en-US" altLang="zh-CN" sz="2000" dirty="0"/>
              </a:p>
              <a:p>
                <a:r>
                  <a:rPr lang="zh-CN" altLang="en-US" sz="2000" dirty="0"/>
                  <a:t>例题：</a:t>
                </a:r>
                <a:r>
                  <a:rPr lang="en-US" altLang="zh-CN" sz="2000" dirty="0"/>
                  <a:t>gym103371K</a:t>
                </a:r>
                <a:r>
                  <a:rPr lang="zh-CN" altLang="en-US" sz="2000" dirty="0"/>
                  <a:t>：给定 </a:t>
                </a:r>
                <a14:m>
                  <m:oMath xmlns:m="http://schemas.openxmlformats.org/officeDocument/2006/math">
                    <m:r>
                      <a:rPr lang="en-US" altLang="zh-CN" sz="2000" b="0" i="1" smtClean="0">
                        <a:latin typeface="Cambria Math" panose="02040503050406030204" pitchFamily="18" charset="0"/>
                      </a:rPr>
                      <m:t>𝑛</m:t>
                    </m:r>
                  </m:oMath>
                </a14:m>
                <a:r>
                  <a:rPr lang="zh-CN" altLang="en-US" sz="2000" dirty="0"/>
                  <a:t> 个三元组，</a:t>
                </a:r>
                <a14:m>
                  <m:oMath xmlns:m="http://schemas.openxmlformats.org/officeDocument/2006/math">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oMath>
                </a14:m>
                <a:r>
                  <a:rPr lang="zh-CN" altLang="en-US" sz="2000" dirty="0"/>
                  <a:t> 有边当且仅当 </a:t>
                </a:r>
                <a14:m>
                  <m:oMath xmlns:m="http://schemas.openxmlformats.org/officeDocument/2006/math">
                    <m:r>
                      <a:rPr lang="en-US" altLang="zh-CN" sz="2000" b="0" i="1" smtClean="0">
                        <a:latin typeface="Cambria Math" panose="02040503050406030204" pitchFamily="18" charset="0"/>
                      </a:rPr>
                      <m:t>𝑖</m:t>
                    </m:r>
                  </m:oMath>
                </a14:m>
                <a:r>
                  <a:rPr lang="zh-CN" altLang="en-US" sz="2000" dirty="0"/>
                  <a:t> 至少两维比 </a:t>
                </a:r>
                <a14:m>
                  <m:oMath xmlns:m="http://schemas.openxmlformats.org/officeDocument/2006/math">
                    <m:r>
                      <a:rPr lang="en-US" altLang="zh-CN" sz="2000" b="0" i="1" smtClean="0">
                        <a:latin typeface="Cambria Math" panose="02040503050406030204" pitchFamily="18" charset="0"/>
                      </a:rPr>
                      <m:t>𝑗</m:t>
                    </m:r>
                  </m:oMath>
                </a14:m>
                <a:r>
                  <a:rPr lang="zh-CN" altLang="en-US" sz="2000" dirty="0"/>
                  <a:t> 大。多次询问 </a:t>
                </a:r>
                <a14:m>
                  <m:oMath xmlns:m="http://schemas.openxmlformats.org/officeDocument/2006/math">
                    <m:r>
                      <a:rPr lang="en-US" altLang="zh-CN" sz="2000" b="0" i="1" smtClean="0">
                        <a:latin typeface="Cambria Math" panose="02040503050406030204" pitchFamily="18" charset="0"/>
                      </a:rPr>
                      <m:t>𝑖</m:t>
                    </m:r>
                  </m:oMath>
                </a14:m>
                <a:r>
                  <a:rPr lang="zh-CN" altLang="en-US" sz="2000" dirty="0"/>
                  <a:t> 是否可达 </a:t>
                </a:r>
                <a14:m>
                  <m:oMath xmlns:m="http://schemas.openxmlformats.org/officeDocument/2006/math">
                    <m:r>
                      <a:rPr lang="en-US" altLang="zh-CN" sz="2000" b="0" i="1" smtClean="0">
                        <a:latin typeface="Cambria Math" panose="02040503050406030204" pitchFamily="18" charset="0"/>
                      </a:rPr>
                      <m:t>𝑗</m:t>
                    </m:r>
                  </m:oMath>
                </a14:m>
                <a:r>
                  <a:rPr lang="zh-CN" altLang="en-US" sz="2000" dirty="0"/>
                  <a:t>。</a:t>
                </a:r>
                <a:endParaRPr lang="en-US" altLang="zh-CN" sz="2000" dirty="0"/>
              </a:p>
              <a:p>
                <a:endParaRPr lang="en-US" altLang="zh-CN" sz="2000" dirty="0"/>
              </a:p>
              <a:p>
                <a:r>
                  <a:rPr lang="en-US" altLang="zh-CN" sz="2000" dirty="0"/>
                  <a:t>CF1515G</a:t>
                </a:r>
                <a:r>
                  <a:rPr lang="zh-CN" altLang="en-US" sz="2000" dirty="0"/>
                  <a:t>：给定带权有向图，多次询问是否存在经过 </a:t>
                </a:r>
                <a14:m>
                  <m:oMath xmlns:m="http://schemas.openxmlformats.org/officeDocument/2006/math">
                    <m:r>
                      <a:rPr lang="en-US" altLang="zh-CN" sz="2000" b="0" i="1" smtClean="0">
                        <a:latin typeface="Cambria Math" panose="02040503050406030204" pitchFamily="18" charset="0"/>
                      </a:rPr>
                      <m:t>𝑢</m:t>
                    </m:r>
                  </m:oMath>
                </a14:m>
                <a:r>
                  <a:rPr lang="zh-CN" altLang="en-US" sz="2000" dirty="0"/>
                  <a:t> 的环权值和模 </a:t>
                </a:r>
                <a14:m>
                  <m:oMath xmlns:m="http://schemas.openxmlformats.org/officeDocument/2006/math">
                    <m:r>
                      <a:rPr lang="en-US" altLang="zh-CN" sz="2000" b="0" i="1" smtClean="0">
                        <a:latin typeface="Cambria Math" panose="02040503050406030204" pitchFamily="18" charset="0"/>
                      </a:rPr>
                      <m:t>𝑝</m:t>
                    </m:r>
                  </m:oMath>
                </a14:m>
                <a:r>
                  <a:rPr lang="zh-CN" altLang="en-US" sz="2000" dirty="0"/>
                  <a:t> 等于 </a:t>
                </a:r>
                <a14:m>
                  <m:oMath xmlns:m="http://schemas.openxmlformats.org/officeDocument/2006/math">
                    <m:r>
                      <a:rPr lang="en-US" altLang="zh-CN" sz="2000" b="0" i="1" smtClean="0">
                        <a:latin typeface="Cambria Math" panose="02040503050406030204" pitchFamily="18" charset="0"/>
                      </a:rPr>
                      <m:t>𝑠</m:t>
                    </m:r>
                  </m:oMath>
                </a14:m>
                <a:r>
                  <a:rPr lang="zh-CN" altLang="en-US" sz="2000" dirty="0"/>
                  <a:t>。</a:t>
                </a:r>
              </a:p>
            </p:txBody>
          </p:sp>
        </mc:Choice>
        <mc:Fallback xmlns="">
          <p:sp>
            <p:nvSpPr>
              <p:cNvPr id="4" name="文本框 3"/>
              <p:cNvSpPr txBox="1">
                <a:spLocks noRot="1" noChangeAspect="1" noMove="1" noResize="1" noEditPoints="1" noAdjustHandles="1" noChangeArrowheads="1" noChangeShapeType="1" noTextEdit="1"/>
              </p:cNvSpPr>
              <p:nvPr/>
            </p:nvSpPr>
            <p:spPr>
              <a:xfrm>
                <a:off x="1056000" y="1724417"/>
                <a:ext cx="10080000" cy="4093428"/>
              </a:xfrm>
              <a:prstGeom prst="rect">
                <a:avLst/>
              </a:prstGeom>
              <a:blipFill>
                <a:blip r:embed="rId2"/>
                <a:stretch>
                  <a:fillRect l="-605" t="-894" r="-60" b="-1788"/>
                </a:stretch>
              </a:blipFill>
            </p:spPr>
            <p:txBody>
              <a:bodyPr/>
              <a:lstStyle/>
              <a:p>
                <a:r>
                  <a:rPr lang="zh-CN" altLang="en-US">
                    <a:noFill/>
                  </a:rPr>
                  <a:t> </a:t>
                </a:r>
              </a:p>
            </p:txBody>
          </p:sp>
        </mc:Fallback>
      </mc:AlternateContent>
      <p:pic>
        <p:nvPicPr>
          <p:cNvPr id="3" name="Picture 2" descr="https://images2015.cnblogs.com/blog/1009519/201609/1009519-20160917233542758-1728744022.png">
            <a:extLst>
              <a:ext uri="{FF2B5EF4-FFF2-40B4-BE49-F238E27FC236}">
                <a16:creationId xmlns:a16="http://schemas.microsoft.com/office/drawing/2014/main" id="{85FCCB92-3014-ADEC-7920-EDA503CF12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19749" y="2230082"/>
            <a:ext cx="1716251" cy="114578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images2015.cnblogs.com/blog/1009519/201609/1009519-20160918001133117-1745639892.png">
            <a:extLst>
              <a:ext uri="{FF2B5EF4-FFF2-40B4-BE49-F238E27FC236}">
                <a16:creationId xmlns:a16="http://schemas.microsoft.com/office/drawing/2014/main" id="{681D0C4E-7484-CBCC-D9EA-AEAFBB3622C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73574" y="2230082"/>
            <a:ext cx="1795837" cy="1198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611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465"/>
            <a:ext cx="9144000" cy="926674"/>
          </a:xfrm>
        </p:spPr>
        <p:txBody>
          <a:bodyPr>
            <a:normAutofit/>
          </a:bodyPr>
          <a:lstStyle/>
          <a:p>
            <a:r>
              <a:rPr lang="zh-CN" altLang="en-US" sz="4400" b="1" dirty="0">
                <a:latin typeface="+mn-ea"/>
                <a:ea typeface="+mn-ea"/>
              </a:rPr>
              <a:t>耳分解</a:t>
            </a:r>
          </a:p>
        </p:txBody>
      </p:sp>
      <p:cxnSp>
        <p:nvCxnSpPr>
          <p:cNvPr id="5" name="直接连接符 4"/>
          <p:cNvCxnSpPr/>
          <p:nvPr/>
        </p:nvCxnSpPr>
        <p:spPr>
          <a:xfrm>
            <a:off x="778365" y="1141467"/>
            <a:ext cx="106352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文本框 3"/>
              <p:cNvSpPr txBox="1"/>
              <p:nvPr/>
            </p:nvSpPr>
            <p:spPr>
              <a:xfrm>
                <a:off x="1056000" y="1724417"/>
                <a:ext cx="10080000" cy="4708981"/>
              </a:xfrm>
              <a:prstGeom prst="rect">
                <a:avLst/>
              </a:prstGeom>
              <a:noFill/>
            </p:spPr>
            <p:txBody>
              <a:bodyPr wrap="square" rtlCol="0">
                <a:spAutoFit/>
              </a:bodyPr>
              <a:lstStyle/>
              <a:p>
                <a:r>
                  <a:rPr lang="zh-CN" altLang="en-US" sz="2000" dirty="0"/>
                  <a:t>边双连通图总可以从一个点开始，每次并上一条简单路径（起点终点可重）得到。</a:t>
                </a:r>
                <a:endParaRPr lang="en-US" altLang="zh-CN" sz="2000" dirty="0"/>
              </a:p>
              <a:p>
                <a:endParaRPr lang="en-US" altLang="zh-CN" sz="2000" dirty="0"/>
              </a:p>
              <a:p>
                <a:r>
                  <a:rPr lang="zh-CN" altLang="en-US" sz="2000" dirty="0"/>
                  <a:t>点双连通图总可以从一个环开始，每次并上一条简单路径（起点终点不可重）得到。</a:t>
                </a:r>
                <a:endParaRPr lang="en-US" altLang="zh-CN" sz="2000" dirty="0"/>
              </a:p>
              <a:p>
                <a:endParaRPr lang="en-US" altLang="zh-CN" sz="2000" dirty="0"/>
              </a:p>
              <a:p>
                <a:r>
                  <a:rPr lang="zh-CN" altLang="en-US" sz="2000" dirty="0"/>
                  <a:t>证明：考虑 </a:t>
                </a:r>
                <a:r>
                  <a:rPr lang="en-US" altLang="zh-CN" sz="2000" dirty="0" err="1"/>
                  <a:t>dfs</a:t>
                </a:r>
                <a:r>
                  <a:rPr lang="en-US" altLang="zh-CN" sz="2000" dirty="0"/>
                  <a:t> </a:t>
                </a:r>
                <a:r>
                  <a:rPr lang="zh-CN" altLang="en-US" sz="2000" dirty="0"/>
                  <a:t>树。先从一个包含根的环开始，保持当前耳分解包含的是包含根的连通块。若存在 </a:t>
                </a:r>
                <a14:m>
                  <m:oMath xmlns:m="http://schemas.openxmlformats.org/officeDocument/2006/math">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𝑐𝑢𝑟</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𝑥</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𝑐𝑢𝑟</m:t>
                    </m:r>
                  </m:oMath>
                </a14:m>
                <a:r>
                  <a:rPr lang="zh-CN" altLang="en-US" sz="2000" dirty="0"/>
                  <a:t>，则总可以把 </a:t>
                </a:r>
                <a14:m>
                  <m:oMath xmlns:m="http://schemas.openxmlformats.org/officeDocument/2006/math">
                    <m:r>
                      <a:rPr lang="en-US" altLang="zh-CN" sz="2000" b="0" i="1" smtClean="0">
                        <a:latin typeface="Cambria Math" panose="02040503050406030204" pitchFamily="18" charset="0"/>
                      </a:rPr>
                      <m:t>𝑥</m:t>
                    </m:r>
                  </m:oMath>
                </a14:m>
                <a:r>
                  <a:rPr lang="en-US" altLang="zh-CN" sz="2000" dirty="0"/>
                  <a:t> </a:t>
                </a:r>
                <a:r>
                  <a:rPr lang="zh-CN" altLang="en-US" sz="2000" dirty="0"/>
                  <a:t>加进来。</a:t>
                </a:r>
                <a:endParaRPr lang="en-US" altLang="zh-CN" sz="2000" dirty="0"/>
              </a:p>
              <a:p>
                <a:endParaRPr lang="en-US" altLang="zh-CN" sz="2000" dirty="0"/>
              </a:p>
              <a:p>
                <a:r>
                  <a:rPr lang="zh-CN" altLang="en-US" sz="2000" dirty="0"/>
                  <a:t>强连通图总可以从一个点开始，每次并上一条简单路径（起点终点可重）得到。</a:t>
                </a:r>
                <a:endParaRPr lang="en-US" altLang="zh-CN" sz="2000" dirty="0"/>
              </a:p>
              <a:p>
                <a:endParaRPr lang="en-US" altLang="zh-CN" sz="2000" dirty="0"/>
              </a:p>
              <a:p>
                <a:r>
                  <a:rPr lang="zh-CN" altLang="en-US" sz="2000" dirty="0"/>
                  <a:t>证明：类似无向图的情况。</a:t>
                </a:r>
                <a:endParaRPr lang="en-US" altLang="zh-CN" sz="2000" dirty="0"/>
              </a:p>
              <a:p>
                <a:endParaRPr lang="en-US" altLang="zh-CN" sz="2000" dirty="0"/>
              </a:p>
              <a:p>
                <a:r>
                  <a:rPr lang="zh-CN" altLang="en-US" sz="2000" dirty="0"/>
                  <a:t>例题：</a:t>
                </a:r>
                <a:r>
                  <a:rPr lang="en-US" altLang="zh-CN" sz="2000" dirty="0"/>
                  <a:t>gym102759C Economic One-way Roads</a:t>
                </a:r>
                <a:r>
                  <a:rPr lang="zh-CN" altLang="en-US" sz="2000" dirty="0"/>
                  <a:t>。给定一个无向图，每条边两种定向方式各有代价，求代价和最小的强连通定向方法，</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≤18</m:t>
                    </m:r>
                  </m:oMath>
                </a14:m>
                <a:r>
                  <a:rPr lang="zh-CN" altLang="en-US" sz="2000" dirty="0"/>
                  <a:t>。</a:t>
                </a:r>
                <a:endParaRPr lang="en-US" altLang="zh-CN" sz="2000" dirty="0"/>
              </a:p>
              <a:p>
                <a:endParaRPr lang="en-US" altLang="zh-CN" sz="2000" dirty="0"/>
              </a:p>
              <a:p>
                <a:r>
                  <a:rPr lang="en-US" altLang="zh-CN" sz="2000" dirty="0"/>
                  <a:t>P5776</a:t>
                </a:r>
                <a:r>
                  <a:rPr lang="zh-CN" altLang="en-US" sz="2000" dirty="0"/>
                  <a:t>：给定无向图，选代价和最小的边集使得只保留这些边时强连通。</a:t>
                </a:r>
                <a:endParaRPr lang="en-US" altLang="zh-CN" sz="2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1056000" y="1724417"/>
                <a:ext cx="10080000" cy="4708981"/>
              </a:xfrm>
              <a:prstGeom prst="rect">
                <a:avLst/>
              </a:prstGeom>
              <a:blipFill>
                <a:blip r:embed="rId2"/>
                <a:stretch>
                  <a:fillRect l="-605" t="-777" r="-2842" b="-14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38091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465"/>
            <a:ext cx="9144000" cy="926674"/>
          </a:xfrm>
        </p:spPr>
        <p:txBody>
          <a:bodyPr>
            <a:normAutofit/>
          </a:bodyPr>
          <a:lstStyle/>
          <a:p>
            <a:r>
              <a:rPr lang="zh-CN" altLang="en-US" sz="4400" b="1" dirty="0">
                <a:latin typeface="+mn-ea"/>
                <a:ea typeface="+mn-ea"/>
              </a:rPr>
              <a:t>双极定向</a:t>
            </a:r>
          </a:p>
        </p:txBody>
      </p:sp>
      <p:cxnSp>
        <p:nvCxnSpPr>
          <p:cNvPr id="5" name="直接连接符 4"/>
          <p:cNvCxnSpPr/>
          <p:nvPr/>
        </p:nvCxnSpPr>
        <p:spPr>
          <a:xfrm>
            <a:off x="778365" y="1141467"/>
            <a:ext cx="106352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 name="文本框 3"/>
              <p:cNvSpPr txBox="1"/>
              <p:nvPr/>
            </p:nvSpPr>
            <p:spPr>
              <a:xfrm>
                <a:off x="1056000" y="1724417"/>
                <a:ext cx="10080000" cy="4708981"/>
              </a:xfrm>
              <a:prstGeom prst="rect">
                <a:avLst/>
              </a:prstGeom>
              <a:noFill/>
            </p:spPr>
            <p:txBody>
              <a:bodyPr wrap="square" rtlCol="0">
                <a:spAutoFit/>
              </a:bodyPr>
              <a:lstStyle/>
              <a:p>
                <a:r>
                  <a:rPr lang="zh-CN" altLang="en-US" sz="2000" dirty="0"/>
                  <a:t>考虑这样一个问题：给点双的边定向，使得图是 </a:t>
                </a:r>
                <a:r>
                  <a:rPr lang="en-US" altLang="zh-CN" sz="2000" dirty="0"/>
                  <a:t>DAG</a:t>
                </a:r>
                <a14:m>
                  <m:oMath xmlns:m="http://schemas.openxmlformats.org/officeDocument/2006/math">
                    <m:r>
                      <a:rPr lang="zh-CN" altLang="en-US" sz="2000" b="0" i="1">
                        <a:latin typeface="Cambria Math" panose="02040503050406030204" pitchFamily="18" charset="0"/>
                      </a:rPr>
                      <m:t>，</m:t>
                    </m:r>
                    <m:r>
                      <a:rPr lang="en-US" altLang="zh-CN" sz="2000" b="0" i="1" smtClean="0">
                        <a:latin typeface="Cambria Math" panose="02040503050406030204" pitchFamily="18" charset="0"/>
                      </a:rPr>
                      <m:t>𝑠</m:t>
                    </m:r>
                  </m:oMath>
                </a14:m>
                <a:r>
                  <a:rPr lang="zh-CN" altLang="en-US" sz="2000" dirty="0"/>
                  <a:t> 成为唯一入度为 </a:t>
                </a:r>
                <a:r>
                  <a:rPr lang="en-US" altLang="zh-CN" sz="2000" dirty="0"/>
                  <a:t>0 </a:t>
                </a:r>
                <a:r>
                  <a:rPr lang="zh-CN" altLang="en-US" sz="2000" dirty="0"/>
                  <a:t>的点，</a:t>
                </a:r>
                <a14:m>
                  <m:oMath xmlns:m="http://schemas.openxmlformats.org/officeDocument/2006/math">
                    <m:r>
                      <a:rPr lang="en-US" altLang="zh-CN" sz="2000" b="0" i="1" smtClean="0">
                        <a:latin typeface="Cambria Math" panose="02040503050406030204" pitchFamily="18" charset="0"/>
                      </a:rPr>
                      <m:t>𝑡</m:t>
                    </m:r>
                  </m:oMath>
                </a14:m>
                <a:r>
                  <a:rPr lang="zh-CN" altLang="en-US" sz="2000" dirty="0"/>
                  <a:t> 成为唯一出度为 </a:t>
                </a:r>
                <a:r>
                  <a:rPr lang="en-US" altLang="zh-CN" sz="2000" dirty="0"/>
                  <a:t>0 </a:t>
                </a:r>
                <a:r>
                  <a:rPr lang="zh-CN" altLang="en-US" sz="2000" dirty="0"/>
                  <a:t>的点。</a:t>
                </a:r>
                <a:endParaRPr lang="en-US" altLang="zh-CN" sz="2000" dirty="0"/>
              </a:p>
              <a:p>
                <a:endParaRPr lang="en-US" altLang="zh-CN" sz="2000" dirty="0"/>
              </a:p>
              <a:p>
                <a:r>
                  <a:rPr lang="zh-CN" altLang="en-US" sz="2000" dirty="0"/>
                  <a:t>以 </a:t>
                </a:r>
                <a14:m>
                  <m:oMath xmlns:m="http://schemas.openxmlformats.org/officeDocument/2006/math">
                    <m:r>
                      <a:rPr lang="en-US" altLang="zh-CN" sz="2000" b="0" i="1" smtClean="0">
                        <a:latin typeface="Cambria Math" panose="02040503050406030204" pitchFamily="18" charset="0"/>
                      </a:rPr>
                      <m:t>𝑠</m:t>
                    </m:r>
                  </m:oMath>
                </a14:m>
                <a:r>
                  <a:rPr lang="zh-CN" altLang="en-US" sz="2000" dirty="0"/>
                  <a:t> 为根建出 </a:t>
                </a:r>
                <a:r>
                  <a:rPr lang="en-US" altLang="zh-CN" sz="2000" dirty="0" err="1"/>
                  <a:t>dfs</a:t>
                </a:r>
                <a:r>
                  <a:rPr lang="en-US" altLang="zh-CN" sz="2000" dirty="0"/>
                  <a:t> </a:t>
                </a:r>
                <a:r>
                  <a:rPr lang="zh-CN" altLang="en-US" sz="2000" dirty="0"/>
                  <a:t>树，容易发现可以缩二度点（如果 </a:t>
                </a:r>
                <a14:m>
                  <m:oMath xmlns:m="http://schemas.openxmlformats.org/officeDocument/2006/math">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oMath>
                </a14:m>
                <a:r>
                  <a:rPr lang="zh-CN" altLang="en-US" sz="2000" dirty="0"/>
                  <a:t>，换成 </a:t>
                </a:r>
                <a14:m>
                  <m:oMath xmlns:m="http://schemas.openxmlformats.org/officeDocument/2006/math">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oMath>
                </a14:m>
                <a:r>
                  <a:rPr lang="zh-CN" altLang="en-US" sz="2000" dirty="0"/>
                  <a:t>，决定完 </a:t>
                </a:r>
                <a14:m>
                  <m:oMath xmlns:m="http://schemas.openxmlformats.org/officeDocument/2006/math">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oMath>
                </a14:m>
                <a:r>
                  <a:rPr lang="zh-CN" altLang="en-US" sz="2000" dirty="0"/>
                  <a:t> 后把 </a:t>
                </a:r>
                <a14:m>
                  <m:oMath xmlns:m="http://schemas.openxmlformats.org/officeDocument/2006/math">
                    <m:r>
                      <a:rPr lang="en-US" altLang="zh-CN" sz="2000" b="0" i="1" smtClean="0">
                        <a:latin typeface="Cambria Math" panose="02040503050406030204" pitchFamily="18" charset="0"/>
                      </a:rPr>
                      <m:t>𝑧</m:t>
                    </m:r>
                  </m:oMath>
                </a14:m>
                <a:r>
                  <a:rPr lang="zh-CN" altLang="en-US" sz="2000" dirty="0"/>
                  <a:t> 插入即可）。进一步，只保留最浅的返祖边，则叶子一定会变成二度点。所以可以递归地实现该过程。</a:t>
                </a:r>
                <a:endParaRPr lang="en-US" altLang="zh-CN" sz="2000" dirty="0"/>
              </a:p>
              <a:p>
                <a:endParaRPr lang="en-US" altLang="zh-CN" sz="2000" dirty="0"/>
              </a:p>
              <a:p>
                <a:r>
                  <a:rPr lang="zh-CN" altLang="en-US" sz="2000" dirty="0"/>
                  <a:t>若 </a:t>
                </a:r>
                <a14:m>
                  <m:oMath xmlns:m="http://schemas.openxmlformats.org/officeDocument/2006/math">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oMath>
                </a14:m>
                <a:r>
                  <a:rPr lang="en-US" altLang="zh-CN" sz="2000" dirty="0"/>
                  <a:t> </a:t>
                </a:r>
                <a:r>
                  <a:rPr lang="zh-CN" altLang="en-US" sz="2000" dirty="0"/>
                  <a:t>不在同一个边双内，可以按照路径顺序依次定向。</a:t>
                </a:r>
                <a:endParaRPr lang="en-US" altLang="zh-CN" sz="2000" dirty="0"/>
              </a:p>
              <a:p>
                <a:endParaRPr lang="en-US" altLang="zh-CN" sz="2000" dirty="0"/>
              </a:p>
              <a:p>
                <a:r>
                  <a:rPr lang="zh-CN" altLang="en-US" sz="2000" dirty="0"/>
                  <a:t>性质：双极定向的拓扑序前缀和后缀都是连通的。</a:t>
                </a:r>
                <a:endParaRPr lang="en-US" altLang="zh-CN" sz="2000" dirty="0"/>
              </a:p>
              <a:p>
                <a:endParaRPr lang="en-US" altLang="zh-CN" sz="2000" dirty="0"/>
              </a:p>
              <a:p>
                <a:r>
                  <a:rPr lang="zh-CN" altLang="en-US" sz="2000" dirty="0"/>
                  <a:t>例题：</a:t>
                </a:r>
                <a:r>
                  <a:rPr lang="en-US" altLang="zh-CN" sz="2000" dirty="0"/>
                  <a:t>P9394</a:t>
                </a:r>
                <a:r>
                  <a:rPr lang="zh-CN" altLang="en-US" sz="2000" dirty="0"/>
                  <a:t>：请把无向图划分为若干个子集，每个子集大小不超过 </a:t>
                </a:r>
                <a14:m>
                  <m:oMath xmlns:m="http://schemas.openxmlformats.org/officeDocument/2006/math">
                    <m:r>
                      <a:rPr lang="en-US" altLang="zh-CN" sz="2000" b="0" i="1" smtClean="0">
                        <a:latin typeface="Cambria Math" panose="02040503050406030204" pitchFamily="18" charset="0"/>
                      </a:rPr>
                      <m:t>𝑘</m:t>
                    </m:r>
                  </m:oMath>
                </a14:m>
                <a:r>
                  <a:rPr lang="zh-CN" altLang="en-US" sz="2000" dirty="0"/>
                  <a:t>，使得把每个子集看成一个整体，存在双极定向。</a:t>
                </a:r>
                <a:endParaRPr lang="en-US" altLang="zh-CN" sz="2000" dirty="0"/>
              </a:p>
              <a:p>
                <a:endParaRPr lang="en-US" altLang="zh-CN" sz="2000" dirty="0"/>
              </a:p>
              <a:p>
                <a:r>
                  <a:rPr lang="zh-CN" altLang="en-US" sz="2000" dirty="0"/>
                  <a:t>提示：枚举起点和终点，则路径之外的点必须分组一次性完成。</a:t>
                </a:r>
                <a:endParaRPr lang="en-US" altLang="zh-CN" sz="2000" dirty="0"/>
              </a:p>
            </p:txBody>
          </p:sp>
        </mc:Choice>
        <mc:Fallback>
          <p:sp>
            <p:nvSpPr>
              <p:cNvPr id="4" name="文本框 3"/>
              <p:cNvSpPr txBox="1">
                <a:spLocks noRot="1" noChangeAspect="1" noMove="1" noResize="1" noEditPoints="1" noAdjustHandles="1" noChangeArrowheads="1" noChangeShapeType="1" noTextEdit="1"/>
              </p:cNvSpPr>
              <p:nvPr/>
            </p:nvSpPr>
            <p:spPr>
              <a:xfrm>
                <a:off x="1056000" y="1724417"/>
                <a:ext cx="10080000" cy="4708981"/>
              </a:xfrm>
              <a:prstGeom prst="rect">
                <a:avLst/>
              </a:prstGeom>
              <a:blipFill>
                <a:blip r:embed="rId2"/>
                <a:stretch>
                  <a:fillRect l="-605" t="-777" r="-484" b="-14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775630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84f800d0-426c-4c1e-85a7-4b7e7682e272"/>
  <p:tag name="COMMONDATA" val="eyJoZGlkIjoiMmRmZWRiMWYwYjc1N2NlZDk1ZmI2ZDRiYTk5NmRiNzg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1475</TotalTime>
  <Words>2006</Words>
  <Application>Microsoft Office PowerPoint</Application>
  <PresentationFormat>宽屏</PresentationFormat>
  <Paragraphs>152</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等线 Light</vt:lpstr>
      <vt:lpstr>Arial</vt:lpstr>
      <vt:lpstr>Cambria Math</vt:lpstr>
      <vt:lpstr>Office 主题​​</vt:lpstr>
      <vt:lpstr>连通性问题（进阶）</vt:lpstr>
      <vt:lpstr>目录</vt:lpstr>
      <vt:lpstr>点双连通性</vt:lpstr>
      <vt:lpstr>经典例题</vt:lpstr>
      <vt:lpstr>更多例题</vt:lpstr>
      <vt:lpstr>边双连通性</vt:lpstr>
      <vt:lpstr>有向图强连通性</vt:lpstr>
      <vt:lpstr>耳分解</vt:lpstr>
      <vt:lpstr>双极定向</vt:lpstr>
      <vt:lpstr>IOI2019 景点划分</vt:lpstr>
      <vt:lpstr>2-SAT</vt:lpstr>
      <vt:lpstr>更多例题</vt:lpstr>
      <vt:lpstr>特殊图问题</vt:lpstr>
      <vt:lpstr>更多特殊图问题</vt:lpstr>
      <vt:lpstr>拓展：Xor hash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OI 学习方法杂谈</dc:title>
  <dc:creator>Subari Rotate</dc:creator>
  <cp:lastModifiedBy>思远 罗</cp:lastModifiedBy>
  <cp:revision>691</cp:revision>
  <dcterms:created xsi:type="dcterms:W3CDTF">2023-05-06T03:04:00Z</dcterms:created>
  <dcterms:modified xsi:type="dcterms:W3CDTF">2024-06-25T06:01:10Z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DE113FA0C1AA41EE890CA1046F77F6EA_12</vt:lpwstr>
  </property>
  <property fmtid="{D5CDD505-2E9C-101B-9397-08002B2CF9AE}" pid="3" name="KSOProductBuildVer">
    <vt:lpwstr>2052-11.1.0.14309</vt:lpwstr>
  </property>
</Properties>
</file>