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44" r:id="rId4"/>
    <p:sldId id="345" r:id="rId5"/>
    <p:sldId id="346" r:id="rId6"/>
    <p:sldId id="296" r:id="rId7"/>
    <p:sldId id="341" r:id="rId8"/>
    <p:sldId id="343" r:id="rId9"/>
    <p:sldId id="347" r:id="rId10"/>
    <p:sldId id="348" r:id="rId11"/>
    <p:sldId id="349" r:id="rId12"/>
    <p:sldId id="297" r:id="rId13"/>
    <p:sldId id="298" r:id="rId14"/>
    <p:sldId id="305" r:id="rId15"/>
    <p:sldId id="306" r:id="rId16"/>
    <p:sldId id="307" r:id="rId17"/>
    <p:sldId id="299" r:id="rId18"/>
    <p:sldId id="308" r:id="rId19"/>
    <p:sldId id="309" r:id="rId20"/>
    <p:sldId id="340" r:id="rId21"/>
    <p:sldId id="342" r:id="rId22"/>
    <p:sldId id="350" r:id="rId23"/>
    <p:sldId id="351" r:id="rId24"/>
    <p:sldId id="352" r:id="rId25"/>
    <p:sldId id="353" r:id="rId26"/>
    <p:sldId id="355" r:id="rId27"/>
    <p:sldId id="354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5" r:id="rId37"/>
    <p:sldId id="27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2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4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6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8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3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3685721" y="1851654"/>
            <a:ext cx="4820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摸底测试讲评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753320" y="2867317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7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163465" y="3882980"/>
            <a:ext cx="1865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feecle8146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T2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24703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数论结构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，问有多少对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249" t="-4280" b="-3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061789"/>
                <a:ext cx="91857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设右侧有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 个质因子 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就有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种选法。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因数、质因子个数可以用线性筛预处理，时间复杂度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𝑞𝑑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))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061789"/>
                <a:ext cx="9185740" cy="1569660"/>
              </a:xfrm>
              <a:prstGeom prst="rect">
                <a:avLst/>
              </a:prstGeom>
              <a:blipFill>
                <a:blip r:embed="rId3"/>
                <a:stretch>
                  <a:fillRect l="-1062" t="-4264" r="-4382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61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T2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9828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本题中，有几个值得注意的思维方式：</a:t>
            </a:r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/>
              <a:t>枚举 </a:t>
            </a:r>
            <a:r>
              <a:rPr lang="en-US" altLang="zh-CN" sz="2400" dirty="0" err="1"/>
              <a:t>gcd</a:t>
            </a:r>
            <a:r>
              <a:rPr lang="zh-CN" altLang="en-US" sz="2400" dirty="0"/>
              <a:t>，并除掉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 </a:t>
            </a:r>
            <a:r>
              <a:rPr lang="zh-CN" altLang="en-US" sz="2400" dirty="0"/>
              <a:t>化为互质。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分离变量，将方程化为简单的形式。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考虑每个质因子。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之后的课程中，我们将总结更多类似的思维方式。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6338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T3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32584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交换次数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的排列。每次操作可以交换相邻两个数。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你希望用最小的交换次数，使得排列中存在一个子区间，恰好为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1,2,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。记答案为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zh-CN" altLang="en-US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次给出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。不同询问互相独立。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r="-5385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878898"/>
                <a:ext cx="91857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20%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的数据满足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≤5,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可以 </a:t>
                </a:r>
                <a:r>
                  <a:rPr lang="en-US" altLang="zh-CN" sz="2400" dirty="0" err="1">
                    <a:latin typeface="+mj-lt"/>
                    <a:ea typeface="+mj-ea"/>
                  </a:rPr>
                  <a:t>dfs</a:t>
                </a:r>
                <a:r>
                  <a:rPr lang="zh-CN" altLang="en-US" sz="2400" dirty="0">
                    <a:latin typeface="+mj-lt"/>
                    <a:ea typeface="+mj-ea"/>
                  </a:rPr>
                  <a:t>。</a:t>
                </a:r>
                <a:r>
                  <a:rPr lang="en-US" altLang="zh-CN" sz="2400" dirty="0" err="1">
                    <a:latin typeface="+mj-lt"/>
                    <a:ea typeface="+mj-ea"/>
                  </a:rPr>
                  <a:t>dfs</a:t>
                </a:r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的过程中，记忆化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+mj-ea"/>
                  </a:rPr>
                  <a:t>每个排列达到的最小次数。</a:t>
                </a:r>
                <a:endParaRPr lang="en-US" altLang="zh-CN" sz="2400" dirty="0">
                  <a:solidFill>
                    <a:schemeClr val="accent1"/>
                  </a:solidFill>
                  <a:latin typeface="+mj-lt"/>
                  <a:ea typeface="+mj-ea"/>
                </a:endParaRPr>
              </a:p>
              <a:p>
                <a:endParaRPr lang="en-US" altLang="zh-CN" sz="2400" dirty="0">
                  <a:solidFill>
                    <a:schemeClr val="accent1"/>
                  </a:solidFill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若当前次数已经超过最小次数，则剪枝。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878898"/>
                <a:ext cx="9185740" cy="1938992"/>
              </a:xfrm>
              <a:prstGeom prst="rect">
                <a:avLst/>
              </a:prstGeom>
              <a:blipFill>
                <a:blip r:embed="rId3"/>
                <a:stretch>
                  <a:fillRect l="-1062" t="-3459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15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T3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32584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交换次数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的排列。每次操作可以交换相邻两个数。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你希望用最小的交换次数，使得排列中存在一个子区间，恰好为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1,2,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。记答案为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zh-CN" altLang="en-US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次给出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。不同询问互相独立。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r="-5385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878898"/>
                <a:ext cx="91857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40%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的数据满足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≤8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把排列看成点，题目中的操作看成边，这是边权为 </a:t>
                </a:r>
                <a:r>
                  <a:rPr lang="en-US" altLang="zh-CN" sz="2400" dirty="0">
                    <a:latin typeface="+mj-lt"/>
                    <a:ea typeface="+mj-ea"/>
                  </a:rPr>
                  <a:t>1</a:t>
                </a:r>
                <a:r>
                  <a:rPr lang="zh-CN" altLang="en-US" sz="2400" dirty="0">
                    <a:latin typeface="+mj-lt"/>
                    <a:ea typeface="+mj-ea"/>
                  </a:rPr>
                  <a:t> 的最短路问题！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可以使用 </a:t>
                </a:r>
                <a:r>
                  <a:rPr lang="en-US" altLang="zh-CN" sz="2400" dirty="0">
                    <a:latin typeface="+mj-lt"/>
                    <a:ea typeface="+mj-ea"/>
                  </a:rPr>
                  <a:t>BFS </a:t>
                </a:r>
                <a:r>
                  <a:rPr lang="zh-CN" altLang="en-US" sz="2400" dirty="0">
                    <a:latin typeface="+mj-lt"/>
                    <a:ea typeface="+mj-ea"/>
                  </a:rPr>
                  <a:t>解决，用 </a:t>
                </a:r>
                <a:r>
                  <a:rPr lang="en-US" altLang="zh-CN" sz="2400" dirty="0">
                    <a:latin typeface="+mj-lt"/>
                    <a:ea typeface="+mj-ea"/>
                  </a:rPr>
                  <a:t>map </a:t>
                </a:r>
                <a:r>
                  <a:rPr lang="zh-CN" altLang="en-US" sz="2400" dirty="0">
                    <a:latin typeface="+mj-lt"/>
                    <a:ea typeface="+mj-ea"/>
                  </a:rPr>
                  <a:t>存储到每个排列的最小操作次数。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878898"/>
                <a:ext cx="9185740" cy="1938992"/>
              </a:xfrm>
              <a:prstGeom prst="rect">
                <a:avLst/>
              </a:prstGeom>
              <a:blipFill>
                <a:blip r:embed="rId3"/>
                <a:stretch>
                  <a:fillRect l="-1062" t="-3459" r="-2523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57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BFS </a:t>
            </a:r>
            <a:r>
              <a:rPr lang="zh-CN" altLang="en-US" sz="4000" b="1" dirty="0">
                <a:latin typeface="+mj-lt"/>
              </a:rPr>
              <a:t>与 </a:t>
            </a:r>
            <a:r>
              <a:rPr lang="en-US" altLang="zh-CN" sz="4000" b="1" dirty="0">
                <a:latin typeface="+mj-lt"/>
              </a:rPr>
              <a:t>DFS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A1717C-EF1A-AEE0-9AA7-153784E58447}"/>
              </a:ext>
            </a:extLst>
          </p:cNvPr>
          <p:cNvSpPr txBox="1"/>
          <p:nvPr/>
        </p:nvSpPr>
        <p:spPr>
          <a:xfrm>
            <a:off x="1435138" y="2111231"/>
            <a:ext cx="93217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很多时候（例如写暴力骗分</a:t>
            </a:r>
            <a:r>
              <a:rPr lang="en-US" altLang="zh-CN" sz="2200" dirty="0"/>
              <a:t>/</a:t>
            </a:r>
            <a:r>
              <a:rPr lang="zh-CN" altLang="en-US" sz="2200" dirty="0"/>
              <a:t>对拍</a:t>
            </a:r>
            <a:r>
              <a:rPr lang="en-US" altLang="zh-CN" sz="2200" dirty="0"/>
              <a:t>/</a:t>
            </a:r>
            <a:r>
              <a:rPr lang="zh-CN" altLang="en-US" sz="2200" dirty="0"/>
              <a:t>找规律），我们都需要一个绝对正确的程序。</a:t>
            </a:r>
            <a:endParaRPr lang="en-US" altLang="zh-CN" sz="2200" dirty="0"/>
          </a:p>
          <a:p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对于状态变化类的题目，可以直接将状态看作点，变化看作边，在该图上执行 </a:t>
            </a:r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</a:rPr>
              <a:t>BFS/DFS/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最短路。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可以直接用 </a:t>
            </a:r>
            <a:r>
              <a:rPr lang="en-US" altLang="zh-CN" sz="2200" dirty="0" err="1">
                <a:solidFill>
                  <a:schemeClr val="bg2">
                    <a:lumMod val="50000"/>
                  </a:schemeClr>
                </a:solidFill>
              </a:rPr>
              <a:t>map+vector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（若状态不止一个数组，可以用结构体）存储这个图上每个点的信息。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6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T3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32584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交换次数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的排列。每次操作可以交换相邻两个数。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你希望用最小的交换次数，使得排列中存在一个子区间，恰好为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1,2,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。记答案为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zh-CN" altLang="en-US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次给出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。不同询问互相独立。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r="-5385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878898"/>
                <a:ext cx="91857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部分数据满足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此时，就是将排列排序，经典结论告诉我们，答案为逆序对数。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套用求逆序对数的算法即可。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878898"/>
                <a:ext cx="9185740" cy="1938992"/>
              </a:xfrm>
              <a:prstGeom prst="rect">
                <a:avLst/>
              </a:prstGeom>
              <a:blipFill>
                <a:blip r:embed="rId3"/>
                <a:stretch>
                  <a:fillRect l="-1062" t="-3459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44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阅读部分分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A1717C-EF1A-AEE0-9AA7-153784E58447}"/>
              </a:ext>
            </a:extLst>
          </p:cNvPr>
          <p:cNvSpPr txBox="1"/>
          <p:nvPr/>
        </p:nvSpPr>
        <p:spPr>
          <a:xfrm>
            <a:off x="1435138" y="2111231"/>
            <a:ext cx="9321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在正式比赛中，一定要记得阅读每一题的每一档部分分。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部分分，作为赛题的特殊情况，有时就是经典题目</a:t>
            </a:r>
            <a:r>
              <a:rPr lang="en-US" altLang="zh-CN" sz="2200" dirty="0"/>
              <a:t>/</a:t>
            </a:r>
            <a:r>
              <a:rPr lang="zh-CN" altLang="en-US" sz="2200" dirty="0"/>
              <a:t>原题。</a:t>
            </a:r>
            <a:endParaRPr lang="en-US" altLang="zh-CN" sz="2200" dirty="0"/>
          </a:p>
          <a:p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对于每档部分分，都应花一点时间（例如至少 </a:t>
            </a:r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</a:rPr>
              <a:t>5 min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）来思考其做法。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这样可以最大程度避免丢失能力范围内的分数。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当然，如果部分分算法较麻烦，分值又少，就需要权衡利弊。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8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T3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32584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交换次数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的排列。每次操作可以交换相邻两个数。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你希望用最小的交换次数，使得排列中存在一个子区间，恰好为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1,2,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。记答案为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zh-CN" altLang="en-US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次给出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。不同询问互相独立。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r="-5385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878898"/>
                <a:ext cx="91857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一般情况下，可以将过程分为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j-lt"/>
                    <a:ea typeface="+mj-ea"/>
                  </a:rPr>
                  <a:t>独立的</a:t>
                </a:r>
                <a:r>
                  <a:rPr lang="zh-CN" altLang="en-US" sz="2400" dirty="0">
                    <a:latin typeface="+mj-lt"/>
                    <a:ea typeface="+mj-ea"/>
                  </a:rPr>
                  <a:t>两步：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latin typeface="+mj-lt"/>
                    <a:ea typeface="+mj-ea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1∼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聚在一起。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latin typeface="+mj-lt"/>
                    <a:ea typeface="+mj-ea"/>
                  </a:rPr>
                  <a:t>聚在一起后，把这个连续段排序。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878898"/>
                <a:ext cx="9185740" cy="1569660"/>
              </a:xfrm>
              <a:prstGeom prst="rect">
                <a:avLst/>
              </a:prstGeom>
              <a:blipFill>
                <a:blip r:embed="rId3"/>
                <a:stretch>
                  <a:fillRect l="-1062" t="-4264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23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T3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32584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交换次数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的排列。每次操作可以交换相邻两个数。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你希望用最小的交换次数，使得排列中存在一个子区间，恰好为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1,2,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。记答案为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zh-CN" altLang="en-US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次给出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。不同询问互相独立。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r="-5385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878898"/>
                <a:ext cx="91857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第一步里，不会改变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1,2,…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的相对顺序。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最终移动至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，需要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次交换。本题就是给定了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 个数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 要找到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∑|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最小。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只需求出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−(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−1)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j-lt"/>
                    <a:ea typeface="+mj-ea"/>
                  </a:rPr>
                  <a:t>中位数</a:t>
                </a:r>
                <a:r>
                  <a:rPr lang="zh-CN" altLang="en-US" sz="2400" dirty="0">
                    <a:latin typeface="+mj-lt"/>
                    <a:ea typeface="+mj-ea"/>
                  </a:rPr>
                  <a:t>。这就给原题找出了多项式算法。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878898"/>
                <a:ext cx="9185740" cy="1938992"/>
              </a:xfrm>
              <a:prstGeom prst="rect">
                <a:avLst/>
              </a:prstGeom>
              <a:blipFill>
                <a:blip r:embed="rId3"/>
                <a:stretch>
                  <a:fillRect l="-1062" t="-3459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20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T3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32584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交换次数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的排列。每次操作可以交换相邻两个数。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你希望用最小的交换次数，使得排列中存在一个子区间，恰好为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1,2,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。记答案为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zh-CN" altLang="en-US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次给出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。不同询问互相独立。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r="-5385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878898"/>
                <a:ext cx="91857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对于多次询问的情况，可以按照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从小到大的顺序，依次求两部分的答案。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逆序对数，可以对已有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 元素的位置数维护树状数组。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中位数，可以在上述树状数组上二分，或直接二分</a:t>
                </a:r>
                <a:r>
                  <a:rPr lang="en-US" altLang="zh-CN" sz="2400" dirty="0">
                    <a:latin typeface="+mj-lt"/>
                    <a:ea typeface="+mj-ea"/>
                  </a:rPr>
                  <a:t>+</a:t>
                </a:r>
                <a:r>
                  <a:rPr lang="zh-CN" altLang="en-US" sz="2400" dirty="0">
                    <a:latin typeface="+mj-lt"/>
                    <a:ea typeface="+mj-ea"/>
                  </a:rPr>
                  <a:t>树状数组。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878898"/>
                <a:ext cx="9185740" cy="1938992"/>
              </a:xfrm>
              <a:prstGeom prst="rect">
                <a:avLst/>
              </a:prstGeom>
              <a:blipFill>
                <a:blip r:embed="rId3"/>
                <a:stretch>
                  <a:fillRect l="-1062" t="-3459" r="-266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80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前言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本次摸底测试的题目难度和 </a:t>
            </a:r>
            <a:r>
              <a:rPr lang="en-US" altLang="zh-CN" sz="2400" dirty="0"/>
              <a:t>CSP-S </a:t>
            </a:r>
            <a:r>
              <a:rPr lang="zh-CN" altLang="en-US" sz="2400" dirty="0"/>
              <a:t>相比，大约为：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Tx/>
              <a:buChar char="-"/>
            </a:pPr>
            <a:r>
              <a:rPr lang="en-US" altLang="zh-CN" sz="2400" dirty="0"/>
              <a:t>T1</a:t>
            </a:r>
            <a:r>
              <a:rPr lang="zh-CN" altLang="en-US" sz="2400" dirty="0"/>
              <a:t>：小于 </a:t>
            </a:r>
            <a:r>
              <a:rPr lang="en-US" altLang="zh-CN" sz="2400" dirty="0"/>
              <a:t>T1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/>
              <a:t>T2</a:t>
            </a:r>
            <a:r>
              <a:rPr lang="zh-CN" altLang="en-US" sz="2400" dirty="0"/>
              <a:t>：</a:t>
            </a:r>
            <a:r>
              <a:rPr lang="en-US" altLang="zh-CN" sz="2400" dirty="0"/>
              <a:t>T1~T2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/>
              <a:t>T3</a:t>
            </a:r>
            <a:r>
              <a:rPr lang="zh-CN" altLang="en-US" sz="2400" dirty="0"/>
              <a:t>：</a:t>
            </a:r>
            <a:r>
              <a:rPr lang="en-US" altLang="zh-CN" sz="2400" dirty="0"/>
              <a:t>T3~T4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/>
              <a:t>T4</a:t>
            </a:r>
            <a:r>
              <a:rPr lang="zh-CN" altLang="en-US" sz="2400" dirty="0"/>
              <a:t>：</a:t>
            </a:r>
            <a:r>
              <a:rPr lang="en-US" altLang="zh-CN" sz="2400" dirty="0"/>
              <a:t>T3</a:t>
            </a:r>
          </a:p>
          <a:p>
            <a:endParaRPr lang="en-US" altLang="zh-CN" sz="2400" dirty="0"/>
          </a:p>
          <a:p>
            <a:r>
              <a:rPr lang="zh-CN" altLang="en-US" sz="2400" dirty="0"/>
              <a:t>但是，本次测试的部分分多，难度小，仅凭暴力也能获得可观的分数。由于许多涉及的算法还没有系统地讲解过，今天的重点是</a:t>
            </a:r>
            <a:r>
              <a:rPr lang="zh-CN" altLang="en-US" sz="2400" dirty="0">
                <a:solidFill>
                  <a:schemeClr val="accent1"/>
                </a:solidFill>
              </a:rPr>
              <a:t>暴力怎么写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396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T3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98280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本题中，有几个值得注意的思维方式：</a:t>
            </a:r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/>
              <a:t>寻找独立性。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先设计多项式算法。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套用经典模型（本题中是中位数）。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设计求值顺序。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之后的课程中，我们将总结更多类似的思维方式。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926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T4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243559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树上路径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给定一棵树，求树上的一条路径，使得 路径长度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路径点权最大值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路径点权最小值 最小。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050071"/>
                <a:ext cx="91857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+mj-lt"/>
                    <a:ea typeface="+mj-ea"/>
                  </a:rPr>
                  <a:t>20% </a:t>
                </a:r>
                <a:r>
                  <a:rPr lang="zh-CN" altLang="en-US" sz="2400" dirty="0">
                    <a:latin typeface="+mj-lt"/>
                    <a:ea typeface="+mj-ea"/>
                  </a:rPr>
                  <a:t>的数据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≤50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使用各种算法都可以求出每一条路径的长度、最大值、最小值，例如 </a:t>
                </a:r>
                <a:r>
                  <a:rPr lang="en-US" altLang="zh-CN" sz="2400" dirty="0">
                    <a:latin typeface="+mj-lt"/>
                    <a:ea typeface="+mj-ea"/>
                  </a:rPr>
                  <a:t>Floyd</a:t>
                </a:r>
                <a:r>
                  <a:rPr lang="zh-CN" altLang="en-US" sz="2400" dirty="0">
                    <a:latin typeface="+mj-lt"/>
                    <a:ea typeface="+mj-ea"/>
                  </a:rPr>
                  <a:t>。再枚举路径端点即可。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050071"/>
                <a:ext cx="9185740" cy="1569660"/>
              </a:xfrm>
              <a:prstGeom prst="rect">
                <a:avLst/>
              </a:prstGeom>
              <a:blipFill>
                <a:blip r:embed="rId3"/>
                <a:stretch>
                  <a:fillRect l="-1062" t="-4264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80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T4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243559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树上路径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给定一棵树，求树上的一条路径，使得 路径长度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路径点权最大值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路径点权最小值 最小。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050071"/>
                <a:ext cx="91857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+mj-lt"/>
                    <a:ea typeface="+mj-ea"/>
                  </a:rPr>
                  <a:t>50% </a:t>
                </a:r>
                <a:r>
                  <a:rPr lang="zh-CN" altLang="en-US" sz="2400" dirty="0">
                    <a:latin typeface="+mj-lt"/>
                    <a:ea typeface="+mj-ea"/>
                  </a:rPr>
                  <a:t>的数据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 较小。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从每个点出发 </a:t>
                </a:r>
                <a:r>
                  <a:rPr lang="en-US" altLang="zh-CN" sz="2400" dirty="0" err="1">
                    <a:latin typeface="+mj-lt"/>
                    <a:ea typeface="+mj-ea"/>
                  </a:rPr>
                  <a:t>dfs</a:t>
                </a:r>
                <a:r>
                  <a:rPr lang="zh-CN" altLang="en-US" sz="2400" dirty="0">
                    <a:latin typeface="+mj-lt"/>
                    <a:ea typeface="+mj-ea"/>
                  </a:rPr>
                  <a:t>，途中记录经过的所有点的点权最大值、最小值、长度，即可求出所有以它为起点路径的权值。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050071"/>
                <a:ext cx="9185740" cy="2308324"/>
              </a:xfrm>
              <a:prstGeom prst="rect">
                <a:avLst/>
              </a:prstGeom>
              <a:blipFill>
                <a:blip r:embed="rId3"/>
                <a:stretch>
                  <a:fillRect l="-1062" t="-2902" r="-930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888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4301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优化不必要的循环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/>
              <p:nvPr/>
            </p:nvSpPr>
            <p:spPr>
              <a:xfrm>
                <a:off x="1435138" y="2111231"/>
                <a:ext cx="9321721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/>
                  <a:t>例如，求所有区间最大值的和。</a:t>
                </a:r>
                <a:endParaRPr lang="en-US" altLang="zh-CN" sz="2200" dirty="0"/>
              </a:p>
              <a:p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不好的暴力：枚举每个区间，再枚举区间内的每个元素求最大值。</a:t>
                </a:r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更不好的暴力：枚举每个区间，再用 </a:t>
                </a:r>
                <a:r>
                  <a:rPr lang="en-US" altLang="zh-CN" sz="2200" dirty="0">
                    <a:solidFill>
                      <a:schemeClr val="bg2">
                        <a:lumMod val="50000"/>
                      </a:schemeClr>
                    </a:solidFill>
                  </a:rPr>
                  <a:t>ST </a:t>
                </a:r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表</a:t>
                </a:r>
                <a:r>
                  <a:rPr lang="en-US" altLang="zh-CN" sz="2200" dirty="0">
                    <a:solidFill>
                      <a:schemeClr val="bg2">
                        <a:lumMod val="50000"/>
                      </a:schemeClr>
                    </a:solidFill>
                  </a:rPr>
                  <a:t>/</a:t>
                </a:r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线段树</a:t>
                </a:r>
                <a:r>
                  <a:rPr lang="en-US" altLang="zh-CN" sz="2200" dirty="0">
                    <a:solidFill>
                      <a:schemeClr val="bg2">
                        <a:lumMod val="50000"/>
                      </a:schemeClr>
                    </a:solidFill>
                  </a:rPr>
                  <a:t>/……</a:t>
                </a:r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求区间最大值。</a:t>
                </a:r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好的暴力：枚举每个区间。固定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，在枚举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2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时，维护变量 </a:t>
                </a:r>
                <a:r>
                  <a:rPr lang="en-US" altLang="zh-CN" sz="2200" dirty="0">
                    <a:solidFill>
                      <a:schemeClr val="bg2">
                        <a:lumMod val="50000"/>
                      </a:schemeClr>
                    </a:solidFill>
                  </a:rPr>
                  <a:t>mx</a:t>
                </a:r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，表示当前最大值。每一步，令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，再累加 </a:t>
                </a:r>
                <a:r>
                  <a:rPr lang="en-US" altLang="zh-CN" sz="2200" dirty="0">
                    <a:solidFill>
                      <a:schemeClr val="bg2">
                        <a:lumMod val="50000"/>
                      </a:schemeClr>
                    </a:solidFill>
                  </a:rPr>
                  <a:t>mx</a:t>
                </a:r>
                <a:r>
                  <a:rPr lang="zh-CN" alt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。</a:t>
                </a:r>
                <a:endParaRPr lang="en-US" altLang="zh-CN" sz="2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38" y="2111231"/>
                <a:ext cx="9321721" cy="2800767"/>
              </a:xfrm>
              <a:prstGeom prst="rect">
                <a:avLst/>
              </a:prstGeom>
              <a:blipFill>
                <a:blip r:embed="rId3"/>
                <a:stretch>
                  <a:fillRect l="-850" t="-1957" b="-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77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T4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243559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树上路径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给定一棵树，求树上的一条路径，使得 路径长度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路径点权最大值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路径点权最小值 最小。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050071"/>
                <a:ext cx="91857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注意到要求的是最小值，故可以</a:t>
                </a:r>
                <a:r>
                  <a:rPr lang="zh-CN" altLang="en-US" sz="2400" dirty="0">
                    <a:solidFill>
                      <a:schemeClr val="accent2"/>
                    </a:solidFill>
                    <a:latin typeface="+mj-lt"/>
                    <a:ea typeface="+mj-ea"/>
                  </a:rPr>
                  <a:t>放宽限制</a:t>
                </a:r>
                <a:r>
                  <a:rPr lang="zh-CN" altLang="en-US" sz="2400" dirty="0">
                    <a:latin typeface="+mj-lt"/>
                    <a:ea typeface="+mj-ea"/>
                  </a:rPr>
                  <a:t>为：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求树上的一条路径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，再从路径上选两个点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𝑙𝑒𝑛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 最小。 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进一步，为了最小化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𝑙𝑒𝑛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，总可以认为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的两端就分别是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！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050071"/>
                <a:ext cx="9185740" cy="2308324"/>
              </a:xfrm>
              <a:prstGeom prst="rect">
                <a:avLst/>
              </a:prstGeom>
              <a:blipFill>
                <a:blip r:embed="rId3"/>
                <a:stretch>
                  <a:fillRect l="-1062" t="-2902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978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T4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243559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树上路径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给定一棵树，求树上的一条路径，使得 路径长度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路径点权最大值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路径点权最小值 最小。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050071"/>
                <a:ext cx="91857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求一条路径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𝑑𝑖𝑠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最小。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枚举 </a:t>
                </a:r>
                <a:r>
                  <a:rPr lang="en-US" altLang="zh-CN" sz="2400" dirty="0">
                    <a:latin typeface="+mj-lt"/>
                    <a:ea typeface="+mj-ea"/>
                  </a:rPr>
                  <a:t>LCA</a:t>
                </a:r>
                <a:r>
                  <a:rPr lang="zh-CN" altLang="en-US" sz="2400" dirty="0">
                    <a:latin typeface="+mj-lt"/>
                    <a:ea typeface="+mj-ea"/>
                  </a:rPr>
                  <a:t>，求子树内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𝑑𝑒𝑝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𝑑𝑒𝑝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分别的最小值即可。时间复杂度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050071"/>
                <a:ext cx="9185740" cy="1569660"/>
              </a:xfrm>
              <a:prstGeom prst="rect">
                <a:avLst/>
              </a:prstGeom>
              <a:blipFill>
                <a:blip r:embed="rId3"/>
                <a:stretch>
                  <a:fillRect l="-1062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375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题目难度排序仅供参考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A1717C-EF1A-AEE0-9AA7-153784E58447}"/>
              </a:ext>
            </a:extLst>
          </p:cNvPr>
          <p:cNvSpPr txBox="1"/>
          <p:nvPr/>
        </p:nvSpPr>
        <p:spPr>
          <a:xfrm>
            <a:off x="1435138" y="2111231"/>
            <a:ext cx="93217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在摸底测试中，可能对于部分选手，</a:t>
            </a:r>
            <a:r>
              <a:rPr lang="en-US" altLang="zh-CN" sz="2200" dirty="0"/>
              <a:t>T4 </a:t>
            </a:r>
            <a:r>
              <a:rPr lang="zh-CN" altLang="en-US" sz="2200" dirty="0"/>
              <a:t>比 </a:t>
            </a:r>
            <a:r>
              <a:rPr lang="en-US" altLang="zh-CN" sz="2200" dirty="0"/>
              <a:t>T3 </a:t>
            </a:r>
            <a:r>
              <a:rPr lang="zh-CN" altLang="en-US" sz="2200" dirty="0"/>
              <a:t>其实更简单。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有时，即使在正式比赛中，组题人也难以控制题目难度顺序；就算控制了，对于不同选手，同一题难度也有差别。</a:t>
            </a:r>
            <a:endParaRPr lang="en-US" altLang="zh-CN" sz="2200" dirty="0"/>
          </a:p>
          <a:p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在正式比赛中，应当保证每道你没有秒掉的题都有一定的（在 </a:t>
            </a:r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</a:rPr>
              <a:t>CSP-S 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级别，一个可供参考的数值是 </a:t>
            </a:r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</a:rPr>
              <a:t>20~30min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）思考时间，切忌一道题做一整场，不看剩下的题。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90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T4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9828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本题中，有几个值得注意的思维方式：</a:t>
            </a:r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/>
              <a:t>放宽限制。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枚举 </a:t>
            </a:r>
            <a:r>
              <a:rPr lang="en-US" altLang="zh-CN" sz="2400" dirty="0"/>
              <a:t>LCA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之后的课程中，我们将总结更多类似的思维方式。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5776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发现性质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E2B32E-B7FA-8D12-B632-6151EA362D36}"/>
              </a:ext>
            </a:extLst>
          </p:cNvPr>
          <p:cNvSpPr txBox="1"/>
          <p:nvPr/>
        </p:nvSpPr>
        <p:spPr>
          <a:xfrm>
            <a:off x="1407133" y="1526634"/>
            <a:ext cx="9185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在处理问题时，可以尝试以下的方法：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在处理一个困难的问题时，先分析它的</a:t>
            </a:r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</a:rPr>
              <a:t>特例</a:t>
            </a:r>
            <a:r>
              <a:rPr lang="zh-CN" altLang="en-US" sz="2400" dirty="0">
                <a:latin typeface="+mj-lt"/>
                <a:ea typeface="+mj-ea"/>
              </a:rPr>
              <a:t>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在处理一个陌生的问题时，先寻找它与已知问题的</a:t>
            </a:r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</a:rPr>
              <a:t>联系</a:t>
            </a:r>
            <a:r>
              <a:rPr lang="zh-CN" altLang="en-US" sz="2400" dirty="0">
                <a:latin typeface="+mj-lt"/>
                <a:ea typeface="+mj-ea"/>
              </a:rPr>
              <a:t>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在顺利解决一个问题后，将其</a:t>
            </a:r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</a:rPr>
              <a:t>泛化</a:t>
            </a:r>
            <a:r>
              <a:rPr lang="zh-CN" altLang="en-US" sz="2400" dirty="0">
                <a:latin typeface="+mj-lt"/>
                <a:ea typeface="+mj-ea"/>
              </a:rPr>
              <a:t>从而为日后的解决问题做铺垫。</a:t>
            </a:r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5031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9918283" y="34578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找规律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E2B32E-B7FA-8D12-B632-6151EA362D36}"/>
              </a:ext>
            </a:extLst>
          </p:cNvPr>
          <p:cNvSpPr txBox="1"/>
          <p:nvPr/>
        </p:nvSpPr>
        <p:spPr>
          <a:xfrm>
            <a:off x="1407133" y="1526634"/>
            <a:ext cx="9185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在分析特例时，我们要学会找规律。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以下数列有什么规律？试着填空吧！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2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3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5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8</a:t>
            </a:r>
            <a:r>
              <a:rPr lang="zh-CN" altLang="en-US" sz="2400" dirty="0">
                <a:latin typeface="+mj-lt"/>
                <a:ea typeface="+mj-ea"/>
              </a:rPr>
              <a:t>，？；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2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4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8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16</a:t>
            </a:r>
            <a:r>
              <a:rPr lang="zh-CN" altLang="en-US" sz="2400" dirty="0">
                <a:latin typeface="+mj-lt"/>
                <a:ea typeface="+mj-ea"/>
              </a:rPr>
              <a:t>，？；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3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6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19</a:t>
            </a:r>
            <a:r>
              <a:rPr lang="zh-CN" altLang="en-US" sz="2400" dirty="0">
                <a:latin typeface="+mj-lt"/>
                <a:ea typeface="+mj-ea"/>
              </a:rPr>
              <a:t>，？；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88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64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24</a:t>
            </a:r>
            <a:r>
              <a:rPr lang="zh-CN" altLang="en-US" sz="2400" dirty="0">
                <a:latin typeface="+mj-lt"/>
                <a:ea typeface="+mj-ea"/>
              </a:rPr>
              <a:t>，？；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06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68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88</a:t>
            </a:r>
            <a:r>
              <a:rPr lang="zh-CN" altLang="en-US" sz="2400" dirty="0">
                <a:latin typeface="+mj-lt"/>
                <a:ea typeface="+mj-ea"/>
              </a:rPr>
              <a:t>，？，</a:t>
            </a:r>
            <a:r>
              <a:rPr lang="en-US" altLang="zh-CN" sz="2400" dirty="0">
                <a:latin typeface="+mj-lt"/>
                <a:ea typeface="+mj-ea"/>
              </a:rPr>
              <a:t>98</a:t>
            </a:r>
            <a:r>
              <a:rPr lang="zh-CN" altLang="en-US" sz="2400" dirty="0">
                <a:latin typeface="+mj-lt"/>
                <a:ea typeface="+mj-ea"/>
              </a:rPr>
              <a:t>；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4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10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21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40</a:t>
            </a:r>
            <a:r>
              <a:rPr lang="zh-CN" altLang="en-US" sz="2400" dirty="0">
                <a:latin typeface="+mj-lt"/>
                <a:ea typeface="+mj-ea"/>
              </a:rPr>
              <a:t>。</a:t>
            </a:r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391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T1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24703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求和操作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E3A0A5-833C-A8CD-6E54-946DDF73A669}"/>
              </a:ext>
            </a:extLst>
          </p:cNvPr>
          <p:cNvSpPr txBox="1"/>
          <p:nvPr/>
        </p:nvSpPr>
        <p:spPr>
          <a:xfrm>
            <a:off x="2418249" y="2164116"/>
            <a:ext cx="7356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给定一个数字串，每次可以把相邻两位替换为它们的和。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求使得数字串只剩下一位的最小操作次数。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AC01F0-FE17-30DE-A9F6-C305B0A7E965}"/>
              </a:ext>
            </a:extLst>
          </p:cNvPr>
          <p:cNvSpPr txBox="1"/>
          <p:nvPr/>
        </p:nvSpPr>
        <p:spPr>
          <a:xfrm>
            <a:off x="1503130" y="4050214"/>
            <a:ext cx="9185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无论采用什么操作顺序，操作次数都是一样的。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一种做法是，每加入一个字符，就用操作把当前字符串变成一个字符。</a:t>
            </a:r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9268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9918283" y="34578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找规律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E2B32E-B7FA-8D12-B632-6151EA362D36}"/>
              </a:ext>
            </a:extLst>
          </p:cNvPr>
          <p:cNvSpPr txBox="1"/>
          <p:nvPr/>
        </p:nvSpPr>
        <p:spPr>
          <a:xfrm>
            <a:off x="1407133" y="1526634"/>
            <a:ext cx="9185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在分析特例时，我们要学会找规律。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以下数列有什么规律？</a:t>
            </a:r>
            <a:endParaRPr lang="en-US" altLang="zh-CN" sz="2400" dirty="0"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2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3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5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8</a:t>
            </a:r>
            <a:r>
              <a:rPr lang="zh-CN" altLang="en-US" sz="2400" dirty="0">
                <a:latin typeface="+mj-lt"/>
                <a:ea typeface="+mj-ea"/>
              </a:rPr>
              <a:t>，？；</a:t>
            </a:r>
            <a:endParaRPr lang="en-US" altLang="zh-CN" sz="2400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16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，？；</a:t>
            </a:r>
            <a:endParaRPr lang="en-US" altLang="zh-CN" sz="2400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3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6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19</a:t>
            </a:r>
            <a:r>
              <a:rPr lang="zh-CN" altLang="en-US" sz="2400" dirty="0">
                <a:latin typeface="+mj-lt"/>
                <a:ea typeface="+mj-ea"/>
              </a:rPr>
              <a:t>，？；</a:t>
            </a:r>
            <a:endParaRPr lang="en-US" altLang="zh-CN" sz="2400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88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64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24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，？；</a:t>
            </a:r>
            <a:endParaRPr lang="en-US" altLang="zh-CN" sz="2400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06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68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88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，？，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98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；</a:t>
            </a:r>
            <a:endParaRPr lang="en-US" altLang="zh-CN" sz="2400" dirty="0">
              <a:solidFill>
                <a:schemeClr val="bg1"/>
              </a:solidFill>
              <a:latin typeface="+mj-lt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4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10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21</a:t>
            </a:r>
            <a:r>
              <a:rPr lang="zh-CN" altLang="en-US" sz="2400" dirty="0">
                <a:latin typeface="+mj-lt"/>
                <a:ea typeface="+mj-ea"/>
              </a:rPr>
              <a:t>，</a:t>
            </a:r>
            <a:r>
              <a:rPr lang="en-US" altLang="zh-CN" sz="2400" dirty="0">
                <a:latin typeface="+mj-lt"/>
                <a:ea typeface="+mj-ea"/>
              </a:rPr>
              <a:t>40</a:t>
            </a:r>
            <a:r>
              <a:rPr lang="zh-CN" altLang="en-US" sz="2400" dirty="0">
                <a:latin typeface="+mj-lt"/>
                <a:ea typeface="+mj-ea"/>
              </a:rPr>
              <a:t>。</a:t>
            </a:r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7632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9918283" y="34578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找规律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E2B32E-B7FA-8D12-B632-6151EA362D36}"/>
              </a:ext>
            </a:extLst>
          </p:cNvPr>
          <p:cNvSpPr txBox="1"/>
          <p:nvPr/>
        </p:nvSpPr>
        <p:spPr>
          <a:xfrm>
            <a:off x="1407133" y="1526634"/>
            <a:ext cx="91857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打表可以帮助我们尝试找出规律。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但不应该用少数几项强行拟合出规律。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观察表中的等差、等比数列。若存在，则考虑差分或求一下商。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观察一个数是否等于他相邻若干项的和，或者观察其减去相邻的几项后是否有规律。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观察表内所有元素的大小范围。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尝试对表内每个数分解质因数，观察其规律。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尝试对数列作差分或前缀和，或是观察其与下标的联系。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对于一些最优化类问题，可以把所有的情况打下来，看一看有没有具有代表性的情况。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558FC4"/>
              </a:solidFill>
            </a:endParaRPr>
          </a:p>
          <a:p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9827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9918283" y="34578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找规律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3747EF-CF10-72FA-B633-B31F52D461A3}"/>
              </a:ext>
            </a:extLst>
          </p:cNvPr>
          <p:cNvSpPr/>
          <p:nvPr/>
        </p:nvSpPr>
        <p:spPr>
          <a:xfrm>
            <a:off x="1764282" y="1395629"/>
            <a:ext cx="8663436" cy="33824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B0FFEE-4C25-55CE-E52E-A0F717DFFFF9}"/>
              </a:ext>
            </a:extLst>
          </p:cNvPr>
          <p:cNvSpPr txBox="1"/>
          <p:nvPr/>
        </p:nvSpPr>
        <p:spPr>
          <a:xfrm>
            <a:off x="1984343" y="158029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最小非因数问题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7CD32E-E087-A300-1129-8478E57E3787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235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记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/>
                  <a:t>为最小的正整数数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满足其不是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的因子。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现给出正整数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，请计算出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模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10^9+7</m:t>
                    </m:r>
                  </m:oMath>
                </a14:m>
                <a:r>
                  <a:rPr lang="zh-CN" altLang="en-US" sz="2400" dirty="0"/>
                  <a:t> 的值。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本题含多组数据。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1 ≤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1 ≤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7CD32E-E087-A300-1129-8478E57E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2354940"/>
              </a:xfrm>
              <a:prstGeom prst="rect">
                <a:avLst/>
              </a:prstGeom>
              <a:blipFill>
                <a:blip r:embed="rId2"/>
                <a:stretch>
                  <a:fillRect l="-1326" t="-2850" b="-4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5E0D444-8A01-EC8C-78E4-C2B392E9421D}"/>
              </a:ext>
            </a:extLst>
          </p:cNvPr>
          <p:cNvSpPr txBox="1"/>
          <p:nvPr/>
        </p:nvSpPr>
        <p:spPr>
          <a:xfrm>
            <a:off x="7895808" y="1580295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err="1"/>
              <a:t>Luogu</a:t>
            </a:r>
            <a:r>
              <a:rPr lang="en-US" altLang="zh-CN" sz="2400" dirty="0"/>
              <a:t> CF1542C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4041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30CD66-5361-4BB6-98F3-B2B6838C3979}"/>
                  </a:ext>
                </a:extLst>
              </p:cNvPr>
              <p:cNvSpPr txBox="1"/>
              <p:nvPr/>
            </p:nvSpPr>
            <p:spPr>
              <a:xfrm>
                <a:off x="1407133" y="1526634"/>
                <a:ext cx="9185740" cy="379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时间复杂度是学术界用来衡量算法优劣的指标。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严谨地说，说一个算法是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是指对于任意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程序的运行时间都不会超过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的，其中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是一个与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无关的常数。这被称为渐进复杂度。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在 </a:t>
                </a:r>
                <a:r>
                  <a:rPr lang="en-US" altLang="zh-CN" sz="2400" dirty="0">
                    <a:latin typeface="+mj-lt"/>
                    <a:ea typeface="+mj-ea"/>
                  </a:rPr>
                  <a:t>OI </a:t>
                </a:r>
                <a:r>
                  <a:rPr lang="zh-CN" altLang="en-US" sz="2400" dirty="0">
                    <a:latin typeface="+mj-lt"/>
                    <a:ea typeface="+mj-ea"/>
                  </a:rPr>
                  <a:t>中，常数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同样重要，因此时间复杂度只是帮助我们估算程序运行时间的方法。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判断时间复杂度的方法：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+mj-lt"/>
                    <a:ea typeface="+mj-ea"/>
                  </a:rPr>
                  <a:t>数循环层数；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+mj-lt"/>
                    <a:ea typeface="+mj-ea"/>
                  </a:rPr>
                  <a:t>数学方法。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30CD66-5361-4BB6-98F3-B2B6838C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26634"/>
                <a:ext cx="9185740" cy="3798732"/>
              </a:xfrm>
              <a:prstGeom prst="rect">
                <a:avLst/>
              </a:prstGeom>
              <a:blipFill>
                <a:blip r:embed="rId2"/>
                <a:stretch>
                  <a:fillRect l="-1062" t="-1763" r="-796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0E0E32C-4BE6-C812-1505-BE1A2BBA4756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复杂度理论</a:t>
            </a:r>
          </a:p>
        </p:txBody>
      </p:sp>
    </p:spTree>
    <p:extLst>
      <p:ext uri="{BB962C8B-B14F-4D97-AF65-F5344CB8AC3E}">
        <p14:creationId xmlns:p14="http://schemas.microsoft.com/office/powerpoint/2010/main" val="732152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时间复杂度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30CD66-5361-4BB6-98F3-B2B6838C3979}"/>
              </a:ext>
            </a:extLst>
          </p:cNvPr>
          <p:cNvSpPr txBox="1"/>
          <p:nvPr/>
        </p:nvSpPr>
        <p:spPr>
          <a:xfrm>
            <a:off x="1407133" y="1526634"/>
            <a:ext cx="9185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来做一点数学练习：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调和级数；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埃式筛；</a:t>
            </a:r>
            <a:endParaRPr lang="en-US" altLang="zh-CN" sz="2400" dirty="0">
              <a:latin typeface="+mj-lt"/>
              <a:ea typeface="+mj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+mj-lt"/>
                <a:ea typeface="+mj-ea"/>
              </a:rPr>
              <a:t>子集枚举。</a:t>
            </a:r>
            <a:endParaRPr lang="en-US" altLang="zh-CN" sz="2400" dirty="0">
              <a:latin typeface="+mj-lt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7954E6-328B-1479-1BD4-2EE37FBADF41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复杂度理论</a:t>
            </a:r>
          </a:p>
        </p:txBody>
      </p:sp>
    </p:spTree>
    <p:extLst>
      <p:ext uri="{BB962C8B-B14F-4D97-AF65-F5344CB8AC3E}">
        <p14:creationId xmlns:p14="http://schemas.microsoft.com/office/powerpoint/2010/main" val="639524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30CD66-5361-4BB6-98F3-B2B6838C3979}"/>
                  </a:ext>
                </a:extLst>
              </p:cNvPr>
              <p:cNvSpPr txBox="1"/>
              <p:nvPr/>
            </p:nvSpPr>
            <p:spPr>
              <a:xfrm>
                <a:off x="1407133" y="1526634"/>
                <a:ext cx="91857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来做一点数学练习：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+mj-lt"/>
                    <a:ea typeface="+mj-ea"/>
                  </a:rPr>
                  <a:t>调和级数；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log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2400" dirty="0">
                  <a:latin typeface="+mj-lt"/>
                  <a:ea typeface="+mj-ea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+mj-lt"/>
                    <a:ea typeface="+mj-ea"/>
                  </a:rPr>
                  <a:t>埃式筛；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log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zh-CN" sz="2400" i="1" dirty="0" err="1" smtClean="0">
                        <a:latin typeface="Cambria Math" panose="02040503050406030204" pitchFamily="18" charset="0"/>
                        <a:ea typeface="+mj-ea"/>
                      </a:rPr>
                      <m:t>log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2400" dirty="0">
                  <a:latin typeface="+mj-lt"/>
                  <a:ea typeface="+mj-ea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+mj-lt"/>
                    <a:ea typeface="+mj-ea"/>
                  </a:rPr>
                  <a:t>子集枚举。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30CD66-5361-4BB6-98F3-B2B6838C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26634"/>
                <a:ext cx="9185740" cy="1569660"/>
              </a:xfrm>
              <a:prstGeom prst="rect">
                <a:avLst/>
              </a:prstGeom>
              <a:blipFill>
                <a:blip r:embed="rId2"/>
                <a:stretch>
                  <a:fillRect l="-1062" t="-4264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BAA20C8-E42A-3414-B518-2D93A5A0242F}"/>
              </a:ext>
            </a:extLst>
          </p:cNvPr>
          <p:cNvSpPr txBox="1"/>
          <p:nvPr/>
        </p:nvSpPr>
        <p:spPr>
          <a:xfrm>
            <a:off x="8991747" y="34578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复杂度理论</a:t>
            </a:r>
          </a:p>
        </p:txBody>
      </p:sp>
    </p:spTree>
    <p:extLst>
      <p:ext uri="{BB962C8B-B14F-4D97-AF65-F5344CB8AC3E}">
        <p14:creationId xmlns:p14="http://schemas.microsoft.com/office/powerpoint/2010/main" val="124778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30CD66-5361-4BB6-98F3-B2B6838C3979}"/>
                  </a:ext>
                </a:extLst>
              </p:cNvPr>
              <p:cNvSpPr txBox="1"/>
              <p:nvPr/>
            </p:nvSpPr>
            <p:spPr>
              <a:xfrm>
                <a:off x="1407133" y="1526634"/>
                <a:ext cx="91857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一般认为计算机一秒内可以进行：</a:t>
                </a:r>
                <a:endParaRPr lang="en-US" altLang="zh-CN" sz="2400" i="1" dirty="0">
                  <a:latin typeface="Cambria Math" panose="02040503050406030204" pitchFamily="18" charset="0"/>
                  <a:ea typeface="+mj-ea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次加法与连续内存访问；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2×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次乘法与对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j-lt"/>
                    <a:ea typeface="+mj-ea"/>
                  </a:rPr>
                  <a:t>常</a:t>
                </a:r>
                <a:r>
                  <a:rPr lang="zh-CN" altLang="en-US" sz="2400" dirty="0">
                    <a:latin typeface="+mj-lt"/>
                    <a:ea typeface="+mj-ea"/>
                  </a:rPr>
                  <a:t>模数取模。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次跳跃的内存访问与递归。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30CD66-5361-4BB6-98F3-B2B6838C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26634"/>
                <a:ext cx="9185740" cy="1569660"/>
              </a:xfrm>
              <a:prstGeom prst="rect">
                <a:avLst/>
              </a:prstGeom>
              <a:blipFill>
                <a:blip r:embed="rId2"/>
                <a:stretch>
                  <a:fillRect l="-1062" t="-4264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48E2ED6-556D-BB0D-4CF9-E5328D3535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常数理论</a:t>
            </a:r>
          </a:p>
        </p:txBody>
      </p:sp>
    </p:spTree>
    <p:extLst>
      <p:ext uri="{BB962C8B-B14F-4D97-AF65-F5344CB8AC3E}">
        <p14:creationId xmlns:p14="http://schemas.microsoft.com/office/powerpoint/2010/main" val="156139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关于学习方法与要求</a:t>
            </a:r>
            <a:endParaRPr lang="zh-CN" altLang="en-US" sz="4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D36277-815F-8F13-B11C-14ABD5775D6C}"/>
              </a:ext>
            </a:extLst>
          </p:cNvPr>
          <p:cNvSpPr txBox="1"/>
          <p:nvPr/>
        </p:nvSpPr>
        <p:spPr>
          <a:xfrm>
            <a:off x="1407132" y="1526634"/>
            <a:ext cx="99262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lt"/>
                <a:ea typeface="+mj-ea"/>
              </a:rPr>
              <a:t>从讲解中学习</a:t>
            </a:r>
            <a:endParaRPr lang="en-US" altLang="zh-CN" sz="2800" b="1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解决你遇到的所有问题，是学习的根本。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而讲解自己所学的东西，是避免悬而未决的问题的最好方法。</a:t>
            </a:r>
            <a:endParaRPr lang="en-US" altLang="zh-CN" sz="2400" dirty="0">
              <a:latin typeface="+mj-lt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lt"/>
                <a:ea typeface="+mj-ea"/>
              </a:rPr>
              <a:t>从代码中学习</a:t>
            </a:r>
            <a:endParaRPr lang="en-US" altLang="zh-CN" sz="2800" b="1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在 </a:t>
            </a:r>
            <a:r>
              <a:rPr lang="en-US" altLang="zh-CN" sz="2400" dirty="0">
                <a:latin typeface="+mj-lt"/>
                <a:ea typeface="+mj-ea"/>
              </a:rPr>
              <a:t>AC </a:t>
            </a:r>
            <a:r>
              <a:rPr lang="zh-CN" altLang="en-US" sz="2400" dirty="0">
                <a:latin typeface="+mj-lt"/>
                <a:ea typeface="+mj-ea"/>
              </a:rPr>
              <a:t>后阅读 </a:t>
            </a:r>
            <a:r>
              <a:rPr lang="en-US" altLang="zh-CN" sz="2400" dirty="0">
                <a:latin typeface="+mj-lt"/>
                <a:ea typeface="+mj-ea"/>
              </a:rPr>
              <a:t>2~3 </a:t>
            </a:r>
            <a:r>
              <a:rPr lang="zh-CN" altLang="en-US" sz="2400" dirty="0">
                <a:latin typeface="+mj-lt"/>
                <a:ea typeface="+mj-ea"/>
              </a:rPr>
              <a:t>最优解与最短代码。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其中也许有巧妙的技巧，也许会有更厉害的算法。</a:t>
            </a:r>
            <a:endParaRPr lang="en-US" altLang="zh-CN" sz="2400" dirty="0">
              <a:latin typeface="+mj-lt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1" dirty="0">
                <a:latin typeface="+mj-lt"/>
                <a:ea typeface="+mj-ea"/>
              </a:rPr>
              <a:t>在复盘中学习</a:t>
            </a:r>
            <a:endParaRPr lang="en-US" altLang="zh-CN" sz="2800" b="1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不只是比赛，每次做完一道题后都可以给自己复盘。</a:t>
            </a:r>
            <a:endParaRPr lang="en-US" altLang="zh-CN" sz="2400" dirty="0">
              <a:latin typeface="+mj-lt"/>
              <a:ea typeface="+mj-ea"/>
            </a:endParaRPr>
          </a:p>
          <a:p>
            <a:pPr lvl="1"/>
            <a:r>
              <a:rPr lang="zh-CN" altLang="en-US" sz="2400" dirty="0">
                <a:latin typeface="+mj-lt"/>
                <a:ea typeface="+mj-ea"/>
              </a:rPr>
              <a:t>分析自己的思路与决策，提高下一次思考的效率。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这些方法也许会让你少做几个题，但能增加每题的收获。</a:t>
            </a:r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数据是很好的衡量尺度，但希望大家不要追求数据而放弃了更好的学习。</a:t>
            </a:r>
            <a:endParaRPr lang="en-US" altLang="zh-CN" sz="28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33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T1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24703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求和操作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E3A0A5-833C-A8CD-6E54-946DDF73A669}"/>
              </a:ext>
            </a:extLst>
          </p:cNvPr>
          <p:cNvSpPr txBox="1"/>
          <p:nvPr/>
        </p:nvSpPr>
        <p:spPr>
          <a:xfrm>
            <a:off x="2418249" y="2164116"/>
            <a:ext cx="7356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给定一个数字串，每次可以把相邻两位替换为它们的和。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求使得数字串只剩下一位的最小操作次数。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AC01F0-FE17-30DE-A9F6-C305B0A7E965}"/>
              </a:ext>
            </a:extLst>
          </p:cNvPr>
          <p:cNvSpPr txBox="1"/>
          <p:nvPr/>
        </p:nvSpPr>
        <p:spPr>
          <a:xfrm>
            <a:off x="1503130" y="4050214"/>
            <a:ext cx="9185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</a:rPr>
              <a:t>为什么？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最后剩下的数字一定是原串 </a:t>
            </a:r>
            <a:r>
              <a:rPr lang="en-US" altLang="zh-CN" sz="2400" dirty="0">
                <a:latin typeface="+mj-lt"/>
                <a:ea typeface="+mj-ea"/>
              </a:rPr>
              <a:t>mod 9</a:t>
            </a:r>
            <a:r>
              <a:rPr lang="zh-CN" altLang="en-US" sz="2400" dirty="0">
                <a:latin typeface="+mj-lt"/>
                <a:ea typeface="+mj-ea"/>
              </a:rPr>
              <a:t>。</a:t>
            </a:r>
            <a:endParaRPr lang="en-US" altLang="zh-CN" sz="2400" dirty="0">
              <a:latin typeface="+mj-lt"/>
              <a:ea typeface="+mj-ea"/>
            </a:endParaRPr>
          </a:p>
          <a:p>
            <a:endParaRPr lang="en-US" altLang="zh-CN" sz="2400" dirty="0">
              <a:latin typeface="+mj-lt"/>
              <a:ea typeface="+mj-ea"/>
            </a:endParaRPr>
          </a:p>
          <a:p>
            <a:r>
              <a:rPr lang="zh-CN" altLang="en-US" sz="2400" dirty="0">
                <a:latin typeface="+mj-lt"/>
                <a:ea typeface="+mj-ea"/>
              </a:rPr>
              <a:t>每次操作要么使字符串长度减少 </a:t>
            </a:r>
            <a:r>
              <a:rPr lang="en-US" altLang="zh-CN" sz="2400" dirty="0">
                <a:latin typeface="+mj-lt"/>
                <a:ea typeface="+mj-ea"/>
              </a:rPr>
              <a:t>1</a:t>
            </a:r>
            <a:r>
              <a:rPr lang="zh-CN" altLang="en-US" sz="2400" dirty="0">
                <a:latin typeface="+mj-lt"/>
                <a:ea typeface="+mj-ea"/>
              </a:rPr>
              <a:t>（不改变原串数字之和），要么使原串数字之和减少 </a:t>
            </a:r>
            <a:r>
              <a:rPr lang="en-US" altLang="zh-CN" sz="2400" dirty="0">
                <a:latin typeface="+mj-lt"/>
                <a:ea typeface="+mj-ea"/>
              </a:rPr>
              <a:t>9</a:t>
            </a:r>
            <a:r>
              <a:rPr lang="zh-CN" altLang="en-US" sz="2400" dirty="0">
                <a:latin typeface="+mj-lt"/>
                <a:ea typeface="+mj-ea"/>
              </a:rPr>
              <a:t>（不改变串长）。所以，两部分的减少互不干扰，最终操作次数自然一样。</a:t>
            </a:r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21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敢想敢写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A1717C-EF1A-AEE0-9AA7-153784E58447}"/>
              </a:ext>
            </a:extLst>
          </p:cNvPr>
          <p:cNvSpPr txBox="1"/>
          <p:nvPr/>
        </p:nvSpPr>
        <p:spPr>
          <a:xfrm>
            <a:off x="1435138" y="2111231"/>
            <a:ext cx="93217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如果想到一个</a:t>
            </a:r>
            <a:r>
              <a:rPr lang="zh-CN" altLang="en-US" sz="2200" dirty="0">
                <a:solidFill>
                  <a:schemeClr val="accent2"/>
                </a:solidFill>
              </a:rPr>
              <a:t>容易写成代码</a:t>
            </a:r>
            <a:r>
              <a:rPr lang="zh-CN" altLang="en-US" sz="2200" dirty="0"/>
              <a:t>的做法，一时也</a:t>
            </a:r>
            <a:r>
              <a:rPr lang="zh-CN" altLang="en-US" sz="2200" dirty="0">
                <a:solidFill>
                  <a:schemeClr val="accent2"/>
                </a:solidFill>
              </a:rPr>
              <a:t>无法找到反例</a:t>
            </a:r>
            <a:r>
              <a:rPr lang="zh-CN" altLang="en-US" sz="2200" dirty="0"/>
              <a:t>，不妨先写出代码测测大样例。</a:t>
            </a:r>
            <a:endParaRPr lang="en-US" altLang="zh-CN" sz="2200" dirty="0"/>
          </a:p>
          <a:p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（注意：如果实现难度较大，要三思；同时，写一个不能确保正确性的（由直觉得来的）做法之前，先花点时间找反例）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200" dirty="0"/>
              <a:t>在现在的比赛中，大样例一般不会刻意造弱，一定要把它利用好。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34055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T2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24703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数论结构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，问有多少对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249" t="-4280" b="-3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050214"/>
                <a:ext cx="91857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+mj-lt"/>
                    <a:ea typeface="+mj-ea"/>
                  </a:rPr>
                  <a:t>40% </a:t>
                </a:r>
                <a:r>
                  <a:rPr lang="zh-CN" altLang="en-US" sz="2400" dirty="0">
                    <a:latin typeface="+mj-lt"/>
                    <a:ea typeface="+mj-ea"/>
                  </a:rPr>
                  <a:t>的数据满足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≤30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大胆猜测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不会太大。在时间允许的范围内，枚举尽量多的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计算答案。例如，本题中枚举到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≤5000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肯定足够了。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050214"/>
                <a:ext cx="9185740" cy="1569660"/>
              </a:xfrm>
              <a:prstGeom prst="rect">
                <a:avLst/>
              </a:prstGeom>
              <a:blipFill>
                <a:blip r:embed="rId3"/>
                <a:stretch>
                  <a:fillRect l="-1062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08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在限制范围内尽量多枚举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A1717C-EF1A-AEE0-9AA7-153784E58447}"/>
              </a:ext>
            </a:extLst>
          </p:cNvPr>
          <p:cNvSpPr txBox="1"/>
          <p:nvPr/>
        </p:nvSpPr>
        <p:spPr>
          <a:xfrm>
            <a:off x="1435138" y="2111231"/>
            <a:ext cx="93217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根据时限以及对时间复杂度的预估，尽量枚举足够多的方案，是一种常见的骗分手段。</a:t>
            </a:r>
            <a:endParaRPr lang="en-US" altLang="zh-CN" sz="2200" dirty="0"/>
          </a:p>
          <a:p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有时本方法还有更高级的运用，例如 </a:t>
            </a:r>
            <a:r>
              <a:rPr lang="en-US" altLang="zh-CN" sz="2200" dirty="0" err="1">
                <a:solidFill>
                  <a:schemeClr val="bg2">
                    <a:lumMod val="50000"/>
                  </a:schemeClr>
                </a:solidFill>
              </a:rPr>
              <a:t>dp</a:t>
            </a:r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转移时，只执行按照某种贪心方式选出的 </a:t>
            </a:r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</a:rPr>
              <a:t>1000 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</a:rPr>
              <a:t>个转移。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9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T2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24703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数论结构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，问有多少对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249" t="-4280" b="-3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061789"/>
                <a:ext cx="9185740" cy="2513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首先需要化简 </a:t>
                </a:r>
                <a:r>
                  <a:rPr lang="en-US" altLang="zh-CN" sz="2400" dirty="0">
                    <a:latin typeface="+mj-lt"/>
                    <a:ea typeface="+mj-ea"/>
                  </a:rPr>
                  <a:t>lcm</a:t>
                </a:r>
                <a:r>
                  <a:rPr lang="zh-CN" altLang="en-US" sz="2400" dirty="0">
                    <a:latin typeface="+mj-lt"/>
                    <a:ea typeface="+mj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𝑙𝑐𝑚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+mj-ea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。</a:t>
                </a:r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𝑙𝑐𝑚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也是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j-ea"/>
                          </a:rPr>
                          <m:t>gcd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+mj-lt"/>
                    <a:ea typeface="+mj-ea"/>
                  </a:rPr>
                  <a:t> </a:t>
                </a:r>
                <a:r>
                  <a:rPr lang="zh-CN" altLang="en-US" sz="2400" dirty="0">
                    <a:latin typeface="+mj-lt"/>
                    <a:ea typeface="+mj-ea"/>
                  </a:rPr>
                  <a:t>的倍数，故上式意味着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+mj-ea"/>
                      </a:rPr>
                      <m:t>gcd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⁡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。</m:t>
                    </m:r>
                  </m:oMath>
                </a14:m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可以枚举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 的因数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+mj-ea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，问题变为有几对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𝑎𝑏𝑐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𝑔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𝑑𝑔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。</m:t>
                    </m:r>
                  </m:oMath>
                </a14:m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061789"/>
                <a:ext cx="9185740" cy="2513060"/>
              </a:xfrm>
              <a:prstGeom prst="rect">
                <a:avLst/>
              </a:prstGeom>
              <a:blipFill>
                <a:blip r:embed="rId3"/>
                <a:stretch>
                  <a:fillRect l="-1062" t="-2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4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题目分析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45FC4-E044-8DA4-4BEF-87B6A7E7813B}"/>
              </a:ext>
            </a:extLst>
          </p:cNvPr>
          <p:cNvSpPr txBox="1"/>
          <p:nvPr/>
        </p:nvSpPr>
        <p:spPr>
          <a:xfrm>
            <a:off x="10739021" y="34578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T2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45303-A91C-912D-C8C6-8FAAFEFD6556}"/>
              </a:ext>
            </a:extLst>
          </p:cNvPr>
          <p:cNvSpPr/>
          <p:nvPr/>
        </p:nvSpPr>
        <p:spPr>
          <a:xfrm>
            <a:off x="1764282" y="1395629"/>
            <a:ext cx="8663436" cy="24703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C03A0-E7B9-E1BD-C219-961705280580}"/>
              </a:ext>
            </a:extLst>
          </p:cNvPr>
          <p:cNvSpPr txBox="1"/>
          <p:nvPr/>
        </p:nvSpPr>
        <p:spPr>
          <a:xfrm>
            <a:off x="1984343" y="15802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数论结构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/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，问有多少对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E3A0A5-833C-A8CD-6E54-946DDF73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164116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249" t="-4280" b="-3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/>
              <p:nvPr/>
            </p:nvSpPr>
            <p:spPr>
              <a:xfrm>
                <a:off x="1503130" y="4061789"/>
                <a:ext cx="9185740" cy="233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j-lt"/>
                    <a:ea typeface="+mj-ea"/>
                  </a:rPr>
                  <a:t>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 的因数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+mj-ea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，问题变为有几对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𝑎𝑏𝑐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𝑔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𝑑𝑔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。</m:t>
                    </m:r>
                  </m:oMath>
                </a14:m>
                <a:endParaRPr lang="en-US" altLang="zh-CN" sz="2400" dirty="0">
                  <a:latin typeface="+mj-lt"/>
                  <a:ea typeface="+mj-ea"/>
                </a:endParaRPr>
              </a:p>
              <a:p>
                <a:endParaRPr lang="en-US" altLang="zh-CN" sz="2400" dirty="0">
                  <a:latin typeface="+mj-lt"/>
                  <a:ea typeface="+mj-ea"/>
                </a:endParaRPr>
              </a:p>
              <a:p>
                <a:r>
                  <a:rPr lang="zh-CN" altLang="en-US" sz="2400" dirty="0">
                    <a:latin typeface="+mj-lt"/>
                    <a:ea typeface="+mj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𝑔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𝑔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，只需算出有几对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𝑢𝑣𝑔𝑐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𝑑𝑔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，也即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𝑢𝑣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𝑔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𝑐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+mj-lt"/>
                    <a:ea typeface="+mj-ea"/>
                  </a:rPr>
                  <a:t>。</a:t>
                </a:r>
                <a:endParaRPr lang="en-US" altLang="zh-CN" sz="24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C01F0-FE17-30DE-A9F6-C305B0A7E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30" y="4061789"/>
                <a:ext cx="9185740" cy="2331664"/>
              </a:xfrm>
              <a:prstGeom prst="rect">
                <a:avLst/>
              </a:prstGeom>
              <a:blipFill>
                <a:blip r:embed="rId3"/>
                <a:stretch>
                  <a:fillRect l="-1062" r="-664" b="-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36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3166</Words>
  <Application>Microsoft Office PowerPoint</Application>
  <PresentationFormat>宽屏</PresentationFormat>
  <Paragraphs>350</Paragraphs>
  <Slides>37</Slides>
  <Notes>6</Notes>
  <HiddenSlides>10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76</cp:revision>
  <dcterms:created xsi:type="dcterms:W3CDTF">2024-04-08T13:02:55Z</dcterms:created>
  <dcterms:modified xsi:type="dcterms:W3CDTF">2024-07-20T15:18:35Z</dcterms:modified>
</cp:coreProperties>
</file>