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  <p:sldId id="316" r:id="rId21"/>
    <p:sldId id="318" r:id="rId22"/>
    <p:sldId id="319" r:id="rId23"/>
    <p:sldId id="321" r:id="rId24"/>
    <p:sldId id="322" r:id="rId25"/>
    <p:sldId id="323" r:id="rId26"/>
    <p:sldId id="324" r:id="rId27"/>
    <p:sldId id="264" r:id="rId28"/>
    <p:sldId id="325" r:id="rId29"/>
    <p:sldId id="326" r:id="rId30"/>
    <p:sldId id="328" r:id="rId31"/>
    <p:sldId id="327" r:id="rId32"/>
    <p:sldId id="329" r:id="rId33"/>
    <p:sldId id="330" r:id="rId34"/>
    <p:sldId id="332" r:id="rId35"/>
    <p:sldId id="333" r:id="rId36"/>
    <p:sldId id="336" r:id="rId37"/>
    <p:sldId id="346" r:id="rId38"/>
    <p:sldId id="337" r:id="rId39"/>
    <p:sldId id="338" r:id="rId40"/>
    <p:sldId id="339" r:id="rId41"/>
    <p:sldId id="334" r:id="rId42"/>
    <p:sldId id="335" r:id="rId43"/>
    <p:sldId id="340" r:id="rId44"/>
    <p:sldId id="341" r:id="rId45"/>
    <p:sldId id="342" r:id="rId46"/>
    <p:sldId id="356" r:id="rId47"/>
    <p:sldId id="343" r:id="rId48"/>
    <p:sldId id="344" r:id="rId49"/>
    <p:sldId id="345" r:id="rId50"/>
    <p:sldId id="347" r:id="rId51"/>
    <p:sldId id="348" r:id="rId52"/>
    <p:sldId id="349" r:id="rId53"/>
    <p:sldId id="350" r:id="rId54"/>
    <p:sldId id="351" r:id="rId55"/>
    <p:sldId id="353" r:id="rId56"/>
    <p:sldId id="354" r:id="rId57"/>
    <p:sldId id="355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3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7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63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6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5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8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1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3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4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3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844691" y="1825917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线段树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懒标记的基本思路是，只有当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需要用到</a:t>
                </a:r>
                <a:r>
                  <a:rPr lang="zh-CN" altLang="en-US" sz="2400" dirty="0">
                    <a:latin typeface="+mj-lt"/>
                    <a:ea typeface="+mj-ea"/>
                  </a:rPr>
                  <a:t>某个值时，才把修改真正作用在这个值上。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初步想法：记录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，表示区间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内的数都被加上了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。当需要用到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子树内的结点时（也就是用到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子区间），就将标记下传。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此时出现了问题：“被加上了”“需要用到”“下传”这三个词定义不明。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写出“需要用到”的明确定义。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按照你对线段树的理解，写出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数组应当满足的循环不变式。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blipFill>
                <a:blip r:embed="rId2"/>
                <a:stretch>
                  <a:fillRect l="-882" t="-1463" r="-1653" b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41291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懒标记的基本思路是，只有当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需要用到</a:t>
                </a:r>
                <a:r>
                  <a:rPr lang="zh-CN" altLang="en-US" sz="2400" dirty="0">
                    <a:latin typeface="+mj-lt"/>
                    <a:ea typeface="+mj-ea"/>
                  </a:rPr>
                  <a:t>某个值时，才把修改真正作用在这个值上。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/>
                  <a:t>操作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“直接用到”的结点就是构成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的最小覆盖的结点；而找到这些结点的过程又用到了这些结点的祖先结点。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blipFill>
                <a:blip r:embed="rId2"/>
                <a:stretch>
                  <a:fillRect l="-882" t="-2902" r="-1653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CE5A37-96E3-4880-748F-44E036E2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00" y="3798332"/>
            <a:ext cx="4076898" cy="3059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31E9-E738-DEF5-8C8B-73C91DB69BFF}"/>
                  </a:ext>
                </a:extLst>
              </p:cNvPr>
              <p:cNvSpPr txBox="1"/>
              <p:nvPr/>
            </p:nvSpPr>
            <p:spPr>
              <a:xfrm>
                <a:off x="5988775" y="4536995"/>
                <a:ext cx="55039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修改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[3,5]</m:t>
                    </m:r>
                  </m:oMath>
                </a14:m>
                <a:r>
                  <a:rPr lang="zh-CN" altLang="en-US" sz="2400" dirty="0"/>
                  <a:t>，如左图。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无论查询还是修改，用到的结点上都不该有标记了。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31E9-E738-DEF5-8C8B-73C91DB69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75" y="4536995"/>
                <a:ext cx="5503978" cy="1569660"/>
              </a:xfrm>
              <a:prstGeom prst="rect">
                <a:avLst/>
              </a:prstGeom>
              <a:blipFill>
                <a:blip r:embed="rId4"/>
                <a:stretch>
                  <a:fillRect l="-1661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6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342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懒标记的基本思路是，只有当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需要用到</a:t>
                </a:r>
                <a:r>
                  <a:rPr lang="zh-CN" altLang="en-US" sz="2400" dirty="0">
                    <a:latin typeface="+mj-lt"/>
                    <a:ea typeface="+mj-ea"/>
                  </a:rPr>
                  <a:t>某个值时，才把修改真正作用在这个值上。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/>
                  <a:t>循环不变式：任意操作后，总有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一般，同一个结点上维护的两个值最好不要相互影响，所以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不应同时出现在上式中。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理解上式，你就掌握了调试线段树代码的根本方法：将你的代码的输出结果和上式对比，看什么时候不满足了。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342616"/>
              </a:xfrm>
              <a:prstGeom prst="rect">
                <a:avLst/>
              </a:prstGeom>
              <a:blipFill>
                <a:blip r:embed="rId2"/>
                <a:stretch>
                  <a:fillRect l="-882" t="-1254" r="-1653" b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63124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43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b="1" dirty="0"/>
                  <a:t>目标</a:t>
                </a:r>
                <a:r>
                  <a:rPr lang="zh-CN" altLang="en-US" sz="2400" dirty="0"/>
                  <a:t>：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无论查询还是修改，用到的结点上都不该有标记了。</a:t>
                </a:r>
                <a:endParaRPr lang="en-US" altLang="zh-CN" sz="2400" dirty="0"/>
              </a:p>
              <a:p>
                <a:r>
                  <a:rPr lang="zh-CN" altLang="en-US" sz="2400" b="1" dirty="0"/>
                  <a:t>循环不变式</a:t>
                </a:r>
                <a:r>
                  <a:rPr lang="zh-CN" altLang="en-US" sz="2400" dirty="0"/>
                  <a:t>：任意操作后，总有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进行任意操作时，首先在线段树上定位出区间，并进行适当的标记下传。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000" dirty="0"/>
                  <a:t>请你根据目标和循环不变式，回答以下问题：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标记下传的具体含义是？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同一操作时，不同结点的标记下传有没有顺序要求？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下传完标记后，查询和修改应分别进行什么后续操作？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437194"/>
              </a:xfrm>
              <a:prstGeom prst="rect">
                <a:avLst/>
              </a:prstGeom>
              <a:blipFill>
                <a:blip r:embed="rId2"/>
                <a:stretch>
                  <a:fillRect l="-882" t="-1233" b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1384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请你根据目标和循环不变式，回答以下问题：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标记下传的具体含义是？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同一操作时，不同结点的标记下传有没有顺序要求？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下传完标记后，查询和修改应分别进行什么后续操作？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423E927-9D87-A06C-98A7-38950E50287D}"/>
              </a:ext>
            </a:extLst>
          </p:cNvPr>
          <p:cNvSpPr txBox="1"/>
          <p:nvPr/>
        </p:nvSpPr>
        <p:spPr>
          <a:xfrm>
            <a:off x="699247" y="1980122"/>
            <a:ext cx="98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问题 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43140D-E8EB-46C3-4437-CCBB659AA765}"/>
              </a:ext>
            </a:extLst>
          </p:cNvPr>
          <p:cNvSpPr txBox="1"/>
          <p:nvPr/>
        </p:nvSpPr>
        <p:spPr>
          <a:xfrm>
            <a:off x="1687538" y="234939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24791D-AB0B-E251-9283-9FFD17B490D7}"/>
              </a:ext>
            </a:extLst>
          </p:cNvPr>
          <p:cNvSpPr txBox="1"/>
          <p:nvPr/>
        </p:nvSpPr>
        <p:spPr>
          <a:xfrm>
            <a:off x="699246" y="4778865"/>
            <a:ext cx="8795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思考：为了维持循环不变式，</a:t>
            </a:r>
            <a:r>
              <a:rPr lang="en-US" altLang="zh-CN" sz="1800" dirty="0"/>
              <a:t>pushdown(p) </a:t>
            </a:r>
            <a:r>
              <a:rPr lang="zh-CN" altLang="en-US" sz="1800" dirty="0"/>
              <a:t>后需不需要 </a:t>
            </a:r>
            <a:r>
              <a:rPr lang="en-US" altLang="zh-CN" sz="1800" dirty="0"/>
              <a:t>pushup(p)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108167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请你根据目标和循环不变式，回答以下问题：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标记下传的具体含义是？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同一操作时，不同结点的标记下传有没有顺序要求？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下传完标记后，查询和修改应分别进行什么后续操作？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3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624791D-AB0B-E251-9283-9FFD17B490D7}"/>
              </a:ext>
            </a:extLst>
          </p:cNvPr>
          <p:cNvSpPr txBox="1"/>
          <p:nvPr/>
        </p:nvSpPr>
        <p:spPr>
          <a:xfrm>
            <a:off x="699246" y="4256005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思考：查询操作需不需要调用 </a:t>
            </a:r>
            <a:r>
              <a:rPr lang="en-US" altLang="zh-CN" sz="1800" dirty="0"/>
              <a:t>pushup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21630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3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ADC4F8-C291-6A84-2BDB-F562A6806348}"/>
              </a:ext>
            </a:extLst>
          </p:cNvPr>
          <p:cNvSpPr txBox="1"/>
          <p:nvPr/>
        </p:nvSpPr>
        <p:spPr>
          <a:xfrm>
            <a:off x="699246" y="3936831"/>
            <a:ext cx="7881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8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4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ADC4F8-C291-6A84-2BDB-F562A6806348}"/>
              </a:ext>
            </a:extLst>
          </p:cNvPr>
          <p:cNvSpPr txBox="1"/>
          <p:nvPr/>
        </p:nvSpPr>
        <p:spPr>
          <a:xfrm>
            <a:off x="699246" y="3936831"/>
            <a:ext cx="7881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E7002E-91D9-F357-2D08-76CDF51DDEB5}"/>
              </a:ext>
            </a:extLst>
          </p:cNvPr>
          <p:cNvSpPr txBox="1"/>
          <p:nvPr/>
        </p:nvSpPr>
        <p:spPr>
          <a:xfrm>
            <a:off x="6906082" y="4099788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思考：叶子结点会不会被 </a:t>
            </a:r>
            <a:r>
              <a:rPr lang="en-US" altLang="zh-CN" dirty="0"/>
              <a:t>pushdown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不会</a:t>
            </a:r>
          </a:p>
        </p:txBody>
      </p:sp>
    </p:spTree>
    <p:extLst>
      <p:ext uri="{BB962C8B-B14F-4D97-AF65-F5344CB8AC3E}">
        <p14:creationId xmlns:p14="http://schemas.microsoft.com/office/powerpoint/2010/main" val="21329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试在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[1,16]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sz="2000" dirty="0"/>
                  <a:t>初值全为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的线段树上，依次模拟：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[3,8]</m:t>
                    </m:r>
                  </m:oMath>
                </a14:m>
                <a:r>
                  <a:rPr lang="zh-CN" altLang="en-US" sz="2000" dirty="0"/>
                  <a:t> 加一。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[5,10]</m:t>
                    </m:r>
                  </m:oMath>
                </a14:m>
                <a:r>
                  <a:rPr lang="zh-CN" altLang="en-US" sz="2000" dirty="0"/>
                  <a:t> 加二。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[8,16]</m:t>
                    </m:r>
                  </m:oMath>
                </a14:m>
                <a:r>
                  <a:rPr lang="zh-CN" altLang="en-US" sz="2000" dirty="0"/>
                  <a:t> 加三。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[1,9]</m:t>
                    </m:r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P3372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3785652"/>
              </a:xfrm>
              <a:prstGeom prst="rect">
                <a:avLst/>
              </a:prstGeom>
              <a:blipFill>
                <a:blip r:embed="rId4"/>
                <a:stretch>
                  <a:fillRect l="-670" t="-1288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6853652-489F-570F-B6B7-9DC39B4C456D}"/>
              </a:ext>
            </a:extLst>
          </p:cNvPr>
          <p:cNvSpPr txBox="1"/>
          <p:nvPr/>
        </p:nvSpPr>
        <p:spPr>
          <a:xfrm>
            <a:off x="3358949" y="2479951"/>
            <a:ext cx="76292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BCE397-4C51-53C5-286F-E570DD5A6265}"/>
              </a:ext>
            </a:extLst>
          </p:cNvPr>
          <p:cNvSpPr txBox="1"/>
          <p:nvPr/>
        </p:nvSpPr>
        <p:spPr>
          <a:xfrm>
            <a:off x="3358949" y="4540121"/>
            <a:ext cx="7881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21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423E927-9D87-A06C-98A7-38950E50287D}"/>
              </a:ext>
            </a:extLst>
          </p:cNvPr>
          <p:cNvSpPr txBox="1"/>
          <p:nvPr/>
        </p:nvSpPr>
        <p:spPr>
          <a:xfrm>
            <a:off x="699246" y="1980122"/>
            <a:ext cx="100149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理解一个算法的最好方式是</a:t>
            </a:r>
            <a:endParaRPr lang="en-US" altLang="zh-CN" sz="2400" dirty="0"/>
          </a:p>
          <a:p>
            <a:endParaRPr lang="en-US" altLang="zh-CN" sz="2400" i="1" dirty="0"/>
          </a:p>
          <a:p>
            <a:pPr marL="457200" indent="-457200">
              <a:buAutoNum type="arabicPeriod"/>
            </a:pPr>
            <a:r>
              <a:rPr lang="zh-CN" altLang="en-US" sz="2400" i="1" dirty="0"/>
              <a:t>具体</a:t>
            </a:r>
            <a:r>
              <a:rPr lang="zh-CN" altLang="en-US" sz="2400" dirty="0"/>
              <a:t>地写出它满足的循环不变式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手动在小数据上模拟算法的运行流程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既要有感性的总体认知，也要有理性的具体分析。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通过今天的学习，你应当掌握：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线段树区间查询时间复杂度为何正确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查询区间时，用到了哪些点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懒标记的循环不变式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34393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1857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下图是一棵维护了序列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[10,11,12,13,14]</m:t>
                    </m:r>
                  </m:oMath>
                </a14:m>
                <a:r>
                  <a:rPr lang="zh-CN" altLang="en-US" sz="2400" dirty="0"/>
                  <a:t> 的线段树，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 数组表示区间和，红字表示该结点代表的区间。</a:t>
                </a:r>
                <a:endParaRPr lang="en-US" altLang="zh-CN" sz="2400" dirty="0"/>
              </a:p>
              <a:p>
                <a:r>
                  <a:rPr lang="zh-CN" altLang="en-US" sz="2400" dirty="0"/>
                  <a:t>斜体部分也称为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185740" cy="1200329"/>
              </a:xfrm>
              <a:prstGeom prst="rect">
                <a:avLst/>
              </a:prstGeom>
              <a:blipFill>
                <a:blip r:embed="rId2"/>
                <a:stretch>
                  <a:fillRect l="-1062" t="-5584" r="-199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38" y="2292193"/>
            <a:ext cx="5922815" cy="44421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D28F8D-E848-E85F-9E75-177F16667F25}"/>
              </a:ext>
            </a:extLst>
          </p:cNvPr>
          <p:cNvSpPr txBox="1"/>
          <p:nvPr/>
        </p:nvSpPr>
        <p:spPr>
          <a:xfrm>
            <a:off x="5817504" y="2871529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现在在之前的操作基础上，加入区间乘操作。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为了使线段树同时支持两种操作，有两种修改方法：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打两个标记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𝑎𝑑𝑑𝑡𝑎𝑔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𝑚𝑢𝑙𝑡𝑎𝑔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分析标记性质，只打一种标记。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/>
                  <a:t>我们将采用第二种，只打一种标记。第一种的劣势是，同一个结点上不同标记存在顺序问题，当标记变得更复杂时难以弄清。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同时，第二种维护方法是普适的：只要一个问题能用线段树解决，就能只用一个标记解决。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386090"/>
              </a:xfrm>
              <a:prstGeom prst="rect">
                <a:avLst/>
              </a:prstGeom>
              <a:blipFill>
                <a:blip r:embed="rId2"/>
                <a:stretch>
                  <a:fillRect l="-882" t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103863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依次执行若干个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的操作后，最终的值总是什么形式？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总可以写作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𝑏𝐴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endParaRPr lang="en-US" altLang="zh-CN" sz="2400" dirty="0"/>
              </a:p>
              <a:p>
                <a:r>
                  <a:rPr lang="zh-CN" altLang="en-US" sz="2400" dirty="0"/>
                  <a:t>因此，可以设计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数组为一个结构体，其中包含两个数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内的所有数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都应当被修改为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操作等价于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；乘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操作等价于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blipFill>
                <a:blip r:embed="rId2"/>
                <a:stretch>
                  <a:fillRect l="-882" t="-1463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33E2-3832-6729-350C-F6C6F2F65787}"/>
              </a:ext>
            </a:extLst>
          </p:cNvPr>
          <p:cNvSpPr txBox="1"/>
          <p:nvPr/>
        </p:nvSpPr>
        <p:spPr>
          <a:xfrm>
            <a:off x="6795245" y="3134368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</a:t>
            </a:r>
            <a:r>
              <a:rPr lang="en-US" altLang="zh-CN" sz="1800" dirty="0"/>
              <a:t>tag </a:t>
            </a:r>
            <a:r>
              <a:rPr lang="zh-CN" altLang="en-US" sz="1800" dirty="0"/>
              <a:t>数组初值应该是什么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i="1" dirty="0">
                <a:solidFill>
                  <a:schemeClr val="accent1"/>
                </a:solidFill>
              </a:rPr>
              <a:t>(1,0)</a:t>
            </a:r>
            <a:endParaRPr lang="zh-CN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标记的复合封闭性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“执行若干操作后，</a:t>
                </a:r>
                <a:r>
                  <a:rPr lang="zh-CN" altLang="en-US" sz="2000" dirty="0"/>
                  <a:t>最终的值总是某形式</a:t>
                </a:r>
                <a:r>
                  <a:rPr lang="zh-CN" altLang="en-US" sz="2200" dirty="0"/>
                  <a:t>”有一个专有名词来称呼：标记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在复合意义下是封闭的。</a:t>
                </a:r>
                <a:r>
                  <a:rPr lang="zh-CN" altLang="en-US" sz="2200" dirty="0"/>
                  <a:t>之所以叫做复合，是因为标记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可以看作值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到值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 的函数：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在打了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zh-CN" altLang="en-US" sz="2200" dirty="0"/>
                  <a:t> 后变成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。而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打了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之后再打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/>
                  <a:t>，其实就是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/>
                  <a:t>我们设计线段树上的标记时，复合封闭性是必须满足的条件。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通常用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符号表示标记的复合：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设计满足复合封闭性标记的方法，就是看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在经过若干操作后有没有什么普遍的形式。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3816429"/>
              </a:xfrm>
              <a:prstGeom prst="rect">
                <a:avLst/>
              </a:prstGeom>
              <a:blipFill>
                <a:blip r:embed="rId3"/>
                <a:stretch>
                  <a:fillRect l="-850" t="-1118" b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04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设计标记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懒标记的基本思路是，只有当</a:t>
            </a:r>
            <a:r>
              <a:rPr lang="zh-CN" altLang="en-US" sz="2400" dirty="0">
                <a:solidFill>
                  <a:srgbClr val="FF0000"/>
                </a:solidFill>
              </a:rPr>
              <a:t>需要用到</a:t>
            </a:r>
            <a:r>
              <a:rPr lang="zh-CN" altLang="en-US" sz="2400" dirty="0"/>
              <a:t>某个值时，才把修改真正作用在这个值上。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b="1" dirty="0"/>
              <a:t>目标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chemeClr val="accent2"/>
                </a:solidFill>
              </a:rPr>
              <a:t>无论查询还是修改，用到的结点上都不该有标记了。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思考：之前的 </a:t>
            </a:r>
            <a:r>
              <a:rPr lang="en-US" altLang="zh-CN" sz="2400" dirty="0" err="1"/>
              <a:t>Upd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Sum </a:t>
            </a:r>
            <a:r>
              <a:rPr lang="zh-CN" altLang="en-US" sz="2400" dirty="0"/>
              <a:t>函数需要进行怎样的修改？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5908F-2FF9-661B-FEFA-3997502686BA}"/>
              </a:ext>
            </a:extLst>
          </p:cNvPr>
          <p:cNvSpPr txBox="1"/>
          <p:nvPr/>
        </p:nvSpPr>
        <p:spPr>
          <a:xfrm>
            <a:off x="6192303" y="4278256"/>
            <a:ext cx="5958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Sum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完全不需要修改！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3B32F-571F-6523-7D7A-F1AC8161ADE5}"/>
              </a:ext>
            </a:extLst>
          </p:cNvPr>
          <p:cNvSpPr txBox="1"/>
          <p:nvPr/>
        </p:nvSpPr>
        <p:spPr>
          <a:xfrm>
            <a:off x="699247" y="4278256"/>
            <a:ext cx="5877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只需把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改成标记结构体！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下传标记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思考：下传标记的过程和之前相比有什么变化？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需要注意标记的顺序问题，父亲的标记更新，儿子已有的标记更老。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标记应当清空为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blipFill>
                <a:blip r:embed="rId3"/>
                <a:stretch>
                  <a:fillRect l="-882" t="-2902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4B0EE-47BE-B828-1F2A-9E550C8C1520}"/>
              </a:ext>
            </a:extLst>
          </p:cNvPr>
          <p:cNvSpPr txBox="1"/>
          <p:nvPr/>
        </p:nvSpPr>
        <p:spPr>
          <a:xfrm>
            <a:off x="699247" y="379833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x -&gt; Ax + B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先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后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3C41F7-DD92-2C17-7E3E-0106403082C3}"/>
              </a:ext>
            </a:extLst>
          </p:cNvPr>
          <p:cNvSpPr txBox="1"/>
          <p:nvPr/>
        </p:nvSpPr>
        <p:spPr>
          <a:xfrm>
            <a:off x="5818909" y="3505944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注意调用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的先后顺序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8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标记有顺序的循环不变式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请你写出区间加乘区间求和的线段树的循环不变式，想一想为什么它总是正确的。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12DBF8-BEA6-C39E-11A0-F24F57C6340E}"/>
                  </a:ext>
                </a:extLst>
              </p:cNvPr>
              <p:cNvSpPr txBox="1"/>
              <p:nvPr/>
            </p:nvSpPr>
            <p:spPr>
              <a:xfrm>
                <a:off x="1046969" y="3302619"/>
                <a:ext cx="10098062" cy="2722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在被祖先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标记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按照</m:t>
                      </m:r>
                      <m:r>
                        <a:rPr lang="zh-CN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</m:t>
                      </m:r>
                      <m:r>
                        <a:rPr lang="zh-CN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由旧到新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的顺序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作用后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一般地，把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sz="2400" dirty="0"/>
                  <a:t> 换成别的信息，这样的循环不变式也成立。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12DBF8-BEA6-C39E-11A0-F24F57C6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9" y="3302619"/>
                <a:ext cx="10098062" cy="2722605"/>
              </a:xfrm>
              <a:prstGeom prst="rect">
                <a:avLst/>
              </a:prstGeom>
              <a:blipFill>
                <a:blip r:embed="rId3"/>
                <a:stretch>
                  <a:fillRect l="-966" b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试试看！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2826327" y="1115077"/>
                <a:ext cx="8666426" cy="838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在被祖先标记按照</m:t>
                      </m:r>
                      <m:r>
                        <a:rPr lang="zh-CN" alt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也就是由旧到新</m:t>
                          </m:r>
                        </m:e>
                      </m:d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的顺序作用后的值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7" y="1115077"/>
                <a:ext cx="8666426" cy="838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试在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[1,16]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sz="2000" dirty="0"/>
                  <a:t>初值全为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的线段树上，依次模拟：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[3,8]</m:t>
                    </m:r>
                  </m:oMath>
                </a14:m>
                <a:r>
                  <a:rPr lang="zh-CN" altLang="en-US" sz="2000" dirty="0"/>
                  <a:t> 乘</a:t>
                </a:r>
                <a:r>
                  <a:rPr lang="en-US" altLang="zh-CN" sz="2000" dirty="0"/>
                  <a:t> 2 </a:t>
                </a:r>
                <a:r>
                  <a:rPr lang="zh-CN" altLang="en-US" sz="2000" dirty="0"/>
                  <a:t>再加一。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[5,10]</m:t>
                    </m:r>
                  </m:oMath>
                </a14:m>
                <a:r>
                  <a:rPr lang="zh-CN" altLang="en-US" sz="2000" dirty="0"/>
                  <a:t>乘</a:t>
                </a:r>
                <a:r>
                  <a:rPr lang="en-US" altLang="zh-CN" sz="2000" dirty="0"/>
                  <a:t> 0 </a:t>
                </a:r>
                <a:r>
                  <a:rPr lang="zh-CN" altLang="en-US" sz="2000" dirty="0"/>
                  <a:t>再加二。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[8,16]</m:t>
                    </m:r>
                  </m:oMath>
                </a14:m>
                <a:r>
                  <a:rPr lang="zh-CN" altLang="en-US" sz="2000" dirty="0"/>
                  <a:t>乘</a:t>
                </a:r>
                <a:r>
                  <a:rPr lang="en-US" altLang="zh-CN" sz="2000" dirty="0"/>
                  <a:t> 2 </a:t>
                </a:r>
                <a:r>
                  <a:rPr lang="zh-CN" altLang="en-US" sz="2000" dirty="0"/>
                  <a:t>再加三。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[1,9]</m:t>
                    </m:r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P3373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2246769"/>
              </a:xfrm>
              <a:prstGeom prst="rect">
                <a:avLst/>
              </a:prstGeom>
              <a:blipFill>
                <a:blip r:embed="rId4"/>
                <a:stretch>
                  <a:fillRect l="-670" t="-2174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AF3A928-A1BA-125C-5387-6049C19D95F7}"/>
              </a:ext>
            </a:extLst>
          </p:cNvPr>
          <p:cNvSpPr txBox="1"/>
          <p:nvPr/>
        </p:nvSpPr>
        <p:spPr>
          <a:xfrm>
            <a:off x="6427151" y="3763591"/>
            <a:ext cx="5958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Sum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完全不需要修改！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E2CA45-183E-A96F-0B2C-9E70656DF0A0}"/>
              </a:ext>
            </a:extLst>
          </p:cNvPr>
          <p:cNvSpPr txBox="1"/>
          <p:nvPr/>
        </p:nvSpPr>
        <p:spPr>
          <a:xfrm>
            <a:off x="6427151" y="1761408"/>
            <a:ext cx="5877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只需把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改成标记结构体！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1A778C-1095-BD45-7D58-380181AFB92A}"/>
              </a:ext>
            </a:extLst>
          </p:cNvPr>
          <p:cNvSpPr txBox="1"/>
          <p:nvPr/>
        </p:nvSpPr>
        <p:spPr>
          <a:xfrm>
            <a:off x="699247" y="4202471"/>
            <a:ext cx="4648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先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后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5DD86C-1171-242A-3A79-E731F8B599CC}"/>
              </a:ext>
            </a:extLst>
          </p:cNvPr>
          <p:cNvSpPr txBox="1"/>
          <p:nvPr/>
        </p:nvSpPr>
        <p:spPr>
          <a:xfrm>
            <a:off x="699245" y="534266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注意调用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的先后顺序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1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给定一个数组，支持区间加、区间取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、求区间最大值。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标记：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l="-1028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给定一个数组，支持区间加、区间赋值、求区间最大值、求区间和。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标记：维护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zh-CN" altLang="en-US" sz="2400" dirty="0"/>
                  <a:t>；若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876572" y="1532378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SP1043 / P4513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给定一个数组，支持单点修改，求区间最大子段和。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73862"/>
                <a:ext cx="9488394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本题中需要设计 </a:t>
                </a:r>
                <a:r>
                  <a:rPr lang="en-US" altLang="zh-CN" sz="2400" dirty="0"/>
                  <a:t>pushup </a:t>
                </a:r>
                <a:r>
                  <a:rPr lang="zh-CN" altLang="en-US" sz="2400" dirty="0"/>
                  <a:t>的信息。若仅仅维护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的最大子段和，则无法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，因为新的最大子段和可能跨过区间中点。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但如果跨过区间中点，前半部分和后半部分就独立了，分别取最大后缀和最大前缀即可。因此，还得维护最大后缀和最大前缀。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为了求最大后缀、最大前缀，还需要维护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73862"/>
                <a:ext cx="9488394" cy="2706190"/>
              </a:xfrm>
              <a:prstGeom prst="rect">
                <a:avLst/>
              </a:prstGeom>
              <a:blipFill>
                <a:blip r:embed="rId3"/>
                <a:stretch>
                  <a:fillRect l="-1028" t="-2477" r="-321" b="-4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支持区间最大子段和的线段树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30647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992112"/>
                <a:ext cx="6017014" cy="268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基本性质：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根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结点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的编号为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号点的儿子为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共有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层，第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层有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同一层不同结点覆盖的下标不相交。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/>
                  <a:t>小练习：试分析下面代码的时间复杂度。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992112"/>
                <a:ext cx="6017014" cy="2689582"/>
              </a:xfrm>
              <a:prstGeom prst="rect">
                <a:avLst/>
              </a:prstGeom>
              <a:blipFill>
                <a:blip r:embed="rId2"/>
                <a:stretch>
                  <a:fillRect l="-1520" t="-2494" r="-6687" b="-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5734587" y="3733497"/>
            <a:ext cx="6232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876572" y="1532378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SP1043 / P4513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给定一个数组，支持单点修改，求区间最大子段和。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400370" y="4122640"/>
                <a:ext cx="56125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对每个结点维护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𝑙𝑚𝑥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𝑟𝑚𝑥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分别表示和、最大前缀、最大后缀、最大子段和，合并时分类讨论。为了避免空信息参与合并，在查询时需要注意代码细节，如右图。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本题有什么启示？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0" y="4122640"/>
                <a:ext cx="5612503" cy="2677656"/>
              </a:xfrm>
              <a:prstGeom prst="rect">
                <a:avLst/>
              </a:prstGeom>
              <a:blipFill>
                <a:blip r:embed="rId3"/>
                <a:stretch>
                  <a:fillRect l="-1739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支持区间最大子段和的线段树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8BE21-9B66-CEDF-09AE-97E97038828E}"/>
              </a:ext>
            </a:extLst>
          </p:cNvPr>
          <p:cNvSpPr txBox="1"/>
          <p:nvPr/>
        </p:nvSpPr>
        <p:spPr>
          <a:xfrm>
            <a:off x="5800435" y="4307306"/>
            <a:ext cx="6123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不用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，避免赋初值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055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信息的可合并性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353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“能够 </a:t>
                </a:r>
                <a:r>
                  <a:rPr lang="en-US" altLang="zh-CN" sz="2200" dirty="0"/>
                  <a:t>pushup</a:t>
                </a:r>
                <a:r>
                  <a:rPr lang="zh-CN" altLang="en-US" sz="2200" dirty="0"/>
                  <a:t>”有一个专有名词来称呼：信息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是可合并的。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如果只维护题目要求的信息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不可合并，不妨想想：如果已知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，还需要知道什么（叫做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）才能算出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。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endParaRPr lang="en-US" altLang="zh-CN" sz="2200" dirty="0"/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进一步，如果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还是不能算出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2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/>
                  <a:t>，还需要知道什么才能算出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……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依次类推，直到可合并。如果无论多少信息都不可合并，就需要反思一下这道题能否直接用线段树解决。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3530069"/>
              </a:xfrm>
              <a:prstGeom prst="rect">
                <a:avLst/>
              </a:prstGeom>
              <a:blipFill>
                <a:blip r:embed="rId3"/>
                <a:stretch>
                  <a:fillRect l="-850" t="-1554" r="-392" b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59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P2572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数组，支持区间赋值、区间取反、求区间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的个数、区间最长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连续段。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6E49831-FB9D-0027-40A9-4F5F2372C414}"/>
              </a:ext>
            </a:extLst>
          </p:cNvPr>
          <p:cNvSpPr txBox="1"/>
          <p:nvPr/>
        </p:nvSpPr>
        <p:spPr>
          <a:xfrm>
            <a:off x="1407133" y="4211868"/>
            <a:ext cx="9488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请你设计信息、标记，并说明 </a:t>
            </a:r>
            <a:r>
              <a:rPr lang="en-US" altLang="zh-CN" sz="2400" dirty="0"/>
              <a:t>pushup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maketag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pushdown </a:t>
            </a:r>
            <a:r>
              <a:rPr lang="zh-CN" altLang="en-US" sz="2400" dirty="0"/>
              <a:t>函数的写法。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信息：区间 </a:t>
            </a:r>
            <a:r>
              <a:rPr lang="en-US" altLang="zh-CN" sz="2400" dirty="0"/>
              <a:t>1 </a:t>
            </a:r>
            <a:r>
              <a:rPr lang="zh-CN" altLang="en-US" sz="2400" dirty="0"/>
              <a:t>的个数，区间最长 </a:t>
            </a:r>
            <a:r>
              <a:rPr lang="en-US" altLang="zh-CN" sz="2400" dirty="0"/>
              <a:t>1 </a:t>
            </a:r>
            <a:r>
              <a:rPr lang="zh-CN" altLang="en-US" sz="2400" dirty="0"/>
              <a:t>连续段，区间最长前缀</a:t>
            </a:r>
            <a:r>
              <a:rPr lang="en-US" altLang="zh-CN" sz="2400" dirty="0"/>
              <a:t>/</a:t>
            </a:r>
            <a:r>
              <a:rPr lang="zh-CN" altLang="en-US" sz="2400" dirty="0"/>
              <a:t>后缀 </a:t>
            </a:r>
            <a:r>
              <a:rPr lang="en-US" altLang="zh-CN" sz="2400" dirty="0"/>
              <a:t>1 </a:t>
            </a:r>
            <a:r>
              <a:rPr lang="zh-CN" altLang="en-US" sz="2400" dirty="0"/>
              <a:t>连续段。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标记：略。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8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 </a:t>
            </a:r>
            <a:r>
              <a:rPr lang="zh-CN" altLang="en-US" sz="2800" b="1" dirty="0"/>
              <a:t>次方和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次方和。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59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请你设计信息、标记，并说明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信息：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次方和，使用二项式定理得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应加上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590179"/>
              </a:xfrm>
              <a:prstGeom prst="rect">
                <a:avLst/>
              </a:prstGeom>
              <a:blipFill>
                <a:blip r:embed="rId3"/>
                <a:stretch>
                  <a:fillRect l="-1028" t="-4215" r="-4177" b="-6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P4247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给定一个数组，支持区间加、区间取反、区间求选出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个下标不同的数，所有选法得到的积的和。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97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请你设计信息、标记，并说明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函数的写法，并分析时间复杂度。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信息：选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个数的方案的和，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应加上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971437"/>
              </a:xfrm>
              <a:prstGeom prst="rect">
                <a:avLst/>
              </a:prstGeom>
              <a:blipFill>
                <a:blip r:embed="rId3"/>
                <a:stretch>
                  <a:fillRect l="-1028" t="-3406" r="-64" b="-4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34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求数值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85245" y="1532378"/>
            <a:ext cx="132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AT_abl_e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给定一个数字串，只包含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0~9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。要求支持区间赋值，求出数字串从左到右读出的值。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6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请你设计信息、标记，并说明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函数的写法，并分析时间复杂度。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信息：区间读出的值。合并时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613262"/>
              </a:xfrm>
              <a:prstGeom prst="rect">
                <a:avLst/>
              </a:prstGeom>
              <a:blipFill>
                <a:blip r:embed="rId3"/>
                <a:stretch>
                  <a:fillRect l="-1028" t="-4151" r="-64" b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002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最大值个数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给定一个数组，支持区间加、查询区间最大值的出现次数。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3101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6E49831-FB9D-0027-40A9-4F5F2372C414}"/>
              </a:ext>
            </a:extLst>
          </p:cNvPr>
          <p:cNvSpPr txBox="1"/>
          <p:nvPr/>
        </p:nvSpPr>
        <p:spPr>
          <a:xfrm>
            <a:off x="1407133" y="4211868"/>
            <a:ext cx="948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请你设计信息、标记，并说明 </a:t>
            </a:r>
            <a:r>
              <a:rPr lang="en-US" altLang="zh-CN" sz="2400" dirty="0"/>
              <a:t>pushup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maketag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pushdown </a:t>
            </a:r>
            <a:r>
              <a:rPr lang="zh-CN" altLang="en-US" sz="2400" dirty="0"/>
              <a:t>函数的写法，并分析时间复杂度。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信息：最大值和最大值个数。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60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30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，支持区间加、求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。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308884"/>
              </a:xfrm>
              <a:prstGeom prst="rect">
                <a:avLst/>
              </a:prstGeom>
              <a:blipFill>
                <a:blip r:embed="rId2"/>
                <a:stretch>
                  <a:fillRect l="-1326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请你设计信息、标记，并说明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函数的写法，并分析时间复杂度。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分离变量</a:t>
                </a:r>
                <a:r>
                  <a:rPr lang="zh-CN" altLang="en-US" sz="2400" dirty="0"/>
                  <a:t>，只需维护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 r="-64" b="-57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5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函数的写法，并分析时间复杂度。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标记本质上是一种“函数”。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2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26151"/>
              </a:xfrm>
              <a:prstGeom prst="rect">
                <a:avLst/>
              </a:prstGeom>
              <a:blipFill>
                <a:blip r:embed="rId2"/>
                <a:stretch>
                  <a:fillRect l="-1326" t="-4120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如果一个区间没有被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过，维护加法标记足矣；如果被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了，考虑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第一次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时</a:t>
                </a:r>
                <a:r>
                  <a:rPr lang="zh-CN" altLang="en-US" sz="2400" dirty="0"/>
                  <a:t>的情况。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在第一次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之前，只有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加法操作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𝑝𝑜𝑝𝑐𝑜𝑢𝑛𝑡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蓝色部分有何性质？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2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1334006"/>
                <a:ext cx="6017014" cy="310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在线段树上把给定区间拆成个数最少的小区间：例如，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+[4,5]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思考：下面函数的返回值具体意义是什么？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返回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∩[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的和。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1334006"/>
                <a:ext cx="6017014" cy="3101939"/>
              </a:xfrm>
              <a:prstGeom prst="rect">
                <a:avLst/>
              </a:prstGeom>
              <a:blipFill>
                <a:blip r:embed="rId2"/>
                <a:stretch>
                  <a:fillRect l="-1520" t="-2161" r="-912" b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4449362" y="4633149"/>
            <a:ext cx="74101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8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𝑝𝑜𝑝𝑐𝑜𝑢𝑛𝑡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这部分如果看作一个函数，它的定义域大小只有 </a:t>
                </a:r>
                <a:r>
                  <a:rPr lang="en-US" altLang="zh-CN" sz="2400" dirty="0"/>
                  <a:t>60</a:t>
                </a:r>
                <a:r>
                  <a:rPr lang="zh-CN" altLang="en-US" sz="2400" dirty="0"/>
                  <a:t>，完全可以直接存储下来这个函数作用在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0∼60</m:t>
                    </m:r>
                  </m:oMath>
                </a14:m>
                <a:r>
                  <a:rPr lang="zh-CN" altLang="en-US" sz="2400" dirty="0"/>
                  <a:t> 的所有数分别的结果。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因此，只要作用过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zh-CN" altLang="en-US" sz="2400" dirty="0"/>
                  <a:t>，就可以在标记中维护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和数组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[0…60]</m:t>
                    </m:r>
                  </m:oMath>
                </a14:m>
                <a:r>
                  <a:rPr lang="zh-CN" altLang="en-US" sz="24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400" dirty="0"/>
                  <a:t>。函数的复合也是容易的。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r="-386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537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61316"/>
            <a:ext cx="9488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今天我们学习了线段树的基本用法，其中以下要点值得注意：</a:t>
            </a:r>
            <a:endParaRPr lang="en-US" altLang="zh-CN" sz="2400" dirty="0"/>
          </a:p>
          <a:p>
            <a:endParaRPr lang="en-US" altLang="zh-CN" sz="2400" dirty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显式写出循环不变式，来帮助自己理解、证明算法；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标记封闭性，设计标记的方法，知道标记的本质是一个函数；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信息可合并性，设计信息的方法。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维护复杂式子不如分离变量再维护简单式子。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400" dirty="0"/>
              <a:t>现在，面对简单的线段树问题，你应当无所畏惧了。</a:t>
            </a:r>
            <a:endParaRPr lang="en-US" altLang="zh-CN" sz="2400" dirty="0"/>
          </a:p>
          <a:p>
            <a:endParaRPr lang="en-US" altLang="zh-CN" sz="2400" dirty="0">
              <a:solidFill>
                <a:schemeClr val="accent6"/>
              </a:solidFill>
            </a:endParaRPr>
          </a:p>
          <a:p>
            <a:r>
              <a:rPr lang="zh-CN" altLang="en-US" sz="2400" dirty="0">
                <a:solidFill>
                  <a:schemeClr val="accent6"/>
                </a:solidFill>
              </a:rPr>
              <a:t>练习题：</a:t>
            </a:r>
            <a:r>
              <a:rPr lang="en-US" altLang="zh-CN" sz="2400" dirty="0">
                <a:solidFill>
                  <a:schemeClr val="accent6"/>
                </a:solidFill>
              </a:rPr>
              <a:t>P1471, P5142, P1438</a:t>
            </a:r>
          </a:p>
        </p:txBody>
      </p:sp>
    </p:spTree>
    <p:extLst>
      <p:ext uri="{BB962C8B-B14F-4D97-AF65-F5344CB8AC3E}">
        <p14:creationId xmlns:p14="http://schemas.microsoft.com/office/powerpoint/2010/main" val="474127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数组，支持区间取反，区间赋值，求出从左往右数，第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347905" y="4028783"/>
                <a:ext cx="541379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遇到这类“第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 个</a:t>
                </a:r>
                <a:r>
                  <a:rPr lang="en-US" altLang="zh-CN" sz="2400" dirty="0"/>
                  <a:t>……</a:t>
                </a:r>
                <a:r>
                  <a:rPr lang="zh-CN" altLang="en-US" sz="2400" dirty="0"/>
                  <a:t>的下标”，可以用线段树上二分来解决。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通用做法：设函数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代表区间内</a:t>
                </a:r>
                <a:r>
                  <a:rPr lang="zh-CN" altLang="en-US" sz="24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的下标。注意，需要保证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𝐹𝑖𝑛𝑑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函数只需要用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内部的值就可以得到答案。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05" y="4028783"/>
                <a:ext cx="5413795" cy="2677656"/>
              </a:xfrm>
              <a:prstGeom prst="rect">
                <a:avLst/>
              </a:prstGeom>
              <a:blipFill>
                <a:blip r:embed="rId3"/>
                <a:stretch>
                  <a:fillRect l="-1689" t="-2506" r="-225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6D1D7B-296D-C5E1-8F70-A2E2D38C415B}"/>
              </a:ext>
            </a:extLst>
          </p:cNvPr>
          <p:cNvSpPr txBox="1"/>
          <p:nvPr/>
        </p:nvSpPr>
        <p:spPr>
          <a:xfrm>
            <a:off x="5485262" y="4169324"/>
            <a:ext cx="6706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assume x &gt;= 1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别忘了！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注意第二种情况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需要减掉左侧贡献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数组，支持区间取反，区间赋值，求出从左往右数，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，就是整体的第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，故可以套用之前的做法。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一般地，有下标限制的问题，我们倾向于转化为无下标限制的问题。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练习题：</a:t>
                </a:r>
                <a:r>
                  <a:rPr lang="en-US" altLang="zh-CN" sz="2400" dirty="0"/>
                  <a:t>P4344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r="-578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15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取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，求出从左往右数，下标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的第一个值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这个问题不能转化为无下标限制的问题了。为什么？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只能直接求，如何定义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𝐹𝑖𝑛𝑑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函数？设函数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表示求出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代表区间内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……</a:t>
                </a: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事实上，应设函数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表示只考虑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代表区间内，询问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的答案。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r="-64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取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，求出从左往右数，下标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的第一个值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699247" y="4328128"/>
                <a:ext cx="9488394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维护区间最大值于变量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思考：这段代码的复杂度是什么？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试着手动模拟其过程。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4328128"/>
                <a:ext cx="9488394" cy="1598194"/>
              </a:xfrm>
              <a:prstGeom prst="rect">
                <a:avLst/>
              </a:prstGeom>
              <a:blipFill>
                <a:blip r:embed="rId3"/>
                <a:stretch>
                  <a:fillRect l="-1028" t="-4198" b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43EBD03-8708-6771-FD92-D9A976F81F1E}"/>
              </a:ext>
            </a:extLst>
          </p:cNvPr>
          <p:cNvSpPr txBox="1"/>
          <p:nvPr/>
        </p:nvSpPr>
        <p:spPr>
          <a:xfrm>
            <a:off x="5396753" y="414629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11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3EBD03-8708-6771-FD92-D9A976F81F1E}"/>
              </a:ext>
            </a:extLst>
          </p:cNvPr>
          <p:cNvSpPr txBox="1"/>
          <p:nvPr/>
        </p:nvSpPr>
        <p:spPr>
          <a:xfrm>
            <a:off x="1984992" y="1505958"/>
            <a:ext cx="8222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D26A12-FBF3-7110-32EF-98FF9FEC2B28}"/>
                  </a:ext>
                </a:extLst>
              </p:cNvPr>
              <p:cNvSpPr txBox="1"/>
              <p:nvPr/>
            </p:nvSpPr>
            <p:spPr>
              <a:xfrm>
                <a:off x="1351802" y="4342164"/>
                <a:ext cx="9488394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的判断，导致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只会被拆成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段区间。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的判断，导致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只会被拆成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段区间。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再加上找到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这个叶子的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层。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全部相加，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复杂度还是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D26A12-FBF3-7110-32EF-98FF9FEC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2" y="4342164"/>
                <a:ext cx="9488394" cy="1967526"/>
              </a:xfrm>
              <a:prstGeom prst="rect">
                <a:avLst/>
              </a:prstGeom>
              <a:blipFill>
                <a:blip r:embed="rId2"/>
                <a:stretch>
                  <a:fillRect l="-1028" t="-340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36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给定一个数组，支持单点修改，求出最靠前的前缀和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932437-DB14-6F53-AB8F-68ABA940FEBB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考虑前缀和数组，就是后缀加、求出最靠前的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的位置了。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2400" dirty="0"/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思考：需不需要保证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932437-DB14-6F53-AB8F-68ABA940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46631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对于长为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维护变量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，初始为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。然后，依次扫描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： 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；若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不变；若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定义该过程结束后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的值为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为：任意排列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的前提下，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580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6195542"/>
                <a:ext cx="9488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第一步，我们需要确定如何排列一个数组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，才能使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6195542"/>
                <a:ext cx="9488394" cy="461665"/>
              </a:xfrm>
              <a:prstGeom prst="rect">
                <a:avLst/>
              </a:prstGeom>
              <a:blipFill>
                <a:blip r:embed="rId3"/>
                <a:stretch>
                  <a:fillRect l="-10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38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提示：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Exchange argument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交换后什么时候一定不劣。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，交换一定不劣，因此最优的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在递增排列的基础上，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的变化又有何性质？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6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601701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区间求和的时间复杂度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代码中斜体的两行什么时候会同时满足？</a:t>
                </a:r>
                <a:endParaRPr lang="en-US" altLang="zh-CN" sz="2400" dirty="0"/>
              </a:p>
              <a:p>
                <a:r>
                  <a:rPr lang="zh-CN" altLang="en-US" sz="2400" dirty="0"/>
                  <a:t>最终拆分出来的区间有何性质？</a:t>
                </a:r>
                <a:endParaRPr lang="en-US" altLang="zh-CN" sz="2400" dirty="0"/>
              </a:p>
              <a:p>
                <a:r>
                  <a:rPr lang="zh-CN" altLang="en-US" sz="2400" dirty="0"/>
                  <a:t>试试在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[1,16]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线段树上询问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[5,10]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6017014" cy="2308324"/>
              </a:xfrm>
              <a:prstGeom prst="rect">
                <a:avLst/>
              </a:prstGeom>
              <a:blipFill>
                <a:blip r:embed="rId2"/>
                <a:stretch>
                  <a:fillRect l="-1621" t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1295335" y="4029164"/>
            <a:ext cx="108418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623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如何求减少、增加的分界点？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如何求最终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的值？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提示：当你不知道干什么的时候，具体写出形式化的表达式。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36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如何求减少、增加的分界点？</a:t>
                </a:r>
                <a:br>
                  <a:rPr lang="en-US" altLang="zh-CN" sz="2400" dirty="0"/>
                </a:br>
                <a:r>
                  <a:rPr lang="zh-CN" altLang="en-US" sz="2400" dirty="0"/>
                  <a:t>分界点之前，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，故就是找第一个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如何求最终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的值？</a:t>
                </a:r>
                <a:br>
                  <a:rPr lang="en-US" altLang="zh-CN" sz="2400" dirty="0"/>
                </a:br>
                <a:r>
                  <a:rPr lang="zh-CN" altLang="en-US" sz="2400" dirty="0"/>
                  <a:t>先找到分界点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400" dirty="0"/>
                  <a:t>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707408"/>
              </a:xfrm>
              <a:prstGeom prst="rect">
                <a:avLst/>
              </a:prstGeom>
              <a:blipFill>
                <a:blip r:embed="rId3"/>
                <a:stretch>
                  <a:fillRect l="-1028" t="-2477" b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350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先找到分界点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400" dirty="0"/>
                  <a:t>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。这一步怎么维护？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将式子展开：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，就是求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的最小值，其中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是从小到大排列的。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“</a:t>
                </a:r>
                <a:r>
                  <a:rPr lang="zh-CN" altLang="en-US" sz="2400" dirty="0"/>
                  <a:t>从小到大排列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”，说明我们应该以权值为下标建线段树。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3502241"/>
              </a:xfrm>
              <a:prstGeom prst="rect">
                <a:avLst/>
              </a:prstGeom>
              <a:blipFill>
                <a:blip r:embed="rId3"/>
                <a:stretch>
                  <a:fillRect l="-1028" t="-1916" b="-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为了避面相等元素造成干扰，不妨先“不等离散化”，人为把值相同的元素赋予不同排名。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在插入新元素后的变化，无非是几个区间加。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第一步就是线段树上二分，第二步就是区间最小值。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3046988"/>
              </a:xfrm>
              <a:prstGeom prst="rect">
                <a:avLst/>
              </a:prstGeom>
              <a:blipFill>
                <a:blip r:embed="rId3"/>
                <a:stretch>
                  <a:fillRect l="-1028" t="-1603" b="-3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28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361316"/>
                <a:ext cx="948839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今天我们学习了线段树上二分，其中以下要点值得注意：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线段树上二分实际上就是设计一个递归函数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，使得返回值只和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 内部有关；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化归：无下标限制总是更轻松。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400" dirty="0"/>
                  <a:t>在例题“见风使舵”中，也有许多值得注意的技巧：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sz="2400" dirty="0">
                    <a:solidFill>
                      <a:schemeClr val="accent2"/>
                    </a:solidFill>
                  </a:rPr>
                  <a:t>Exchange argument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求最佳排列；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当你不知道做什么时，形式化地表达题目，并展开递归式通常是有用的；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以权值为下标建线段树；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不等离散化。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361316"/>
                <a:ext cx="9488394" cy="4893647"/>
              </a:xfrm>
              <a:prstGeom prst="rect">
                <a:avLst/>
              </a:prstGeom>
              <a:blipFill>
                <a:blip r:embed="rId3"/>
                <a:stretch>
                  <a:fillRect l="-1028" t="-1370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29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花神游历各国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P4145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给定一个数组，支持区间开方（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→⌊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sz="2400" dirty="0"/>
                  <a:t>）区间求和。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5100"/>
              </a:xfrm>
              <a:prstGeom prst="rect">
                <a:avLst/>
              </a:prstGeom>
              <a:blipFill>
                <a:blip r:embed="rId3"/>
                <a:stretch>
                  <a:fillRect l="-1326" t="-7299" r="-5385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5274" y="345781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 </a:t>
            </a:r>
            <a:r>
              <a:rPr lang="en-US" altLang="zh-CN" sz="3600" b="1" dirty="0" err="1">
                <a:latin typeface="+mn-ea"/>
              </a:rPr>
              <a:t>dfs</a:t>
            </a:r>
            <a:endParaRPr lang="zh-CN" altLang="en-US" sz="36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699247" y="3212703"/>
                <a:ext cx="493587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开方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次就会变成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记录区间最大值，如果区间最大值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就递归，递归到叶子就直接将值开方。这样的复杂度如何分析？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如果最终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dfs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个叶子，复杂度不超过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，所以总复杂度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3212703"/>
                <a:ext cx="4935875" cy="3416320"/>
              </a:xfrm>
              <a:prstGeom prst="rect">
                <a:avLst/>
              </a:prstGeom>
              <a:blipFill>
                <a:blip r:embed="rId4"/>
                <a:stretch>
                  <a:fillRect l="-1978" t="-1964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87E8367-1C1D-54C5-C4C1-41507A620B02}"/>
              </a:ext>
            </a:extLst>
          </p:cNvPr>
          <p:cNvSpPr txBox="1"/>
          <p:nvPr/>
        </p:nvSpPr>
        <p:spPr>
          <a:xfrm>
            <a:off x="5531427" y="3489702"/>
            <a:ext cx="65568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注意这里的判断条件</a:t>
            </a:r>
            <a:endParaRPr lang="zh-CN" alt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0BB9732-85ED-2BEB-AD44-6BBCE205F9E9}"/>
              </a:ext>
            </a:extLst>
          </p:cNvPr>
          <p:cNvCxnSpPr/>
          <p:nvPr/>
        </p:nvCxnSpPr>
        <p:spPr>
          <a:xfrm>
            <a:off x="5524108" y="3299381"/>
            <a:ext cx="0" cy="319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操纵线段树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小朋友玩序列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71422" y="1532378"/>
            <a:ext cx="123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CF438D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给定一个数组，支持区间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，单点修改，区间求和。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3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8525274" y="345781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 </a:t>
            </a:r>
            <a:r>
              <a:rPr lang="en-US" altLang="zh-CN" sz="3600" b="1" dirty="0" err="1">
                <a:latin typeface="+mn-ea"/>
              </a:rPr>
              <a:t>dfs</a:t>
            </a:r>
            <a:endParaRPr lang="zh-CN" altLang="en-US" sz="36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883809" y="3768124"/>
                <a:ext cx="1042438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，所以有意义的取模每次都会使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至少减半。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同上题记录区间最大值，只有区间最大值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的才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dfs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进入，每个初值至多被进入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次，每次修改的值也至多被进入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次，总复杂度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09" y="3768124"/>
                <a:ext cx="10424382" cy="1938992"/>
              </a:xfrm>
              <a:prstGeom prst="rect">
                <a:avLst/>
              </a:prstGeom>
              <a:blipFill>
                <a:blip r:embed="rId4"/>
                <a:stretch>
                  <a:fillRect l="-936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4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361316"/>
                <a:ext cx="94883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总体而言，线段树上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的目的就是“取出所有满足条件的位置”，理解起来很简单，值得注意的地方有：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除以二、开根、取模等操作或许预示着暴力处理，反正总次数不多；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如果总共</a:t>
                </a:r>
                <a:r>
                  <a:rPr lang="zh-CN" altLang="en-US" sz="2400">
                    <a:solidFill>
                      <a:schemeClr val="accent2"/>
                    </a:solidFill>
                  </a:rPr>
                  <a:t>只会取出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 个叶子，复杂度不超过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之后几天的题目中，线段树上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会有更精彩的应用。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361316"/>
                <a:ext cx="9488394" cy="3046988"/>
              </a:xfrm>
              <a:prstGeom prst="rect">
                <a:avLst/>
              </a:prstGeom>
              <a:blipFill>
                <a:blip r:embed="rId3"/>
                <a:stretch>
                  <a:fillRect l="-1028" t="-22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5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022930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区间求和的时间复杂度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拆分出的区间可以分为“左”“右”两部分，两部分均包含线段树上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深度严格递增</a:t>
                </a:r>
                <a:r>
                  <a:rPr lang="zh-CN" altLang="en-US" sz="2400" dirty="0"/>
                  <a:t>的若干个结点，且后一个点是前一个点的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兄弟的子结点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按照斜体两部分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第一次同时满足</a:t>
                </a:r>
                <a:r>
                  <a:rPr lang="zh-CN" altLang="en-US" sz="2400" dirty="0"/>
                  <a:t>的结点分开考虑，其祖先和子树内都访问了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个点，总共访问结点数量也就不超过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0229308" cy="2677656"/>
              </a:xfrm>
              <a:prstGeom prst="rect">
                <a:avLst/>
              </a:prstGeom>
              <a:blipFill>
                <a:blip r:embed="rId2"/>
                <a:stretch>
                  <a:fillRect l="-954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2580967" y="4398495"/>
            <a:ext cx="7683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6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1334006"/>
                <a:ext cx="60170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单点修改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在左图的线段树中，假设要将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修改为 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，则哪些结点的值会受到影响？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对应的叶子到根链上的结点的值需要更新。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若要将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，只需把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对应叶子到根链上的结点里保存的和加上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，就能保证线段树的正确性。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1334006"/>
                <a:ext cx="6017014" cy="4524315"/>
              </a:xfrm>
              <a:prstGeom prst="rect">
                <a:avLst/>
              </a:prstGeom>
              <a:blipFill>
                <a:blip r:embed="rId2"/>
                <a:stretch>
                  <a:fillRect l="-1520" t="-1482" r="-6586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循环不变式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432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上面的解释看上去很清晰，但仍然有含糊其辞的地方。“线段树的正确性”能否更具体地表述？</a:t>
                </a:r>
                <a:endParaRPr lang="en-US" altLang="zh-CN" sz="2200" dirty="0"/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可以将其拆解为：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查询结果的正确性：查询返回的结果总正确。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修改操作的正确性：每次修改完成后，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都成立。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在单修区查线段树上，这两点都比较显然，毋需多言。不过，对于类似的命题，有一个专有名词来称呼：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循环不变式。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当数据结构变得更复杂时，思考“这个数据结构的循环不变式</a:t>
                </a:r>
                <a:r>
                  <a:rPr lang="zh-CN" altLang="en-US" sz="2200" b="1" i="1" dirty="0">
                    <a:solidFill>
                      <a:schemeClr val="bg1">
                        <a:lumMod val="50000"/>
                      </a:schemeClr>
                    </a:solidFill>
                  </a:rPr>
                  <a:t>具体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是什么”有助于理清思路。</a:t>
                </a:r>
                <a:endParaRPr lang="en-US" altLang="zh-CN" sz="2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4324261"/>
              </a:xfrm>
              <a:prstGeom prst="rect">
                <a:avLst/>
              </a:prstGeom>
              <a:blipFill>
                <a:blip r:embed="rId3"/>
                <a:stretch>
                  <a:fillRect l="-850" t="-986" r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174986" y="1394690"/>
            <a:ext cx="6017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单点修改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有两种写法：算变化量，或者每次都重新 </a:t>
            </a:r>
            <a:r>
              <a:rPr lang="en-US" altLang="zh-CN" sz="2400" dirty="0"/>
              <a:t>pushup</a:t>
            </a:r>
            <a:r>
              <a:rPr lang="zh-CN" altLang="en-US" sz="2400" dirty="0"/>
              <a:t>。前者常数可能小一些，但适用范围更窄；后者反之。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只要没有特殊要求，通常采用后者。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练习题：洛谷 </a:t>
            </a:r>
            <a:r>
              <a:rPr lang="en-US" altLang="zh-CN" sz="2400" dirty="0"/>
              <a:t>P3374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0B529-45B5-D6E1-9853-A2E8FF99C584}"/>
              </a:ext>
            </a:extLst>
          </p:cNvPr>
          <p:cNvSpPr txBox="1"/>
          <p:nvPr/>
        </p:nvSpPr>
        <p:spPr>
          <a:xfrm>
            <a:off x="131715" y="1394691"/>
            <a:ext cx="6454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a[x] += y, with increment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482C8-28CB-08CF-2DCD-ADC301C8D728}"/>
              </a:ext>
            </a:extLst>
          </p:cNvPr>
          <p:cNvSpPr txBox="1"/>
          <p:nvPr/>
        </p:nvSpPr>
        <p:spPr>
          <a:xfrm>
            <a:off x="131715" y="3703015"/>
            <a:ext cx="10869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 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a[x] += y, with pushup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863782-F105-DC4B-9A1C-8B4FB7C5072A}"/>
              </a:ext>
            </a:extLst>
          </p:cNvPr>
          <p:cNvCxnSpPr/>
          <p:nvPr/>
        </p:nvCxnSpPr>
        <p:spPr>
          <a:xfrm>
            <a:off x="164519" y="3703015"/>
            <a:ext cx="7765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8095</Words>
  <Application>Microsoft Office PowerPoint</Application>
  <PresentationFormat>宽屏</PresentationFormat>
  <Paragraphs>820</Paragraphs>
  <Slides>57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838</cp:revision>
  <cp:lastPrinted>2024-07-17T08:03:57Z</cp:lastPrinted>
  <dcterms:created xsi:type="dcterms:W3CDTF">2024-04-08T13:02:55Z</dcterms:created>
  <dcterms:modified xsi:type="dcterms:W3CDTF">2024-07-21T15:39:15Z</dcterms:modified>
</cp:coreProperties>
</file>