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8" r:id="rId3"/>
    <p:sldId id="299" r:id="rId4"/>
    <p:sldId id="340" r:id="rId5"/>
    <p:sldId id="341" r:id="rId6"/>
    <p:sldId id="342" r:id="rId7"/>
    <p:sldId id="343" r:id="rId8"/>
    <p:sldId id="329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85" r:id="rId31"/>
    <p:sldId id="386" r:id="rId32"/>
    <p:sldId id="367" r:id="rId33"/>
    <p:sldId id="370" r:id="rId34"/>
    <p:sldId id="368" r:id="rId35"/>
    <p:sldId id="369" r:id="rId36"/>
    <p:sldId id="371" r:id="rId37"/>
    <p:sldId id="377" r:id="rId38"/>
    <p:sldId id="372" r:id="rId39"/>
    <p:sldId id="373" r:id="rId40"/>
    <p:sldId id="378" r:id="rId41"/>
    <p:sldId id="380" r:id="rId42"/>
    <p:sldId id="379" r:id="rId43"/>
    <p:sldId id="381" r:id="rId44"/>
    <p:sldId id="375" r:id="rId45"/>
    <p:sldId id="382" r:id="rId46"/>
    <p:sldId id="383" r:id="rId47"/>
    <p:sldId id="384" r:id="rId48"/>
    <p:sldId id="376" r:id="rId49"/>
    <p:sldId id="279" r:id="rId50"/>
    <p:sldId id="258" r:id="rId51"/>
    <p:sldId id="296" r:id="rId52"/>
    <p:sldId id="29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94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5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5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7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8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9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6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7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article/qvo55lmx" TargetMode="Externa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1404618" y="1825917"/>
            <a:ext cx="945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树状数组，倍增和树上问题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065212" y="34578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区间加单点求值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差分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前面，我们用研究数据结构的一般方法研究了树状数组。接下来，我们将考虑几个树状数组独有的，或者说与线段树不同的处理方式。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假设我们要支持区间加和单点求值操作，设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的前缀和，且区间加后只有两个位置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 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会改变。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用树状数组维护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blipFill>
                <a:blip r:embed="rId2"/>
                <a:stretch>
                  <a:fillRect l="-993" t="-1961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59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区间加区间求和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5277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差分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现在考虑区间加区间求和。树状数组的优势是常数小于线段树，所以操作次数较大时建议优先考虑树状数组维护。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我们知道，区间加只能转化为差分值的单点修改，所以目标是：用差分值表示区间求和。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思考：应维护什么信息？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分别维护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5277855"/>
              </a:xfrm>
              <a:prstGeom prst="rect">
                <a:avLst/>
              </a:prstGeom>
              <a:blipFill>
                <a:blip r:embed="rId3"/>
                <a:stretch>
                  <a:fillRect l="-993" t="-1270" b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二维树状数组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72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二维循环不变式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树状数组很容易拓展到高维问题：给定矩阵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，支持单点修改、求某个子矩阵的和，要求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单次修改和询问。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思考：请你写出二维树状数组的循环不变式，并解释如何实现代码。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𝑙𝑜𝑤𝑏𝑖𝑡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𝑙𝑜𝑤𝑏𝑖𝑡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并把一维树状数组中的循环改为二维循环。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预处理只需要二维前缀和。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726037"/>
              </a:xfrm>
              <a:prstGeom prst="rect">
                <a:avLst/>
              </a:prstGeom>
              <a:blipFill>
                <a:blip r:embed="rId3"/>
                <a:stretch>
                  <a:fillRect l="-993" t="-1418" b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二维树状数组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508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二维差分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如何解决子矩阵加、单点求值问题？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类比一维情况，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目标</a:t>
                </a:r>
                <a:r>
                  <a:rPr lang="zh-CN" altLang="en-US" sz="2400" dirty="0"/>
                  <a:t>：找到矩阵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的二维前缀和。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由此可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推出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/>
                  <a:t>注意：这些式子都是有来由的，不应死记硬背，而是应理解它们背后的逻辑。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如果给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矩形加，哪些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的位置会改变？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只有四个位置：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)+1,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5084020"/>
              </a:xfrm>
              <a:prstGeom prst="rect">
                <a:avLst/>
              </a:prstGeom>
              <a:blipFill>
                <a:blip r:embed="rId3"/>
                <a:stretch>
                  <a:fillRect l="-993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二维树状数组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二维差分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如何解决二维子矩阵加、子矩阵求和问题？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写出用差分数组表示的式子，并分离变量。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只需维护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四个树状数组。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2707408"/>
              </a:xfrm>
              <a:prstGeom prst="rect">
                <a:avLst/>
              </a:prstGeom>
              <a:blipFill>
                <a:blip r:embed="rId3"/>
                <a:stretch>
                  <a:fillRect l="-993" t="-2477" b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6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二维树状数组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二维树状数组本身并非什么重要知识点，但学习它的过程中，有许多重要思想值得注意：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类比：从低维到高维，问题并没有本质的变化。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化归：将单点求值化归为前缀和问题。幸运的是，矩形修改也没有增加复杂度。</a:t>
            </a:r>
            <a:br>
              <a:rPr lang="en-US" altLang="zh-CN" sz="2400" dirty="0"/>
            </a:br>
            <a:r>
              <a:rPr lang="zh-CN" altLang="en-US" sz="2400" dirty="0"/>
              <a:t>需要注意的是，化归是有“</a:t>
            </a:r>
            <a:r>
              <a:rPr lang="zh-CN" altLang="en-US" sz="2400" dirty="0">
                <a:solidFill>
                  <a:srgbClr val="FF0000"/>
                </a:solidFill>
              </a:rPr>
              <a:t>目的性</a:t>
            </a:r>
            <a:r>
              <a:rPr lang="zh-CN" altLang="en-US" sz="2400" dirty="0"/>
              <a:t>”的，也就是要时刻清楚自己希望把现在的问题化为什么问题。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分离变量。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516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5276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计数问题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P4054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矩阵，支持单点修改，求子矩形内等于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的元素个数。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blipFill>
                <a:blip r:embed="rId2"/>
                <a:stretch>
                  <a:fillRect l="-1326" t="-4151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43599"/>
                <a:ext cx="9488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对每种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分别维护二维树状数组。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43599"/>
                <a:ext cx="9488394" cy="461665"/>
              </a:xfrm>
              <a:prstGeom prst="rect">
                <a:avLst/>
              </a:prstGeom>
              <a:blipFill>
                <a:blip r:embed="rId3"/>
                <a:stretch>
                  <a:fillRect l="-10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二维树状数组</a:t>
            </a:r>
          </a:p>
        </p:txBody>
      </p:sp>
    </p:spTree>
    <p:extLst>
      <p:ext uri="{BB962C8B-B14F-4D97-AF65-F5344CB8AC3E}">
        <p14:creationId xmlns:p14="http://schemas.microsoft.com/office/powerpoint/2010/main" val="2751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5276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给定一个数组，支持单点修改，求出最靠前的前缀和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blipFill>
                <a:blip r:embed="rId2"/>
                <a:stretch>
                  <a:fillRect l="-1326" t="-4151" b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43599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树状数组上二分的过程可以概括为：从大到小枚举二进制位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，判断答案的第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位是否为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你能否据此写出本题的具体实现方法？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43599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</p:spTree>
    <p:extLst>
      <p:ext uri="{BB962C8B-B14F-4D97-AF65-F5344CB8AC3E}">
        <p14:creationId xmlns:p14="http://schemas.microsoft.com/office/powerpoint/2010/main" val="376364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5276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599" y="1532378"/>
            <a:ext cx="110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  <a:p>
            <a:pPr algn="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给定一个数组，支持单点修改，求出最靠前的前缀和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blipFill>
                <a:blip r:embed="rId2"/>
                <a:stretch>
                  <a:fillRect l="-1326" t="-4151" b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43599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树状数组上二分的过程可以概括为：从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开始尝试，从大到小枚举二进制位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，判断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位是否为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但是，在本题中这难以直接判断（例如如果已知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，其实也不知道答案是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 还是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转为求出最靠后的前缀和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的位置</a:t>
                </a:r>
                <a:r>
                  <a:rPr lang="zh-CN" altLang="en-US" sz="2400" dirty="0"/>
                  <a:t>，并加一。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43599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</p:spTree>
    <p:extLst>
      <p:ext uri="{BB962C8B-B14F-4D97-AF65-F5344CB8AC3E}">
        <p14:creationId xmlns:p14="http://schemas.microsoft.com/office/powerpoint/2010/main" val="60678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5276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599" y="1532378"/>
            <a:ext cx="110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  <a:p>
            <a:pPr algn="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给定一个数组，支持单点修改，求出最靠前的前缀和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2108"/>
              </a:xfrm>
              <a:prstGeom prst="rect">
                <a:avLst/>
              </a:prstGeom>
              <a:blipFill>
                <a:blip r:embed="rId2"/>
                <a:stretch>
                  <a:fillRect l="-1326" t="-4151" b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43599"/>
                <a:ext cx="3963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转为求出最靠后的前缀和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的位置</a:t>
                </a:r>
                <a:r>
                  <a:rPr lang="zh-CN" altLang="en-US" sz="2400" dirty="0"/>
                  <a:t>，并加一。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枚举的每一位就是当前的 </a:t>
                </a:r>
                <a:r>
                  <a:rPr lang="en-US" altLang="zh-CN" sz="2400" dirty="0" err="1"/>
                  <a:t>lowbit</a:t>
                </a:r>
                <a:r>
                  <a:rPr lang="zh-CN" altLang="en-US" sz="2400" dirty="0"/>
                  <a:t>，据此可以写出：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43599"/>
                <a:ext cx="3963147" cy="1938992"/>
              </a:xfrm>
              <a:prstGeom prst="rect">
                <a:avLst/>
              </a:prstGeom>
              <a:blipFill>
                <a:blip r:embed="rId3"/>
                <a:stretch>
                  <a:fillRect l="-2462" t="-3459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B93492-59EA-C2B1-28A1-59D2D2B39FF4}"/>
              </a:ext>
            </a:extLst>
          </p:cNvPr>
          <p:cNvSpPr txBox="1"/>
          <p:nvPr/>
        </p:nvSpPr>
        <p:spPr>
          <a:xfrm>
            <a:off x="5883593" y="3957104"/>
            <a:ext cx="60979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6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昨天我们学习了线段树。你能回忆起下面要点的具体内容吗？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最普遍的线段树满足怎样的</a:t>
            </a:r>
            <a:r>
              <a:rPr lang="zh-CN" altLang="en-US" sz="2400" dirty="0">
                <a:solidFill>
                  <a:srgbClr val="FF0000"/>
                </a:solidFill>
              </a:rPr>
              <a:t>循环不变式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线段树的</a:t>
            </a:r>
            <a:r>
              <a:rPr lang="zh-CN" altLang="en-US" sz="2400" dirty="0">
                <a:solidFill>
                  <a:srgbClr val="FF0000"/>
                </a:solidFill>
              </a:rPr>
              <a:t>标记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分别要满足什么性质？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线段树上二分的具体流程是？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线段树上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可以解决一类什么问题？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有了线段树的基础，我们已经知道了认识数据结构的一般方法：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写循环不变式。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探究该数据结构维护的信息</a:t>
            </a:r>
            <a:r>
              <a:rPr lang="en-US" altLang="zh-CN" sz="2400" dirty="0"/>
              <a:t>/</a:t>
            </a:r>
            <a:r>
              <a:rPr lang="zh-CN" altLang="en-US" sz="2400" dirty="0"/>
              <a:t>支持的修改需要满足的条件。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以线段树为嚆矢，以上述方法为武器，我们将可以研究更多有趣的数据结构。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065212" y="34578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小结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树状数组上二分能解决的问题包含于线段树上二分，只是常数更小。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通常，我们习惯把问题转化为“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最靠后的位置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 位置都满足</a:t>
                </a:r>
                <a:br>
                  <a:rPr lang="en-US" altLang="zh-CN" sz="2400" dirty="0"/>
                </a:br>
                <a:r>
                  <a:rPr lang="zh-CN" altLang="en-US" sz="2400" dirty="0"/>
                  <a:t>条件”再使用树状数组上二分，这与树状数组擅长处理前缀相呼应。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2308324"/>
              </a:xfrm>
              <a:prstGeom prst="rect">
                <a:avLst/>
              </a:prstGeom>
              <a:blipFill>
                <a:blip r:embed="rId3"/>
                <a:stretch>
                  <a:fillRect l="-993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01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30375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单线铁路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QOJ3857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有一个单线铁路，起点站为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，终点站为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是会让站。第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(2≤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站之间距离为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两列火车同时分别从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开出，目的地分别为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，火车的速度均为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单位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秒。显然，一列火车有时需要待避另一列火车。求待避时间的最小值。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次修改，每次会修改一个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994" b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665AB-1A50-57EC-34B4-6FC2E6577426}"/>
              </a:ext>
            </a:extLst>
          </p:cNvPr>
          <p:cNvSpPr txBox="1"/>
          <p:nvPr/>
        </p:nvSpPr>
        <p:spPr>
          <a:xfrm>
            <a:off x="1351803" y="5789447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形式化写出“待避时间”的表达式。在哪一站待避最优？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828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179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单线铁路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QOJ3857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两列火车同时分别从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开出，目的地分别为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，火车的速度均为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单位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秒。显然，一列火车有时需要待避另一列火车。求待避时间的最小值。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次修改，每次会修改一个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994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8065213" y="345781"/>
            <a:ext cx="342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树状数组上二分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/>
              <p:nvPr/>
            </p:nvSpPr>
            <p:spPr>
              <a:xfrm>
                <a:off x="1351803" y="4733807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设会让位置距离起点为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/>
                  <a:t>，则待避时间为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在整段铁路按照路程计的中点附近两个站待避最优，可以用树状数组上二分找出这个位置。</a:t>
                </a:r>
                <a:endParaRPr lang="en-US" altLang="zh-CN" sz="2400" dirty="0"/>
              </a:p>
              <a:p>
                <a:r>
                  <a:rPr lang="zh-CN" altLang="en-US" sz="2400"/>
                  <a:t>练习题：冰火战士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733807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9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86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级祖先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回顾“树”的定义：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条边的连通无向图，可以选一个点作为根，从而定义“深度”“父亲”“祖先”“子树”等。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级祖先，我们有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，若不存在定义为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。这样的好处是不需要特判，因为全局变量本来初值就是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需要注意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求出的顺序：可以按照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从小到大，也可以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过程中顺便求出。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865354"/>
              </a:xfrm>
              <a:prstGeom prst="rect">
                <a:avLst/>
              </a:prstGeom>
              <a:blipFill>
                <a:blip r:embed="rId3"/>
                <a:stretch>
                  <a:fillRect l="-993" t="-1577" r="-124" b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0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556153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LCA</a:t>
                </a: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的最近公共祖先 </a:t>
                </a:r>
                <a:r>
                  <a:rPr lang="en-US" altLang="zh-CN" sz="2400" dirty="0"/>
                  <a:t>LCA </a:t>
                </a:r>
                <a:r>
                  <a:rPr lang="zh-CN" altLang="en-US" sz="2400" dirty="0"/>
                  <a:t>为两者深度最深的公共祖先。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在树上的路径可以拆分为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LCA </a:t>
                </a:r>
                <a:r>
                  <a:rPr lang="zh-CN" altLang="en-US" sz="2400" dirty="0"/>
                  <a:t>的求法分两步：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中较深的一方爬到另一方的深度。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同时爬树，直到两者相遇。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思考：两步分别怎么实现？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5561536" cy="5262979"/>
              </a:xfrm>
              <a:prstGeom prst="rect">
                <a:avLst/>
              </a:prstGeom>
              <a:blipFill>
                <a:blip r:embed="rId3"/>
                <a:stretch>
                  <a:fillRect l="-1754" t="-926" r="-548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94345C-A153-07A5-3FD6-06540BDAC45A}"/>
              </a:ext>
            </a:extLst>
          </p:cNvPr>
          <p:cNvSpPr txBox="1"/>
          <p:nvPr/>
        </p:nvSpPr>
        <p:spPr>
          <a:xfrm>
            <a:off x="6260783" y="2883486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// </a:t>
            </a:r>
            <a:r>
              <a:rPr lang="zh-CN" alt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95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树上路径信息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对于有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可减性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条到根链。</a:t>
                </a:r>
                <a:endParaRPr lang="en-US" altLang="zh-CN" sz="2400" dirty="0"/>
              </a:p>
              <a:p>
                <a:r>
                  <a:rPr lang="zh-CN" altLang="en-US" sz="2400" dirty="0"/>
                  <a:t>需要特别注意 </a:t>
                </a:r>
                <a:r>
                  <a:rPr lang="en-US" altLang="zh-CN" sz="2400" dirty="0"/>
                  <a:t>LCA </a:t>
                </a:r>
                <a:r>
                  <a:rPr lang="zh-CN" altLang="en-US" sz="2400" dirty="0"/>
                  <a:t>周围。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：多次询问两点间路径上的边权和。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：多次询问两点间路径上的点权和。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951997"/>
              </a:xfrm>
              <a:prstGeom prst="rect">
                <a:avLst/>
              </a:prstGeom>
              <a:blipFill>
                <a:blip r:embed="rId3"/>
                <a:stretch>
                  <a:fillRect l="-904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7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90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树上路径信息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对于没有可减性但有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可合并性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条直上直下的、长度为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 的链，有时需要注意顺序问题。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这里，信息设计的方法和线段树是一样的。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路径上的点点权依次拼接形成数组的最大子段和。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维护四元组。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：点权保证是 </a:t>
                </a:r>
                <a:r>
                  <a:rPr lang="en-US" altLang="zh-CN" sz="2400" dirty="0"/>
                  <a:t>0~9 </a:t>
                </a:r>
                <a:r>
                  <a:rPr lang="zh-CN" altLang="en-US" sz="2400" dirty="0"/>
                  <a:t>的整数，询问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路径上的点点权依次拼接形成整数的值。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维护路径长度和权值。需要对上和下维护两种倍增数组。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900188"/>
              </a:xfrm>
              <a:prstGeom prst="rect">
                <a:avLst/>
              </a:prstGeom>
              <a:blipFill>
                <a:blip r:embed="rId3"/>
                <a:stretch>
                  <a:fillRect l="-904" t="-1368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1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幂等信息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某个信息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是幂等的，就是说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合并之后还是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，例如：路径最大值、路径 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等都是幂等信息。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对于幂等信息，原先合并要求“不重不漏、顺序不变”，现在只需要“不漏”就够了。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可以把任意一条直上直下的长为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400" dirty="0"/>
                  <a:t> 路径拆成两条长为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400" dirty="0"/>
                  <a:t>：它们可能会重复，但没关系。这样，直上直下的路径只需要一次合并，一般路径只需要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次合并。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168064"/>
              </a:xfrm>
              <a:prstGeom prst="rect">
                <a:avLst/>
              </a:prstGeom>
              <a:blipFill>
                <a:blip r:embed="rId3"/>
                <a:stretch>
                  <a:fillRect l="-904" t="-1608" b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幂等信息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把该思想用到不带修序列信息维护上，有时能取得比线段树更优的询问复杂度，称此时的倍增数组为 </a:t>
                </a:r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</a:t>
                </a:r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表就是特化到序列上的树上倍增，用于维护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幂等</a:t>
                </a:r>
                <a:r>
                  <a:rPr lang="zh-CN" altLang="en-US" sz="2400" dirty="0"/>
                  <a:t>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为确保序列上的查询是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的，</a:t>
                </a:r>
                <a:endParaRPr lang="en-US" altLang="zh-CN" sz="2400" dirty="0"/>
              </a:p>
              <a:p>
                <a:r>
                  <a:rPr lang="zh-CN" altLang="en-US" sz="2400" dirty="0"/>
                  <a:t>需要预处理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的幂次。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r>
                  <a:rPr lang="en-US" altLang="zh-CN" sz="2400" dirty="0"/>
                  <a:t>P3865, P2880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154984"/>
              </a:xfrm>
              <a:prstGeom prst="rect">
                <a:avLst/>
              </a:prstGeom>
              <a:blipFill>
                <a:blip r:embed="rId3"/>
                <a:stretch>
                  <a:fillRect l="-904" t="-1613" r="-1412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DA5C8BE-B4BB-4520-A813-F8BC24DE831E}"/>
              </a:ext>
            </a:extLst>
          </p:cNvPr>
          <p:cNvSpPr txBox="1"/>
          <p:nvPr/>
        </p:nvSpPr>
        <p:spPr>
          <a:xfrm>
            <a:off x="5172364" y="4203895"/>
            <a:ext cx="69365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784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315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P8820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，你需要求出一个序列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blipFill>
                <a:blip r:embed="rId2"/>
                <a:stretch>
                  <a:fillRect l="-1326" t="-2857" r="-538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/>
              <p:nvPr/>
            </p:nvSpPr>
            <p:spPr>
              <a:xfrm>
                <a:off x="1351803" y="4544444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时，就是链上权值和。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我们希望链上问题最好只跟链上的点相关，不要跑到链外面去，且保持了链的顺序。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时，上述条件满足！只需要处理链上信息合并。</a:t>
                </a:r>
                <a:endParaRPr lang="en-US" altLang="zh-CN" sz="2400" dirty="0"/>
              </a:p>
              <a:p>
                <a:r>
                  <a:rPr lang="zh-CN" altLang="en-US" sz="2400" dirty="0"/>
                  <a:t>提示：设计信息时，树的结构已经不重要，可以把链想象成一个序列。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544444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r="-2506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树状数组的结构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下图是一棵长度为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的树状数组。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1200329"/>
              </a:xfrm>
              <a:prstGeom prst="rect">
                <a:avLst/>
              </a:prstGeom>
              <a:blipFill>
                <a:blip r:embed="rId2"/>
                <a:stretch>
                  <a:fillRect l="-993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形 7">
            <a:extLst>
              <a:ext uri="{FF2B5EF4-FFF2-40B4-BE49-F238E27FC236}">
                <a16:creationId xmlns:a16="http://schemas.microsoft.com/office/drawing/2014/main" id="{22540C0E-6305-CADD-BD1F-57D43E1CE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25" y="2982792"/>
            <a:ext cx="11456749" cy="3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315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P8820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，你需要求出一个序列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blipFill>
                <a:blip r:embed="rId2"/>
                <a:stretch>
                  <a:fillRect l="-1326" t="-2857" r="-538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/>
              <p:nvPr/>
            </p:nvSpPr>
            <p:spPr>
              <a:xfrm>
                <a:off x="1351803" y="4530376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合并两个区间的信息时，只需处理区间中点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这些个位置。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对于序列的一个区间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，记录四个数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=0/1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=0/1]</m:t>
                    </m:r>
                  </m:oMath>
                </a14:m>
                <a:r>
                  <a:rPr lang="zh-CN" altLang="en-US" sz="2400" dirty="0"/>
                  <a:t>，分别表示从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跳到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的最小代价。</a:t>
                </a:r>
                <a:endParaRPr lang="en-US" altLang="zh-CN" sz="2400" dirty="0"/>
              </a:p>
              <a:p>
                <a:r>
                  <a:rPr lang="zh-CN" altLang="en-US" sz="2400" dirty="0"/>
                  <a:t>思考：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能不能直接把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改成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？若不能，症结为何，如何攻破？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530376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r="-771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990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315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P8820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，你需要求出一个序列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blipFill>
                <a:blip r:embed="rId2"/>
                <a:stretch>
                  <a:fillRect l="-1326" t="-2857" r="-538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/>
              <p:nvPr/>
            </p:nvSpPr>
            <p:spPr>
              <a:xfrm>
                <a:off x="1351803" y="4668444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时，最优解可能跳到离路径距离为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的点上，但这个点一定是路径上的点周围点权最小者。除此之外，不会再往外跳，路径顺序也不会改变。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因此只需加一维表示该点的状态再倍增，复杂度仍为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668444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r="-4177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9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251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保卫王国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3" y="153237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P5024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。每次询问给定两个点必须选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不选，求此时的最小点覆盖（选权值和最小的点，满足每条边都至少一端被选）。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 r="-5137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665AB-1A50-57EC-34B4-6FC2E6577426}"/>
              </a:ext>
            </a:extLst>
          </p:cNvPr>
          <p:cNvSpPr txBox="1"/>
          <p:nvPr/>
        </p:nvSpPr>
        <p:spPr>
          <a:xfrm>
            <a:off x="1351803" y="5789447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28319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10793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倍增维护可合并的信息，对信息的操作与线段树别无二致。同时，需要注意：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树上信息变化更加复杂，时常需要结合树的形态分类讨论；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幂等信息只需不漏。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753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5077" y="34578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>
                <a:latin typeface="+mn-ea"/>
              </a:rPr>
              <a:t>dfs</a:t>
            </a:r>
            <a:r>
              <a:rPr lang="en-US" altLang="zh-CN" sz="3600" b="1" dirty="0">
                <a:latin typeface="+mn-ea"/>
              </a:rPr>
              <a:t> </a:t>
            </a:r>
            <a:r>
              <a:rPr lang="zh-CN" altLang="en-US" sz="3600" b="1" dirty="0">
                <a:latin typeface="+mn-ea"/>
              </a:rPr>
              <a:t>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708483" y="1577703"/>
                <a:ext cx="567384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dfs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树上问题总体是不如序列问题直观的，因此我们希望将树上问题转化为序列问题。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按照右图的方法得到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子树的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恰好构成了区间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。这就把子树限制转化为了区间限制。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3" y="1577703"/>
                <a:ext cx="5673844" cy="4154984"/>
              </a:xfrm>
              <a:prstGeom prst="rect">
                <a:avLst/>
              </a:prstGeom>
              <a:blipFill>
                <a:blip r:embed="rId3"/>
                <a:stretch>
                  <a:fillRect l="-1611" t="-1615" r="-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DFA5E23-93B2-0F45-D96A-EA84747D4F4D}"/>
              </a:ext>
            </a:extLst>
          </p:cNvPr>
          <p:cNvSpPr txBox="1"/>
          <p:nvPr/>
        </p:nvSpPr>
        <p:spPr>
          <a:xfrm>
            <a:off x="6528087" y="2639532"/>
            <a:ext cx="50912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371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757710" y="345781"/>
            <a:ext cx="273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重链剖分</a:t>
            </a:r>
            <a:r>
              <a:rPr lang="en-US" altLang="zh-CN" sz="3600" b="1" dirty="0">
                <a:latin typeface="+mn-ea"/>
              </a:rPr>
              <a:t>(*)</a:t>
            </a:r>
            <a:endParaRPr lang="zh-CN" altLang="en-US" sz="36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708482" y="1577703"/>
                <a:ext cx="1016271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更“好”的 </a:t>
                </a:r>
                <a:r>
                  <a:rPr lang="en-US" altLang="zh-CN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dfs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然而，如果同时需要处理子树和链上信息，又如何操作？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每个点选出重儿子（</a:t>
                </a:r>
                <a:r>
                  <a:rPr lang="en-US" altLang="zh-CN" sz="2400" dirty="0" err="1"/>
                  <a:t>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最大者），将树剖分为若干条重链。可以证明，每条链都可以被分为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段重链区间。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先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重儿子，就可以保证重链的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连续。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2" y="1577703"/>
                <a:ext cx="10162717" cy="3416320"/>
              </a:xfrm>
              <a:prstGeom prst="rect">
                <a:avLst/>
              </a:prstGeom>
              <a:blipFill>
                <a:blip r:embed="rId3"/>
                <a:stretch>
                  <a:fillRect l="-900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753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5665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次操作，每次操作都是链加边权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点权。求操作完后每条边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每个点的权值。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0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/>
              <p:nvPr/>
            </p:nvSpPr>
            <p:spPr>
              <a:xfrm>
                <a:off x="1351803" y="409888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树上差分是树上前缀和的逆操作。类比序列问题，我们希望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把链加单点差化为单点加查询“前缀和”：在树上，一般认为这里的前缀和是子树和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首先，链加可以看作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的到根加。怎么转为单点加子树和？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直接令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，再求子树和，就达到了到根加效果。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9888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1818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5665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次操作，每次操作都是链加边权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点权。求操作完后每条边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每个点的权值。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0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/>
              <p:nvPr/>
            </p:nvSpPr>
            <p:spPr>
              <a:xfrm>
                <a:off x="1351803" y="4098888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对于链加点权，一般写成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对于链加边权，一般令点权等于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间的边权，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减两倍。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98888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l="-1028" t="-5584" r="-417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05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5665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次操作，操作形如链加点权、求子树点权和。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要求单次操作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，不允许使用重链剖分。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B5A3B4-9439-1BD6-1E54-4B95BE06304C}"/>
                  </a:ext>
                </a:extLst>
              </p:cNvPr>
              <p:cNvSpPr txBox="1"/>
              <p:nvPr/>
            </p:nvSpPr>
            <p:spPr>
              <a:xfrm>
                <a:off x="1351803" y="4089602"/>
                <a:ext cx="9488394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先把链加变成到根加。同理，如果把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到根加了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，就令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增加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，试着用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表示子树和。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的祖先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的子树和增加了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+1)×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，所以只需分别对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维护树状数组。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B5A3B4-9439-1BD6-1E54-4B95BE06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89602"/>
                <a:ext cx="9488394" cy="1968168"/>
              </a:xfrm>
              <a:prstGeom prst="rect">
                <a:avLst/>
              </a:prstGeom>
              <a:blipFill>
                <a:blip r:embed="rId3"/>
                <a:stretch>
                  <a:fillRect l="-1028" t="-340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6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2735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巡游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CF1583H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给出一棵树，每条边有限制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和费用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。定义从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前往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的费用为路径上费用的最大值。每个点还有点权。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，查询从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出发，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只经过边权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的边，能到达的点权最大的点点权为多少？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/>
                  <a:t>到达这些点权最大的点，</a:t>
                </a:r>
                <a:r>
                  <a:rPr lang="zh-CN" altLang="en-US" sz="2400" dirty="0"/>
                  <a:t>最大费用是多少？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 b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5789447"/>
                <a:ext cx="94883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“只经过边权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”的边，暗示我们需要按照一种合理顺序加边。</a:t>
                </a:r>
                <a:endParaRPr lang="en-US" altLang="zh-CN" sz="2400" dirty="0"/>
              </a:p>
              <a:p>
                <a:r>
                  <a:rPr lang="zh-CN" altLang="en-US" sz="2400" dirty="0"/>
                  <a:t>从大到小加边，在加入边权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的边后回答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对应的询问。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5789447"/>
                <a:ext cx="9488394" cy="830997"/>
              </a:xfrm>
              <a:prstGeom prst="rect">
                <a:avLst/>
              </a:prstGeom>
              <a:blipFill>
                <a:blip r:embed="rId3"/>
                <a:stretch>
                  <a:fillRect l="-102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241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树状数组的循环不变式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树状数组上，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维护的是原序列中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这些位置的和。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由于没有标记，所以它的循环不变式就是：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思考：如何由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构建树状数组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前缀和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思考：由该循环不变式，你能不能直接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推出</a:t>
                </a:r>
                <a:r>
                  <a:rPr lang="zh-CN" altLang="en-US" sz="2400" dirty="0"/>
                  <a:t>树状数组单点修改和区间求和的具体过程？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241033"/>
              </a:xfrm>
              <a:prstGeom prst="rect">
                <a:avLst/>
              </a:prstGeom>
              <a:blipFill>
                <a:blip r:embed="rId2"/>
                <a:stretch>
                  <a:fillRect l="-993" t="-1580" r="-4032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670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巡游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CF1583H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出发，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只经过边权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的边，能到达的点权最大的点点权为多少？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到达这些点权最大的点，最大费用是多少？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124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3937200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从大到小加边，在加入边权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的边后回答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对应的询问。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第一问，只需要在并查集上维护连通块点权最大值。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提示：第二问的维护方法和第一问类似。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类比序列上“最大值和最大值个数”的维护方式</a:t>
                </a:r>
                <a:r>
                  <a:rPr lang="zh-CN" altLang="en-US" sz="2400" dirty="0"/>
                  <a:t>，试着维护“最大值和到达最大值的最大费用”。而且，还要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排除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不同</a:t>
                </a:r>
                <a:r>
                  <a:rPr lang="zh-CN" altLang="en-US" sz="2400" dirty="0"/>
                  <a:t>对询问答案的影响。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7200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r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670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巡游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CF1583H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出发，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只经过边权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的边，能到达的点权最大的点点权为多少？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到达这些点权最大的点，最大费用是多少？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124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3937200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：第二问的维护方法和第一问类似。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类比序列上“最大值和最大值个数”的维护方式</a:t>
                </a:r>
                <a:r>
                  <a:rPr lang="zh-CN" altLang="en-US" sz="2400" dirty="0"/>
                  <a:t>，试着维护“最大值和到达最大值的最大费用”。而且，还要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排除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不同</a:t>
                </a:r>
                <a:r>
                  <a:rPr lang="zh-CN" altLang="en-US" sz="2400" dirty="0"/>
                  <a:t>对询问答案的影响。</a:t>
                </a:r>
                <a:endParaRPr lang="en-US" altLang="zh-CN" sz="2400" dirty="0"/>
              </a:p>
              <a:p>
                <a:r>
                  <a:rPr lang="zh-CN" altLang="en-US" sz="2400" dirty="0"/>
                  <a:t>提示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：最大值是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幂等</a:t>
                </a:r>
                <a:r>
                  <a:rPr lang="zh-CN" altLang="en-US" sz="2400" dirty="0"/>
                  <a:t>的，可重。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维护的信息应该是什么？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7200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0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670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巡游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CF1583H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出发，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只经过边权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的边，能到达的点权最大的点点权为多少？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到达这些点权最大的点，最大费用是多少？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124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3937200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关键观察：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到一些点的最大费用，等于这些点之间的最大费用，并上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到其中任一点的最大费用。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维护最大点权点间的最大费用，以及任一</a:t>
                </a:r>
                <a:endParaRPr lang="en-US" altLang="zh-CN" sz="2400" dirty="0"/>
              </a:p>
              <a:p>
                <a:r>
                  <a:rPr lang="zh-CN" altLang="en-US" sz="2400" dirty="0"/>
                  <a:t>最大点全点的编号。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最大点权点间的最大费用怎么合并信息？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7200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C326188-ECE3-39AA-6033-04DDB5074082}"/>
              </a:ext>
            </a:extLst>
          </p:cNvPr>
          <p:cNvSpPr/>
          <p:nvPr/>
        </p:nvSpPr>
        <p:spPr>
          <a:xfrm>
            <a:off x="7730836" y="5080000"/>
            <a:ext cx="184728" cy="175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401298-FE0D-C6DB-981F-A56274D0D201}"/>
              </a:ext>
            </a:extLst>
          </p:cNvPr>
          <p:cNvSpPr/>
          <p:nvPr/>
        </p:nvSpPr>
        <p:spPr>
          <a:xfrm>
            <a:off x="8275782" y="5532582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551ABA-1B63-3A3C-DB52-37D48102CEBF}"/>
              </a:ext>
            </a:extLst>
          </p:cNvPr>
          <p:cNvSpPr/>
          <p:nvPr/>
        </p:nvSpPr>
        <p:spPr>
          <a:xfrm>
            <a:off x="8257966" y="4888457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0FD4A2-5D95-CE9A-74BB-3FC35C300B1A}"/>
              </a:ext>
            </a:extLst>
          </p:cNvPr>
          <p:cNvCxnSpPr>
            <a:cxnSpLocks/>
            <a:stCxn id="10" idx="7"/>
            <a:endCxn id="12" idx="2"/>
          </p:cNvCxnSpPr>
          <p:nvPr/>
        </p:nvCxnSpPr>
        <p:spPr>
          <a:xfrm flipV="1">
            <a:off x="7888511" y="4985439"/>
            <a:ext cx="369455" cy="12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780FFD9-8F95-6988-819A-0DC814F9827C}"/>
              </a:ext>
            </a:extLst>
          </p:cNvPr>
          <p:cNvCxnSpPr>
            <a:stCxn id="11" idx="7"/>
          </p:cNvCxnSpPr>
          <p:nvPr/>
        </p:nvCxnSpPr>
        <p:spPr>
          <a:xfrm flipH="1" flipV="1">
            <a:off x="8073238" y="5045569"/>
            <a:ext cx="352335" cy="51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E69F9A2-0F2F-5537-0E1F-14AFC1753DAF}"/>
              </a:ext>
            </a:extLst>
          </p:cNvPr>
          <p:cNvSpPr/>
          <p:nvPr/>
        </p:nvSpPr>
        <p:spPr>
          <a:xfrm>
            <a:off x="9319491" y="5255491"/>
            <a:ext cx="135525" cy="1662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B69097-C05A-A9A3-EAE3-348845A2B7D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8257966" y="5255491"/>
            <a:ext cx="1081372" cy="24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670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巡游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CF1583H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出发，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只经过边权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的边，能到达的点权最大的点点权为多少？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到达这些点权最大的点，最大费用是多少？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124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BD449-2E14-E7DE-0555-2E38624F1ED8}"/>
              </a:ext>
            </a:extLst>
          </p:cNvPr>
          <p:cNvSpPr txBox="1"/>
          <p:nvPr/>
        </p:nvSpPr>
        <p:spPr>
          <a:xfrm>
            <a:off x="1351803" y="3937200"/>
            <a:ext cx="9488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类比最大值和最大值个数：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若左边最大值和右边最大值不同，直接赋值为</a:t>
            </a:r>
            <a:endParaRPr lang="en-US" altLang="zh-CN" sz="2400" dirty="0"/>
          </a:p>
          <a:p>
            <a:r>
              <a:rPr lang="zh-CN" altLang="en-US" sz="2400" dirty="0"/>
              <a:t>大的的信息。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否则，利用记录的点的编号，新信息就是左右信息的较大者，再并上两边任意一个点之间的路径。</a:t>
            </a:r>
            <a:endParaRPr lang="en-US" altLang="zh-CN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7372B5-7A60-43A1-6E2B-404D5E78F561}"/>
              </a:ext>
            </a:extLst>
          </p:cNvPr>
          <p:cNvSpPr/>
          <p:nvPr/>
        </p:nvSpPr>
        <p:spPr>
          <a:xfrm>
            <a:off x="7730836" y="5080000"/>
            <a:ext cx="184728" cy="175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754BCA-FAE8-BD4D-EAA8-D3A07B93600E}"/>
              </a:ext>
            </a:extLst>
          </p:cNvPr>
          <p:cNvSpPr/>
          <p:nvPr/>
        </p:nvSpPr>
        <p:spPr>
          <a:xfrm>
            <a:off x="8275782" y="5532582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75999C-E76E-0378-F5FA-DF73CB8BBDD7}"/>
              </a:ext>
            </a:extLst>
          </p:cNvPr>
          <p:cNvSpPr/>
          <p:nvPr/>
        </p:nvSpPr>
        <p:spPr>
          <a:xfrm>
            <a:off x="8257966" y="4888457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84B485-FE88-00F8-F964-E33D02E72494}"/>
              </a:ext>
            </a:extLst>
          </p:cNvPr>
          <p:cNvCxnSpPr>
            <a:cxnSpLocks/>
            <a:stCxn id="9" idx="7"/>
            <a:endCxn id="11" idx="2"/>
          </p:cNvCxnSpPr>
          <p:nvPr/>
        </p:nvCxnSpPr>
        <p:spPr>
          <a:xfrm flipV="1">
            <a:off x="7888511" y="4985439"/>
            <a:ext cx="369455" cy="12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63A3E6C-32DA-F22A-7F2A-8D33945562F6}"/>
              </a:ext>
            </a:extLst>
          </p:cNvPr>
          <p:cNvCxnSpPr>
            <a:stCxn id="10" idx="7"/>
          </p:cNvCxnSpPr>
          <p:nvPr/>
        </p:nvCxnSpPr>
        <p:spPr>
          <a:xfrm flipH="1" flipV="1">
            <a:off x="8073238" y="5045569"/>
            <a:ext cx="352335" cy="51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2D3B92D-0EF5-006A-7858-CEF99AABCA65}"/>
              </a:ext>
            </a:extLst>
          </p:cNvPr>
          <p:cNvSpPr/>
          <p:nvPr/>
        </p:nvSpPr>
        <p:spPr>
          <a:xfrm>
            <a:off x="9993031" y="5524725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446D848-1AB7-16FC-8651-92FFF38ED248}"/>
              </a:ext>
            </a:extLst>
          </p:cNvPr>
          <p:cNvSpPr/>
          <p:nvPr/>
        </p:nvSpPr>
        <p:spPr>
          <a:xfrm>
            <a:off x="9975215" y="4880600"/>
            <a:ext cx="175491" cy="193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8312E46-3A7E-1775-B872-5068D9B9652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605760" y="4977582"/>
            <a:ext cx="369455" cy="12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4841AB-E9D6-985E-93E3-847FE17DE797}"/>
              </a:ext>
            </a:extLst>
          </p:cNvPr>
          <p:cNvCxnSpPr>
            <a:stCxn id="17" idx="7"/>
          </p:cNvCxnSpPr>
          <p:nvPr/>
        </p:nvCxnSpPr>
        <p:spPr>
          <a:xfrm flipH="1" flipV="1">
            <a:off x="9790487" y="5037712"/>
            <a:ext cx="352335" cy="51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EF37DB6-B972-81F9-7CF4-321D0C4F8C51}"/>
              </a:ext>
            </a:extLst>
          </p:cNvPr>
          <p:cNvSpPr/>
          <p:nvPr/>
        </p:nvSpPr>
        <p:spPr>
          <a:xfrm>
            <a:off x="9455016" y="4977582"/>
            <a:ext cx="167864" cy="277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B0F4D8D-5CF1-6AB0-D16E-58E4F036B3BB}"/>
              </a:ext>
            </a:extLst>
          </p:cNvPr>
          <p:cNvCxnSpPr/>
          <p:nvPr/>
        </p:nvCxnSpPr>
        <p:spPr>
          <a:xfrm>
            <a:off x="8257966" y="5255491"/>
            <a:ext cx="1735065" cy="10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BD449-2E14-E7DE-0555-2E38624F1ED8}"/>
              </a:ext>
            </a:extLst>
          </p:cNvPr>
          <p:cNvSpPr txBox="1"/>
          <p:nvPr/>
        </p:nvSpPr>
        <p:spPr>
          <a:xfrm>
            <a:off x="1351803" y="4430242"/>
            <a:ext cx="948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因为每个符合要求的简单环都包含两条非树边，自然想到先探究什么样的两条非树边能取出环，以及能取出几个环。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提示：在树上加边问题中，</a:t>
            </a:r>
            <a:r>
              <a:rPr lang="zh-CN" altLang="en-US" sz="2400" dirty="0">
                <a:solidFill>
                  <a:schemeClr val="accent1"/>
                </a:solidFill>
              </a:rPr>
              <a:t>考虑非树边覆盖的树边</a:t>
            </a:r>
            <a:r>
              <a:rPr lang="zh-CN" altLang="en-US" sz="2400" dirty="0"/>
              <a:t>是常见的思考方式。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7461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若两条非树边覆盖的树边有交，则存在恰好一条简单环，否则不存在简单环。因此，只需要算有几对非树边覆盖的边有交。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若有交，交一定是一条链。如果枚举交包含的一条边，树上差分算出有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条非树边边经过这条边，则这条边会带来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的答案，可惜这样会算重。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116" r="-707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64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点减边容斥：对于树上一个连通块只应该被算一次的问题，因为连通块的点数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边数总是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，所以算点的答案和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边的答案和即可。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在本题中，我们希望每条长度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400" dirty="0"/>
                  <a:t>（边数）的路径都被算恰好一次，而每条边的贡献已经算出来了。还需要减去什么？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每两条边的贡献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116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BD449-2E14-E7DE-0555-2E38624F1ED8}"/>
              </a:ext>
            </a:extLst>
          </p:cNvPr>
          <p:cNvSpPr txBox="1"/>
          <p:nvPr/>
        </p:nvSpPr>
        <p:spPr>
          <a:xfrm>
            <a:off x="1351803" y="4430242"/>
            <a:ext cx="9488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对于直上直下的两条边，可以把贡献记在最深的点上，树上差分计算。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对于跨 </a:t>
            </a:r>
            <a:r>
              <a:rPr lang="en-US" altLang="zh-CN" sz="2400" dirty="0"/>
              <a:t>LCA </a:t>
            </a:r>
            <a:r>
              <a:rPr lang="zh-CN" altLang="en-US" sz="2400" dirty="0"/>
              <a:t>的，每条路径至多一处，可以用 </a:t>
            </a:r>
            <a:r>
              <a:rPr lang="en-US" altLang="zh-CN" sz="2400" dirty="0"/>
              <a:t>map </a:t>
            </a:r>
            <a:r>
              <a:rPr lang="zh-CN" altLang="en-US" sz="2400" dirty="0"/>
              <a:t>直接计算。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代码：</a:t>
            </a:r>
            <a:r>
              <a:rPr lang="en-US" altLang="zh-CN" sz="2400" dirty="0">
                <a:hlinkClick r:id="rId3"/>
              </a:rPr>
              <a:t>P5203 - </a:t>
            </a:r>
            <a:r>
              <a:rPr lang="zh-CN" altLang="en-US" sz="2400" dirty="0">
                <a:hlinkClick r:id="rId3"/>
              </a:rPr>
              <a:t>洛谷专栏 </a:t>
            </a:r>
            <a:r>
              <a:rPr lang="en-US" altLang="zh-CN" sz="2400" dirty="0">
                <a:hlinkClick r:id="rId3"/>
              </a:rPr>
              <a:t>(luogu.com.cn)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9126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708482" y="1577703"/>
                <a:ext cx="101627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小结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今天我们学习了倍增、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序、树上差分这三个技巧，将它们结合起来已经能处理许多树上问题。需要多加注意的要点如下：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类似树状数组维护差分，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序也可以维护树上差分。对于复杂问题，写出表达式再分离变量是很好的方法。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只经过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 的边的连通块”问题，可以从大到小加边，用并查集维护当前连通块。合并连通块时，需要思考清楚怎么合并信息。</a:t>
                </a:r>
                <a:br>
                  <a:rPr lang="en-US" altLang="zh-CN" sz="2400" dirty="0"/>
                </a:br>
                <a:r>
                  <a:rPr lang="zh-CN" altLang="en-US" sz="2400" dirty="0"/>
                  <a:t>在思考问题时，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类比经典算法</a:t>
                </a:r>
                <a:r>
                  <a:rPr lang="zh-CN" altLang="en-US" sz="2400" dirty="0"/>
                  <a:t>是需要掌握的思考方式。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考虑非树边覆盖的树边。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点减边容斥及其拓展。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2" y="1577703"/>
                <a:ext cx="10162717" cy="4524315"/>
              </a:xfrm>
              <a:prstGeom prst="rect">
                <a:avLst/>
              </a:prstGeom>
              <a:blipFill>
                <a:blip r:embed="rId3"/>
                <a:stretch>
                  <a:fillRect l="-900" t="-1482" r="-240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37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关于学习方法与要求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2" y="1526634"/>
            <a:ext cx="9926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从讲解中学习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解决你遇到的所有问题，是学习的根本。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而讲解自己所学的东西，是避免悬而未决的问题的最好方法。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从代码中学习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在 </a:t>
            </a:r>
            <a:r>
              <a:rPr lang="en-US" altLang="zh-CN" sz="2400" dirty="0">
                <a:latin typeface="+mj-lt"/>
                <a:ea typeface="+mj-ea"/>
              </a:rPr>
              <a:t>AC </a:t>
            </a:r>
            <a:r>
              <a:rPr lang="zh-CN" altLang="en-US" sz="2400" dirty="0">
                <a:latin typeface="+mj-lt"/>
                <a:ea typeface="+mj-ea"/>
              </a:rPr>
              <a:t>后阅读 </a:t>
            </a:r>
            <a:r>
              <a:rPr lang="en-US" altLang="zh-CN" sz="2400" dirty="0">
                <a:latin typeface="+mj-lt"/>
                <a:ea typeface="+mj-ea"/>
              </a:rPr>
              <a:t>2~3 </a:t>
            </a:r>
            <a:r>
              <a:rPr lang="zh-CN" altLang="en-US" sz="2400" dirty="0">
                <a:latin typeface="+mj-lt"/>
                <a:ea typeface="+mj-ea"/>
              </a:rPr>
              <a:t>最优解与最短代码。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其中也许有巧妙的技巧，也许会有更厉害的算法。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在复盘中学习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不只是比赛，每次做完一道题后都可以给自己复盘。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分析自己的思路与决策，提高下一次思考的效率。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这些方法也许会让你少做几个题，但能增加每题的收获。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数据是很好的衡量尺度，但希望大家不要追求数据而放弃了更好的学习。</a:t>
            </a:r>
            <a:endParaRPr lang="en-US" altLang="zh-CN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31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单点修改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修改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 后，我们需要知道哪些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发生了改变。也就是，哪些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事实上，这些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就是所有把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的位改成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，并把之后的位改成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得到的数。例如选择橙色的位，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=10010110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=10001000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据此写出代码：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blipFill>
                <a:blip r:embed="rId2"/>
                <a:stretch>
                  <a:fillRect l="-993" t="-1482" r="-55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0C99BE1-E498-8EF3-630B-8DF680260F51}"/>
              </a:ext>
            </a:extLst>
          </p:cNvPr>
          <p:cNvSpPr txBox="1"/>
          <p:nvPr/>
        </p:nvSpPr>
        <p:spPr>
          <a:xfrm>
            <a:off x="5908431" y="528953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a[x] += y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here, x &amp; -x = </a:t>
            </a:r>
            <a:r>
              <a:rPr lang="en-US" altLang="zh-CN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lowbit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 always holds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7ABED6-79EE-C877-23AC-BAEE8943F7FA}"/>
                  </a:ext>
                </a:extLst>
              </p:cNvPr>
              <p:cNvSpPr txBox="1"/>
              <p:nvPr/>
            </p:nvSpPr>
            <p:spPr>
              <a:xfrm>
                <a:off x="4042393" y="1049457"/>
                <a:ext cx="98280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思考：若传入的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会发生什么？</a:t>
                </a:r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会死循环，所以使用树状数组前必须确认下标是正数。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7ABED6-79EE-C877-23AC-BAEE8943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93" y="1049457"/>
                <a:ext cx="9828076" cy="830997"/>
              </a:xfrm>
              <a:prstGeom prst="rect">
                <a:avLst/>
              </a:prstGeom>
              <a:blipFill>
                <a:blip r:embed="rId3"/>
                <a:stretch>
                  <a:fillRect l="-931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2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数据结构就是存放数据（存放的数据也叫做“信息”）的结构。需要用特定结构存储数据的原因，不外乎以下几种：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>
                <a:latin typeface="+mj-lt"/>
                <a:ea typeface="+mj-ea"/>
              </a:rPr>
              <a:t>快速合并信息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线段树：为了能快速求出区间的和，将大区间拆分成若干预处理了和的小区间，询问时只需再把这些小区间合并。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衍生问题：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合并的信息需要满足什么条件？如，若要求区间和，树状数组只能将前缀和相减，而线段树是只靠区间内部合并而来。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合并信息的范围是什么？如，线段树处理的是序列区间问题，若要处理二维平面上的矩形内的点，则需要更复杂的数据结构。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BE4548-9B22-5921-FC26-0F6E0B8C9DF9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1653193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快速分发修改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无论什么数据结构，分发修改的基本思想都是“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+mj-ea"/>
              </a:rPr>
              <a:t>懒标记</a:t>
            </a:r>
            <a:r>
              <a:rPr lang="zh-CN" altLang="en-US" sz="2400" dirty="0">
                <a:latin typeface="+mj-lt"/>
                <a:ea typeface="+mj-ea"/>
              </a:rPr>
              <a:t>”。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懒标记的基本思路是，只有当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+mj-ea"/>
              </a:rPr>
              <a:t>需要用到</a:t>
            </a:r>
            <a:r>
              <a:rPr lang="zh-CN" altLang="en-US" sz="2400" dirty="0">
                <a:latin typeface="+mj-lt"/>
                <a:ea typeface="+mj-ea"/>
              </a:rPr>
              <a:t>被修改的值时，才把修改真正作用在值上。否则，打一个整体标记足矣。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衍生问题：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如果同一个值被修改多次，打上多个标记怎么处理？理想情况下，我们希望标记也是可合并的。这样，多个标记可以合并成一个标记。</a:t>
            </a:r>
            <a:r>
              <a:rPr lang="en-US" altLang="zh-CN" sz="2400" dirty="0">
                <a:latin typeface="+mj-lt"/>
                <a:ea typeface="+mj-ea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如果一个标记同时修改了多个值，而接下来询问又需要同时用到这些多个值，能否避免对每个值单独下放标记？这就要求一个标记对多个信息的总体影响是可预知的。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3307475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上面提到的两点很重要，它们是理解并熟练运用许多数据结构的基础。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数据和懒标记可以统称为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，数据结构研究的就是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之间的相互作用。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下面，我们以上述</a:t>
            </a:r>
            <a:r>
              <a:rPr lang="zh-CN" altLang="en-US" sz="24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/>
              <a:t>的视角，观察</a:t>
            </a:r>
            <a:r>
              <a:rPr lang="zh-CN" altLang="en-US" sz="2400" dirty="0">
                <a:solidFill>
                  <a:srgbClr val="FF0000"/>
                </a:solidFill>
              </a:rPr>
              <a:t>线段树</a:t>
            </a:r>
            <a:r>
              <a:rPr lang="zh-CN" altLang="en-US" sz="2400" dirty="0"/>
              <a:t>这一具体的数据结构。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宏观认知</a:t>
            </a:r>
          </a:p>
        </p:txBody>
      </p:sp>
    </p:spTree>
    <p:extLst>
      <p:ext uri="{BB962C8B-B14F-4D97-AF65-F5344CB8AC3E}">
        <p14:creationId xmlns:p14="http://schemas.microsoft.com/office/powerpoint/2010/main" val="3992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你也许已经发现，树状数组是一棵“前倾”而不对称的树，这使得前缀和后缀在树状数组上的简单程度不相同。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所以，我们通常把区间求和拆成前缀和相减来处理。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的前缀，可以拆成哪些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从低位到高位依次剥离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据此写出代码：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blipFill>
                <a:blip r:embed="rId2"/>
                <a:stretch>
                  <a:fillRect l="-993" t="-1613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87A8BA5-A728-FA8B-39FD-0D86C7807486}"/>
              </a:ext>
            </a:extLst>
          </p:cNvPr>
          <p:cNvSpPr txBox="1"/>
          <p:nvPr/>
        </p:nvSpPr>
        <p:spPr>
          <a:xfrm>
            <a:off x="6940062" y="48224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1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树状数组维护信息、支持修改的性质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我们昨天已经学到，线段树维护的信息需要可合并，修改标记需要封闭。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树状数组不支持（一般性的）区间修改，所以只需要讨论信息的性质和单点修改需要满足的要求就行了。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信息：可合并性 </a:t>
            </a:r>
            <a:r>
              <a:rPr lang="en-US" altLang="zh-CN" sz="2400" dirty="0"/>
              <a:t>+</a:t>
            </a:r>
            <a:r>
              <a:rPr lang="zh-CN" altLang="en-US" sz="2400" dirty="0"/>
              <a:t>（如果要求区间的话）</a:t>
            </a:r>
            <a:r>
              <a:rPr lang="zh-CN" altLang="en-US" sz="2400" dirty="0">
                <a:solidFill>
                  <a:schemeClr val="accent2"/>
                </a:solidFill>
              </a:rPr>
              <a:t>可减性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修改：容易计算</a:t>
            </a:r>
            <a:r>
              <a:rPr lang="zh-CN" altLang="en-US" sz="2400" dirty="0">
                <a:solidFill>
                  <a:schemeClr val="accent2"/>
                </a:solidFill>
              </a:rPr>
              <a:t>变化量（因为不能重新 </a:t>
            </a:r>
            <a:r>
              <a:rPr lang="en-US" altLang="zh-CN" sz="2400" dirty="0">
                <a:solidFill>
                  <a:schemeClr val="accent2"/>
                </a:solidFill>
              </a:rPr>
              <a:t>pushup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橙色部分是相比线段树的不同之处。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30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LIS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给你一个数组，求最长严格上升子序列。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14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离散化。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式为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，其上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在循环到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之前存储</a:t>
                </a:r>
                <a:r>
                  <a:rPr lang="zh-CN" altLang="en-US" sz="2400" dirty="0"/>
                  <a:t>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为下标的最大值信息，那么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只需要求前缀最大值。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同时，同一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值不减，因此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变化量也容易计算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149901"/>
              </a:xfrm>
              <a:prstGeom prst="rect">
                <a:avLst/>
              </a:prstGeom>
              <a:blipFill>
                <a:blip r:embed="rId3"/>
                <a:stretch>
                  <a:fillRect l="-1028" t="-2132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B82E38-DD59-EDF3-D417-BEA3000793AC}"/>
              </a:ext>
            </a:extLst>
          </p:cNvPr>
          <p:cNvSpPr txBox="1"/>
          <p:nvPr/>
        </p:nvSpPr>
        <p:spPr>
          <a:xfrm>
            <a:off x="7004685" y="3489601"/>
            <a:ext cx="9828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solidFill>
                  <a:schemeClr val="accent1"/>
                </a:solidFill>
              </a:rPr>
              <a:t>使用数据结构优化其它算法时，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需要想清楚其中存储的数据的含义：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时间？下标？存储内容？合并方式？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满不满足我想用的数据结构的要求？</a:t>
            </a:r>
            <a:endParaRPr lang="en-US" altLang="zh-CN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逆序对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给你一个数组，求逆序对数。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233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离散化。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，其上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在循环到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之前存储</a:t>
                </a:r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 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为下标、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为值的和信息，那么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处逆序对数只需要求后缀和。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r>
                  <a:rPr lang="en-US" altLang="zh-CN" sz="2400" dirty="0"/>
                  <a:t>P1637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2338076"/>
              </a:xfrm>
              <a:prstGeom prst="rect">
                <a:avLst/>
              </a:prstGeom>
              <a:blipFill>
                <a:blip r:embed="rId3"/>
                <a:stretch>
                  <a:fillRect l="-1028" t="-2872" r="-1607" b="-5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</p:spTree>
    <p:extLst>
      <p:ext uri="{BB962C8B-B14F-4D97-AF65-F5344CB8AC3E}">
        <p14:creationId xmlns:p14="http://schemas.microsoft.com/office/powerpoint/2010/main" val="152519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5944</Words>
  <Application>Microsoft Office PowerPoint</Application>
  <PresentationFormat>宽屏</PresentationFormat>
  <Paragraphs>629</Paragraphs>
  <Slides>52</Slides>
  <Notes>16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914</cp:revision>
  <cp:lastPrinted>2024-07-18T14:14:35Z</cp:lastPrinted>
  <dcterms:created xsi:type="dcterms:W3CDTF">2024-04-08T13:02:55Z</dcterms:created>
  <dcterms:modified xsi:type="dcterms:W3CDTF">2024-07-20T06:46:11Z</dcterms:modified>
</cp:coreProperties>
</file>