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98" r:id="rId3"/>
    <p:sldId id="382" r:id="rId4"/>
    <p:sldId id="383" r:id="rId5"/>
    <p:sldId id="384" r:id="rId6"/>
    <p:sldId id="385" r:id="rId7"/>
    <p:sldId id="391" r:id="rId8"/>
    <p:sldId id="386" r:id="rId9"/>
    <p:sldId id="387" r:id="rId10"/>
    <p:sldId id="388" r:id="rId11"/>
    <p:sldId id="389" r:id="rId12"/>
    <p:sldId id="390" r:id="rId13"/>
    <p:sldId id="392" r:id="rId14"/>
    <p:sldId id="379" r:id="rId15"/>
    <p:sldId id="380" r:id="rId16"/>
    <p:sldId id="381" r:id="rId17"/>
    <p:sldId id="393" r:id="rId18"/>
    <p:sldId id="394" r:id="rId19"/>
    <p:sldId id="395" r:id="rId20"/>
    <p:sldId id="415" r:id="rId21"/>
    <p:sldId id="410" r:id="rId22"/>
    <p:sldId id="416" r:id="rId23"/>
    <p:sldId id="417" r:id="rId24"/>
    <p:sldId id="396" r:id="rId25"/>
    <p:sldId id="418" r:id="rId26"/>
    <p:sldId id="299" r:id="rId27"/>
    <p:sldId id="377" r:id="rId28"/>
    <p:sldId id="378" r:id="rId29"/>
    <p:sldId id="398" r:id="rId30"/>
    <p:sldId id="399" r:id="rId31"/>
    <p:sldId id="397" r:id="rId32"/>
    <p:sldId id="401" r:id="rId33"/>
    <p:sldId id="402" r:id="rId34"/>
    <p:sldId id="423" r:id="rId35"/>
    <p:sldId id="424" r:id="rId36"/>
    <p:sldId id="419" r:id="rId37"/>
    <p:sldId id="421" r:id="rId38"/>
    <p:sldId id="422" r:id="rId39"/>
    <p:sldId id="403" r:id="rId40"/>
    <p:sldId id="405" r:id="rId41"/>
    <p:sldId id="407" r:id="rId42"/>
    <p:sldId id="411" r:id="rId43"/>
    <p:sldId id="412" r:id="rId44"/>
    <p:sldId id="425" r:id="rId45"/>
    <p:sldId id="426" r:id="rId46"/>
    <p:sldId id="427" r:id="rId47"/>
    <p:sldId id="414" r:id="rId48"/>
    <p:sldId id="409" r:id="rId49"/>
    <p:sldId id="408" r:id="rId50"/>
    <p:sldId id="420" r:id="rId51"/>
    <p:sldId id="404" r:id="rId52"/>
    <p:sldId id="406" r:id="rId53"/>
    <p:sldId id="413" r:id="rId54"/>
    <p:sldId id="258" r:id="rId55"/>
    <p:sldId id="296" r:id="rId56"/>
    <p:sldId id="297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23BA5-30BC-4745-9AC5-345338C6F2FA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12BF-4BE4-4529-9C72-6E5234D30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9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41BE-A044-8E31-C7A1-B739D3D4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4F86E-B179-7C06-B4FC-5290592C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52A6B-1851-76FC-4D65-4B90C5D0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8B7A5-18A0-D103-A38E-4B302019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3FC72-25D6-3B16-5F64-32B22EFD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4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27F22-A502-1962-1EDB-A255B9E5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00CF5-D0B9-4964-F4CD-6314A7172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329E6-F405-6E75-6F75-40060DF6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5072E-011D-0169-5E46-244637D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19D2-B70D-6FF4-9DC0-1681F347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12E84-53F0-7186-9C12-0D18AD554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DAE94-90B3-7985-8359-55A0ECB0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49FAA-294F-77C7-1AEA-E3C41F04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7E732-9B36-3FC6-1282-F9A01B0E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597C3-ABC4-CB62-FA98-13D8B50A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3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C50B-2623-D656-6AE7-323DB43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BA780-D77A-58C8-7361-D55E5DCF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10B04-22CF-C72F-06F3-15894292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000CD-D925-3123-B8A9-0F4F2345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209D-CA7A-0EAB-146E-DEA38F83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2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8CF0-C181-2D9A-2FDB-1B51A8B3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1A34B-56EA-D3B8-0C9D-4EDFF8DE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C07D2-1F50-0C75-CC66-86587D45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B4B04-D7F4-3E3C-9062-B7948486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25044-8C13-3FBA-FC60-8212336C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081-954E-5C86-8708-545E63A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E6778-5EF0-80DC-6506-D5F27566C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F3B30-628A-93F6-A7CD-A76005531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D6072-2753-B5F4-7F32-54537F06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5398E-5543-E5BC-F63B-FB0CCAEE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483A0-DDD4-639B-54E0-B3DAA3A2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A9581-98C3-264E-839D-E5C39903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364E67-3A52-A7A4-C04B-CBBF70D01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F3528-028F-53F0-9840-CD831F4B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05D882-5B0E-F86F-E7E3-AC80EA734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C1310C-7D89-0A03-413B-2D29A8A65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05B03B-B145-366A-790B-80C999F3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D15ED-B30B-36C4-D128-7C8F0A9C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8C8CC-5752-7DB5-E31B-3F121D22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8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C9229-8E44-C90B-EB85-0F8F7183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A42BAD-48FD-1381-3C7C-792E9A77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B3DBDE-7464-4145-A7DF-45103F87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18FE5-80CE-1417-6492-D5D4703A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6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BA0304-FA9D-EC59-02BE-93467518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A1FDDB-9FB5-7161-6082-8B141CB0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6D8BFF-3D42-5E37-C335-79F95B36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4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55E46-C93B-3042-3433-C8919DAE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11313-794B-DAEB-048C-2A63E2E1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EE781-C56E-C0BC-1C83-F5A0543E5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76C89-12EE-A162-7617-A6E5A7F0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1B2BE-4849-3AA0-624D-B23A75B8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D138C-EB76-6613-793B-CE2DE9DC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AE718-EB0B-0C9A-C0FD-AE51373B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E986E3-AD7E-2376-FFE0-F758F0A1E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6737C-72BE-A710-CAD4-5239C6EE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60749-3477-E026-3E38-FAEB23E3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091D2-0646-811B-EA85-592269B0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217C3-EFDD-799F-EDA2-683B75F9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1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8014B-D161-A3E6-A0A7-AE415BDC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80A64-E248-37CE-4C74-63B7BD8A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57C01-1422-485D-1E0D-5DCD6DA64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88730-A8E5-8F2C-CD52-6255280A2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53456-C43B-EC3D-F1E4-84BE2828C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1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1754101" y="1825917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数据结构常见模型及应用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83124D-57DF-3446-032F-21FF29A30A19}"/>
              </a:ext>
            </a:extLst>
          </p:cNvPr>
          <p:cNvSpPr txBox="1"/>
          <p:nvPr/>
        </p:nvSpPr>
        <p:spPr>
          <a:xfrm>
            <a:off x="4753320" y="2841580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2024 </a:t>
            </a:r>
            <a:r>
              <a:rPr lang="zh-CN" altLang="en-US" sz="3600" dirty="0">
                <a:latin typeface="+mj-lt"/>
              </a:rPr>
              <a:t>年 </a:t>
            </a:r>
            <a:r>
              <a:rPr lang="en-US" altLang="zh-CN" sz="3600" dirty="0">
                <a:latin typeface="+mj-lt"/>
              </a:rPr>
              <a:t>7 </a:t>
            </a:r>
            <a:r>
              <a:rPr lang="zh-CN" altLang="en-US" sz="3600" dirty="0">
                <a:latin typeface="+mj-lt"/>
              </a:rPr>
              <a:t>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54DBCE-CE57-EC44-78FF-501A12660869}"/>
              </a:ext>
            </a:extLst>
          </p:cNvPr>
          <p:cNvSpPr txBox="1"/>
          <p:nvPr/>
        </p:nvSpPr>
        <p:spPr>
          <a:xfrm>
            <a:off x="5200305" y="3997371"/>
            <a:ext cx="1865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feecle8146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531E4FC-B97D-5D33-E304-B7B52AF0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3576754855</a:t>
            </a:r>
            <a:r>
              <a:rPr lang="zh-CN" altLang="en-US" dirty="0"/>
              <a:t>，有问题欢迎课后提问。</a:t>
            </a:r>
          </a:p>
        </p:txBody>
      </p:sp>
    </p:spTree>
    <p:extLst>
      <p:ext uri="{BB962C8B-B14F-4D97-AF65-F5344CB8AC3E}">
        <p14:creationId xmlns:p14="http://schemas.microsoft.com/office/powerpoint/2010/main" val="117756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单调栈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474600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体育馆问题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828756" y="153237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CF1601E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有一个体育馆，第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天，票价为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元。每张你手上的票可以管任意连续的 𝑘（定值）天，也就是说，如果你在第 𝑖 天买了这张票，你可以任意选择 𝐴，满足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，这样，第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天都可以用这张票进入体育馆。</a:t>
                </a:r>
              </a:p>
              <a:p>
                <a:endParaRPr lang="zh-CN" altLang="en-US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𝑞 次询问，每次给出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，问如果第 𝑙 天某人来到这个城市（也就是无法在第 𝑙 天前买票），并且要在第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天进入体育馆，至少要花多少钱。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≤300000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3785652"/>
              </a:xfrm>
              <a:prstGeom prst="rect">
                <a:avLst/>
              </a:prstGeom>
              <a:blipFill>
                <a:blip r:embed="rId2"/>
                <a:stretch>
                  <a:fillRect l="-1326" t="-1771" r="-83" b="-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单调栈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E0C3EB-4586-5F58-4FB3-618516B40582}"/>
              </a:ext>
            </a:extLst>
          </p:cNvPr>
          <p:cNvSpPr txBox="1"/>
          <p:nvPr/>
        </p:nvSpPr>
        <p:spPr>
          <a:xfrm>
            <a:off x="1351803" y="6281386"/>
            <a:ext cx="948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提示：先形式化地写出问题。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5297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单调栈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191840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体育馆问题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828756" y="153237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CF1601E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lim>
                          </m:limLow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988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单调栈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B010641-F8C8-5DB0-B4BD-1746E5853D38}"/>
                  </a:ext>
                </a:extLst>
              </p:cNvPr>
              <p:cNvSpPr txBox="1"/>
              <p:nvPr/>
            </p:nvSpPr>
            <p:spPr>
              <a:xfrm>
                <a:off x="1351803" y="3674267"/>
                <a:ext cx="9488394" cy="320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注意到最小值的计算除了第一天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400" dirty="0"/>
                  <a:t>，都是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个一组的。同时，不妨设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同余。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𝑖𝑘</m:t>
                        </m:r>
                      </m:lim>
                    </m:limLow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 可以写成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可以用单调队列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求出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思考：此时能否再简化问题？</a:t>
                </a:r>
                <a:endParaRPr lang="en-US" altLang="zh-CN" sz="2400" dirty="0"/>
              </a:p>
              <a:p>
                <a:r>
                  <a:rPr lang="zh-CN" altLang="en-US" sz="2400" dirty="0"/>
                  <a:t>提示：发现独立性。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B010641-F8C8-5DB0-B4BD-1746E5853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674267"/>
                <a:ext cx="9488394" cy="3200235"/>
              </a:xfrm>
              <a:prstGeom prst="rect">
                <a:avLst/>
              </a:prstGeom>
              <a:blipFill>
                <a:blip r:embed="rId3"/>
                <a:stretch>
                  <a:fillRect l="-1028" t="-2095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06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单调栈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191840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体育馆问题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828756" y="153237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CF1601E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lim>
                          </m:limLow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988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单调栈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B010641-F8C8-5DB0-B4BD-1746E5853D38}"/>
                  </a:ext>
                </a:extLst>
              </p:cNvPr>
              <p:cNvSpPr txBox="1"/>
              <p:nvPr/>
            </p:nvSpPr>
            <p:spPr>
              <a:xfrm>
                <a:off x="1351803" y="3674267"/>
                <a:ext cx="948839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发现独立性。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注意到模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不同余的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对询问互不影响，所以可以分开处理每种模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的余数。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分开处理后，即为：给定一个序列，区间询问区间每个位置的 </a:t>
                </a:r>
                <a:r>
                  <a:rPr lang="en-US" altLang="zh-CN" sz="2400" dirty="0"/>
                  <a:t>min(</a:t>
                </a:r>
                <a:r>
                  <a:rPr lang="zh-CN" altLang="en-US" sz="2400" dirty="0"/>
                  <a:t>区间前缀最小值</a:t>
                </a:r>
                <a:r>
                  <a:rPr lang="en-US" altLang="zh-CN" sz="2400" dirty="0"/>
                  <a:t>, v) </a:t>
                </a:r>
                <a:r>
                  <a:rPr lang="zh-CN" altLang="en-US" sz="2400" dirty="0"/>
                  <a:t>之和。</a:t>
                </a:r>
                <a:endParaRPr lang="en-US" altLang="zh-CN" sz="2400" dirty="0"/>
              </a:p>
              <a:p>
                <a:r>
                  <a:rPr lang="zh-CN" altLang="en-US" sz="2400" dirty="0"/>
                  <a:t>在单调栈上二分，找到 </a:t>
                </a:r>
                <a:r>
                  <a:rPr lang="en-US" altLang="zh-CN" sz="2400" dirty="0"/>
                  <a:t>min </a:t>
                </a:r>
                <a:r>
                  <a:rPr lang="zh-CN" altLang="en-US" sz="2400" dirty="0"/>
                  <a:t>的分界点，前缀和回答。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B010641-F8C8-5DB0-B4BD-1746E5853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674267"/>
                <a:ext cx="9488394" cy="3416320"/>
              </a:xfrm>
              <a:prstGeom prst="rect">
                <a:avLst/>
              </a:prstGeom>
              <a:blipFill>
                <a:blip r:embed="rId3"/>
                <a:stretch>
                  <a:fillRect l="-1028" t="-1964" r="-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51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单调栈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407133" y="1513755"/>
                <a:ext cx="918574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小结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单调栈的学习中，需要注意的要点有：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理解单调栈维护的是什么：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 的所有后缀最值。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理解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数组的用途。当需要对所有区间的最值进行操作时，枚举最值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并考察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是常见的做法。</a:t>
                </a:r>
                <a:br>
                  <a:rPr lang="en-US" altLang="zh-CN" sz="2400" dirty="0"/>
                </a:br>
                <a:r>
                  <a:rPr lang="zh-CN" altLang="en-US" sz="2400" dirty="0"/>
                  <a:t>特别地，理解区间最大值之和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需要一边取等一边不取等。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理解单调栈上前缀和、二分是如何解决区间询问问题。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感兴趣的同学可以课后自学“笛卡尔树”。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1513755"/>
                <a:ext cx="9185740" cy="3785652"/>
              </a:xfrm>
              <a:prstGeom prst="rect">
                <a:avLst/>
              </a:prstGeom>
              <a:blipFill>
                <a:blip r:embed="rId2"/>
                <a:stretch>
                  <a:fillRect l="-1062" t="-1771" b="-2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单调栈</a:t>
            </a:r>
          </a:p>
        </p:txBody>
      </p:sp>
    </p:spTree>
    <p:extLst>
      <p:ext uri="{BB962C8B-B14F-4D97-AF65-F5344CB8AC3E}">
        <p14:creationId xmlns:p14="http://schemas.microsoft.com/office/powerpoint/2010/main" val="2022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分治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407133" y="1513755"/>
                <a:ext cx="9185740" cy="4677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序列分治梗概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分治是一个很大的话题，涵盖了广泛的算法设计思想。今天我们主要讲序列分治。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如果有一个问题需要对所有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的每一对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，求它们整体的结果（例如区间最大值之和），就可以使用序列分治。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通常情况下，序列分治算法流程为：定义 </a:t>
                </a:r>
                <a:r>
                  <a:rPr lang="en-US" altLang="zh-CN" sz="2400" dirty="0"/>
                  <a:t>Solve(L, R) </a:t>
                </a:r>
                <a:r>
                  <a:rPr lang="zh-CN" altLang="en-US" sz="2400" dirty="0"/>
                  <a:t>表示求出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的整体结果。令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（取中点目的是减少递归层数），先求出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的整体结果，再调用 </a:t>
                </a:r>
                <a:r>
                  <a:rPr lang="en-US" altLang="zh-CN" sz="2400" dirty="0"/>
                  <a:t>Solve(L, mid)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Solve(mid+1, r)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1513755"/>
                <a:ext cx="9185740" cy="4677499"/>
              </a:xfrm>
              <a:prstGeom prst="rect">
                <a:avLst/>
              </a:prstGeom>
              <a:blipFill>
                <a:blip r:embed="rId2"/>
                <a:stretch>
                  <a:fillRect l="-1062" t="-1432" b="-1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序列分治</a:t>
            </a:r>
          </a:p>
        </p:txBody>
      </p:sp>
    </p:spTree>
    <p:extLst>
      <p:ext uri="{BB962C8B-B14F-4D97-AF65-F5344CB8AC3E}">
        <p14:creationId xmlns:p14="http://schemas.microsoft.com/office/powerpoint/2010/main" val="260094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分治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407133" y="1513755"/>
                <a:ext cx="935465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序列分治和线段树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你也许已经发现，序列分治的划分方式和线段树类似。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思考：两者有没有其它共同之处？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的贡献被计算的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其实就是在线段树上查询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时，斜体部分同时满足的最浅结点！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1513755"/>
                <a:ext cx="9354652" cy="3046988"/>
              </a:xfrm>
              <a:prstGeom prst="rect">
                <a:avLst/>
              </a:prstGeom>
              <a:blipFill>
                <a:blip r:embed="rId2"/>
                <a:stretch>
                  <a:fillRect l="-1043" t="-2200" b="-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序列分治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EAB1B3-7CB4-4714-D894-0B2593B1B14E}"/>
              </a:ext>
            </a:extLst>
          </p:cNvPr>
          <p:cNvSpPr txBox="1"/>
          <p:nvPr/>
        </p:nvSpPr>
        <p:spPr>
          <a:xfrm>
            <a:off x="2254045" y="4644679"/>
            <a:ext cx="76839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556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分治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407133" y="1513755"/>
                <a:ext cx="935465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分治的目的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为什么分治能简化问题？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原来的限制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简化成了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对于与序列的区间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相关的问题，左右两边可能具有独立性，且只需要在最后进行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一</a:t>
                </a:r>
                <a:r>
                  <a:rPr lang="zh-CN" altLang="en-US" sz="2400" dirty="0"/>
                  <a:t>次信息合并。相对地，线段树就需要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对于与序列的区间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的所有子区间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′]</m:t>
                    </m:r>
                  </m:oMath>
                </a14:m>
                <a:r>
                  <a:rPr lang="zh-CN" altLang="en-US" sz="2400" dirty="0"/>
                  <a:t> 相关的问题，将问题拆成了一个前缀、一个后缀和跨过的部分。前缀和后缀比区间简单，而跨过的就去掉了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的限制。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1513755"/>
                <a:ext cx="9354652" cy="4154984"/>
              </a:xfrm>
              <a:prstGeom prst="rect">
                <a:avLst/>
              </a:prstGeom>
              <a:blipFill>
                <a:blip r:embed="rId2"/>
                <a:stretch>
                  <a:fillRect l="-1043" t="-1613" r="-261" b="-1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序列分治</a:t>
            </a:r>
          </a:p>
        </p:txBody>
      </p:sp>
    </p:spTree>
    <p:extLst>
      <p:ext uri="{BB962C8B-B14F-4D97-AF65-F5344CB8AC3E}">
        <p14:creationId xmlns:p14="http://schemas.microsoft.com/office/powerpoint/2010/main" val="207107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分治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序列分治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13411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逆序对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8791888" y="15323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经典问题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C7E94F-5322-8379-D7E9-261844B44F98}"/>
              </a:ext>
            </a:extLst>
          </p:cNvPr>
          <p:cNvSpPr txBox="1"/>
          <p:nvPr/>
        </p:nvSpPr>
        <p:spPr>
          <a:xfrm>
            <a:off x="2418249" y="2099723"/>
            <a:ext cx="73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>
                <a:latin typeface="Cambria Math" panose="02040503050406030204" pitchFamily="18" charset="0"/>
              </a:rPr>
              <a:t>求一个排列的逆序对数</a:t>
            </a:r>
            <a:r>
              <a:rPr lang="zh-CN" altLang="en-US" sz="2400" dirty="0">
                <a:latin typeface="Cambria Math" panose="02040503050406030204" pitchFamily="18" charset="0"/>
              </a:rPr>
              <a:t>。</a:t>
            </a:r>
            <a:endParaRPr lang="en-US" altLang="zh-CN" sz="2400" b="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3095899"/>
                <a:ext cx="9488394" cy="3475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就是求有多少对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分治后，问题变为：有多少对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可以分别排序后再双指针。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你或许已经发现了，该过程和归并排序求逆序对的过程本质上是一样的。不过，与这里所讲相比，归并排序巧妙利用分治结构直接进行了排序，在朴素分治基础上优化了一个 </a:t>
                </a:r>
                <a:r>
                  <a:rPr lang="en-US" altLang="zh-CN" sz="2400" dirty="0"/>
                  <a:t>log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095899"/>
                <a:ext cx="9488394" cy="3475823"/>
              </a:xfrm>
              <a:prstGeom prst="rect">
                <a:avLst/>
              </a:prstGeom>
              <a:blipFill>
                <a:blip r:embed="rId2"/>
                <a:stretch>
                  <a:fillRect l="-1028" t="-1930" b="-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07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分治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序列分治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13411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区间最大子段和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8791888" y="15323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经典问题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C7E94F-5322-8379-D7E9-261844B44F98}"/>
              </a:ext>
            </a:extLst>
          </p:cNvPr>
          <p:cNvSpPr txBox="1"/>
          <p:nvPr/>
        </p:nvSpPr>
        <p:spPr>
          <a:xfrm>
            <a:off x="2418249" y="2099723"/>
            <a:ext cx="73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>
                <a:latin typeface="Cambria Math" panose="02040503050406030204" pitchFamily="18" charset="0"/>
              </a:rPr>
              <a:t>给定一个序列，多次询问区间最大子段和。</a:t>
            </a:r>
            <a:endParaRPr lang="en-US" altLang="zh-CN" sz="2400" b="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3095899"/>
                <a:ext cx="948839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分治，在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的时候处理询问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。实现可以递归传一个 </a:t>
                </a:r>
                <a:r>
                  <a:rPr lang="en-US" altLang="zh-CN" sz="2400" dirty="0"/>
                  <a:t>vector</a:t>
                </a:r>
                <a:r>
                  <a:rPr lang="zh-CN" altLang="en-US" sz="2400" dirty="0"/>
                  <a:t>，其中包含所有还未解决且被当前区间包含的询问。这也是分治解决区间询问问题的一般方法。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对于询问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，答案就是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𝑚𝑖𝑑</m:t>
                            </m:r>
                          </m:e>
                        </m:d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后缀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最大子段和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𝑚𝑖𝑑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前缀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最大子段和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𝑚𝑖𝑑</m:t>
                            </m:r>
                          </m:e>
                        </m:d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最大后缀和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最大前缀和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这三项都可以在分支过程中扫描得出。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思考：时间复杂度？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095899"/>
                <a:ext cx="9488394" cy="3785652"/>
              </a:xfrm>
              <a:prstGeom prst="rect">
                <a:avLst/>
              </a:prstGeom>
              <a:blipFill>
                <a:blip r:embed="rId2"/>
                <a:stretch>
                  <a:fillRect l="-1028" t="-1771" b="-1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2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分治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序列分治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333424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P6240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给定一个序列，每个元素是物品，具有体积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和价值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次询问，每次询问一个区间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 和背包大小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，请你求出用这个背包去装区间内的物品（每个物品只能装一次），价值和最大是多少。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2308324"/>
              </a:xfrm>
              <a:prstGeom prst="rect">
                <a:avLst/>
              </a:prstGeom>
              <a:blipFill>
                <a:blip r:embed="rId2"/>
                <a:stretch>
                  <a:fillRect l="-1326" t="-2902" r="-5385" b="-1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4773771"/>
                <a:ext cx="948839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分治，在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的时候处理询问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。具体如何处理？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对于询问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，答案就是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区间背包的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一项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，可以由左侧后缀背包和右侧前缀背包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合并而来。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773771"/>
                <a:ext cx="9488394" cy="1938992"/>
              </a:xfrm>
              <a:prstGeom prst="rect">
                <a:avLst/>
              </a:prstGeom>
              <a:blipFill>
                <a:blip r:embed="rId3"/>
                <a:stretch>
                  <a:fillRect l="-1028" t="-3459" b="-5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88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回顾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407133" y="1513755"/>
            <a:ext cx="91857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昨天我们学习了树状数组、倍增、</a:t>
            </a:r>
            <a:r>
              <a:rPr lang="en-US" altLang="zh-CN" sz="2400" dirty="0" err="1"/>
              <a:t>dfs</a:t>
            </a:r>
            <a:r>
              <a:rPr lang="en-US" altLang="zh-CN" sz="2400" dirty="0"/>
              <a:t> </a:t>
            </a:r>
            <a:r>
              <a:rPr lang="zh-CN" altLang="en-US" sz="2400" dirty="0"/>
              <a:t>序三个主要技巧。试着回忆一下：</a:t>
            </a: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树状数组的循环不变式是什么？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树状数组如何维护区间加区间求和？如何拓展到二维？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如何设计倍增信息？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 err="1"/>
              <a:t>dfs</a:t>
            </a:r>
            <a:r>
              <a:rPr lang="en-US" altLang="zh-CN" sz="2400" dirty="0"/>
              <a:t> </a:t>
            </a:r>
            <a:r>
              <a:rPr lang="zh-CN" altLang="en-US" sz="2400" dirty="0"/>
              <a:t>序的作用是什么？如何使用 </a:t>
            </a:r>
            <a:r>
              <a:rPr lang="en-US" altLang="zh-CN" sz="2400" dirty="0" err="1"/>
              <a:t>dfs</a:t>
            </a:r>
            <a:r>
              <a:rPr lang="en-US" altLang="zh-CN" sz="2400" dirty="0"/>
              <a:t> </a:t>
            </a:r>
            <a:r>
              <a:rPr lang="zh-CN" altLang="en-US" sz="2400" dirty="0"/>
              <a:t>序维护到根加子树求和？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今天，我们将学习几个常见模型，在模型中运用之前学习的数据结构。</a:t>
            </a: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1534165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分治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序列分治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333424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P6240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给定一个序列，每个元素是物品，具有体积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和价值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次询问，每次询问一个区间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 和背包大小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，请你求出用这个背包去装区间内的物品（每个物品只能装一次），价值和最大是多少。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2308324"/>
              </a:xfrm>
              <a:prstGeom prst="rect">
                <a:avLst/>
              </a:prstGeom>
              <a:blipFill>
                <a:blip r:embed="rId2"/>
                <a:stretch>
                  <a:fillRect l="-1326" t="-2902" r="-5385" b="-1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4773771"/>
                <a:ext cx="948839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思考：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上述算法的时间复杂度？</a:t>
                </a:r>
                <a:br>
                  <a:rPr lang="en-US" altLang="zh-CN" sz="2400" dirty="0"/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𝑛𝑉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𝑞𝑉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本题中分治和线段树相比体现了什么特点？</a:t>
                </a:r>
                <a:br>
                  <a:rPr lang="en-US" altLang="zh-CN" sz="2400" dirty="0">
                    <a:solidFill>
                      <a:srgbClr val="FF0000"/>
                    </a:solidFill>
                  </a:rPr>
                </a:br>
                <a:r>
                  <a:rPr lang="zh-CN" altLang="en-US" sz="2400" dirty="0">
                    <a:solidFill>
                      <a:schemeClr val="accent1"/>
                    </a:solidFill>
                  </a:rPr>
                  <a:t>只需一次合并的一项，而线段树需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log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次合并的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项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773771"/>
                <a:ext cx="9488394" cy="1938992"/>
              </a:xfrm>
              <a:prstGeom prst="rect">
                <a:avLst/>
              </a:prstGeom>
              <a:blipFill>
                <a:blip r:embed="rId3"/>
                <a:stretch>
                  <a:fillRect l="-1028" t="-3459" b="-5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22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分治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序列分治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3023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Special Segments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8828757" y="1532378"/>
            <a:ext cx="1378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CF1156E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243597" y="2039122"/>
                <a:ext cx="7704806" cy="997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给定一个数组，问有多少个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97" y="2039122"/>
                <a:ext cx="7704806" cy="997324"/>
              </a:xfrm>
              <a:prstGeom prst="rect">
                <a:avLst/>
              </a:prstGeom>
              <a:blipFill>
                <a:blip r:embed="rId2"/>
                <a:stretch>
                  <a:fillRect l="-1187" t="-6748" r="-5222" b="-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3578893"/>
                <a:ext cx="9488394" cy="3076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先分治，假设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预处理左边后缀 </a:t>
                </a:r>
                <a:r>
                  <a:rPr lang="en-US" altLang="zh-CN" sz="2400" dirty="0"/>
                  <a:t>max </a:t>
                </a:r>
                <a:r>
                  <a:rPr lang="zh-CN" altLang="en-US" sz="2400" dirty="0"/>
                  <a:t>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 和右边前缀 </a:t>
                </a:r>
                <a:r>
                  <a:rPr lang="en-US" altLang="zh-CN" sz="2400" dirty="0"/>
                  <a:t>max</a:t>
                </a:r>
                <a:r>
                  <a:rPr lang="zh-CN" altLang="en-US" sz="2400" dirty="0"/>
                  <a:t> 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/>
                  <a:t>，问题化为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注意：这一步又体现了分治的常见用法是化多信息合并为二信息合并。</a:t>
                </a:r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固定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，哪些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会满足要求？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578893"/>
                <a:ext cx="9488394" cy="3076740"/>
              </a:xfrm>
              <a:prstGeom prst="rect">
                <a:avLst/>
              </a:prstGeom>
              <a:blipFill>
                <a:blip r:embed="rId3"/>
                <a:stretch>
                  <a:fillRect l="-1028" t="-2178" r="-2506"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327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分治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序列分治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3023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Special Segments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8828757" y="1532378"/>
            <a:ext cx="1378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CF1156E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243597" y="2039122"/>
                <a:ext cx="7704806" cy="997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给定一个数组，问有多少个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97" y="2039122"/>
                <a:ext cx="7704806" cy="997324"/>
              </a:xfrm>
              <a:prstGeom prst="rect">
                <a:avLst/>
              </a:prstGeom>
              <a:blipFill>
                <a:blip r:embed="rId2"/>
                <a:stretch>
                  <a:fillRect l="-1187" t="-6748" r="-5222" b="-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783732" y="3474079"/>
                <a:ext cx="10624535" cy="3165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固定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，哪些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会满足要求？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，就是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，就是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的限制把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分成了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两端，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可以随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双指针。</a:t>
                </a:r>
                <a:endParaRPr lang="en-US" altLang="zh-CN" sz="2400" dirty="0"/>
              </a:p>
              <a:p>
                <a:r>
                  <a:rPr lang="zh-CN" altLang="en-US" sz="2400" dirty="0"/>
                  <a:t>问题转化为：前缀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后缀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的元素个数，可以双指针过程中维护 </a:t>
                </a:r>
                <a:r>
                  <a:rPr lang="en-US" altLang="zh-CN" sz="2400" dirty="0"/>
                  <a:t>map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32" y="3474079"/>
                <a:ext cx="10624535" cy="3165995"/>
              </a:xfrm>
              <a:prstGeom prst="rect">
                <a:avLst/>
              </a:prstGeom>
              <a:blipFill>
                <a:blip r:embed="rId3"/>
                <a:stretch>
                  <a:fillRect l="-918" b="-3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6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分治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407133" y="1513755"/>
            <a:ext cx="91857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小结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前面的例题已经向我们展示了分治解决区间计数问题的范式：</a:t>
            </a: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转为两个信息合并。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对合并方式分类讨论，再分离变量，分别计算。</a:t>
            </a:r>
            <a:endParaRPr lang="en-US" altLang="zh-CN" sz="2400" dirty="0"/>
          </a:p>
          <a:p>
            <a:r>
              <a:rPr lang="zh-CN" altLang="en-US" sz="2400" dirty="0"/>
              <a:t>这里，不要惧怕分类讨论繁复，毕竟“讨论”之难，怎样也不如“思维”之难。是谓：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chemeClr val="accent1"/>
                </a:solidFill>
              </a:rPr>
              <a:t>胆大心细不畏繁，勇刃难题换笑颜。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更多练习题：</a:t>
            </a:r>
            <a:r>
              <a:rPr lang="en-US" altLang="zh-CN" sz="2400" dirty="0"/>
              <a:t>P4755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序列分治</a:t>
            </a:r>
          </a:p>
        </p:txBody>
      </p:sp>
    </p:spTree>
    <p:extLst>
      <p:ext uri="{BB962C8B-B14F-4D97-AF65-F5344CB8AC3E}">
        <p14:creationId xmlns:p14="http://schemas.microsoft.com/office/powerpoint/2010/main" val="2578313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分治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序列分治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最大独立集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P7482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给定一个序列，求所有区间的最大独立集之和。</a:t>
                </a:r>
                <a:endParaRPr lang="en-US" altLang="zh-CN" sz="2400" dirty="0"/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blipFill>
                <a:blip r:embed="rId2"/>
                <a:stretch>
                  <a:fillRect l="-1326" t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0B417AF-B448-6049-B779-A9CF306851F3}"/>
                  </a:ext>
                </a:extLst>
              </p:cNvPr>
              <p:cNvSpPr txBox="1"/>
              <p:nvPr/>
            </p:nvSpPr>
            <p:spPr>
              <a:xfrm>
                <a:off x="783732" y="3591309"/>
                <a:ext cx="10624535" cy="3076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看题，便知可立刻写出最大独立集的二信息合并形式：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预处理出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分别表示左侧不选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选（这里，为了避免额外的取 </a:t>
                </a:r>
                <a:r>
                  <a:rPr lang="en-US" altLang="zh-CN" sz="2400" dirty="0"/>
                  <a:t>max </a:t>
                </a:r>
                <a:r>
                  <a:rPr lang="zh-CN" altLang="en-US" sz="2400" dirty="0"/>
                  <a:t>操作，可以认为 </a:t>
                </a:r>
                <a:r>
                  <a:rPr lang="en-US" altLang="zh-CN" sz="2400" dirty="0"/>
                  <a:t>1 </a:t>
                </a:r>
                <a:r>
                  <a:rPr lang="zh-CN" altLang="en-US" sz="2400" dirty="0"/>
                  <a:t>表示选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不选均可）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的最大独立集，右侧不选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的最大独立集，则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𝑎𝑛𝑠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提示：分类讨论，分离变量。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0B417AF-B448-6049-B779-A9CF30685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32" y="3591309"/>
                <a:ext cx="10624535" cy="3076740"/>
              </a:xfrm>
              <a:prstGeom prst="rect">
                <a:avLst/>
              </a:prstGeom>
              <a:blipFill>
                <a:blip r:embed="rId3"/>
                <a:stretch>
                  <a:fillRect l="-918" t="-2178" r="-402"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76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分治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序列分治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最大独立集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P7482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给定一个序列，求所有区间的最大独立集之和。</a:t>
                </a:r>
                <a:endParaRPr lang="en-US" altLang="zh-CN" sz="2400" dirty="0"/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blipFill>
                <a:blip r:embed="rId2"/>
                <a:stretch>
                  <a:fillRect l="-1326" t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0B417AF-B448-6049-B779-A9CF306851F3}"/>
                  </a:ext>
                </a:extLst>
              </p:cNvPr>
              <p:cNvSpPr txBox="1"/>
              <p:nvPr/>
            </p:nvSpPr>
            <p:spPr>
              <a:xfrm>
                <a:off x="783732" y="3591309"/>
                <a:ext cx="10624535" cy="313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𝑎𝑛𝑠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枚举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，就是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。要求所有这样的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之和，也就是分别是个数、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之和。提前把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按照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排序，二分出分界点，维护前缀和即可；另一侧同理。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0B417AF-B448-6049-B779-A9CF30685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32" y="3591309"/>
                <a:ext cx="10624535" cy="3136243"/>
              </a:xfrm>
              <a:prstGeom prst="rect">
                <a:avLst/>
              </a:prstGeom>
              <a:blipFill>
                <a:blip r:embed="rId3"/>
                <a:stretch>
                  <a:fillRect l="-918" b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179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二维偏序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C8943F-85D9-439B-0878-DBD210AE4F87}"/>
              </a:ext>
            </a:extLst>
          </p:cNvPr>
          <p:cNvSpPr txBox="1"/>
          <p:nvPr/>
        </p:nvSpPr>
        <p:spPr>
          <a:xfrm>
            <a:off x="699247" y="1568467"/>
            <a:ext cx="9828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偏序问题的定义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偏序问题，是形态如下的问题：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C27BBF-AA5C-F1A0-457E-4BA66CADE149}"/>
              </a:ext>
            </a:extLst>
          </p:cNvPr>
          <p:cNvSpPr/>
          <p:nvPr/>
        </p:nvSpPr>
        <p:spPr>
          <a:xfrm>
            <a:off x="1764282" y="2883877"/>
            <a:ext cx="8663436" cy="362834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422538-7FB7-650F-F363-EBAB4A02DE88}"/>
              </a:ext>
            </a:extLst>
          </p:cNvPr>
          <p:cNvSpPr txBox="1"/>
          <p:nvPr/>
        </p:nvSpPr>
        <p:spPr>
          <a:xfrm>
            <a:off x="1984341" y="2970614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偏序问题的一般形式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B84D7C4-1AEA-2168-5A57-336913B3DF5B}"/>
                  </a:ext>
                </a:extLst>
              </p:cNvPr>
              <p:cNvSpPr txBox="1"/>
              <p:nvPr/>
            </p:nvSpPr>
            <p:spPr>
              <a:xfrm>
                <a:off x="2418249" y="3506494"/>
                <a:ext cx="7356816" cy="2793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 维空间里有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个点，第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个点的坐标为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其中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次询问，每次询问包含一个点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，求出有多少个给出的点满足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有时，上述问题也简称“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 维数点”。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B84D7C4-1AEA-2168-5A57-336913B3D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3506494"/>
                <a:ext cx="7356816" cy="2793329"/>
              </a:xfrm>
              <a:prstGeom prst="rect">
                <a:avLst/>
              </a:prstGeom>
              <a:blipFill>
                <a:blip r:embed="rId2"/>
                <a:stretch>
                  <a:fillRect l="-1326" t="-1747" b="-3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796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偏序问题的定义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有时题目要求的不是点数，而是点的权值和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异或和或更为复杂的信息合并，维护方法没有本质区别。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需要注意，偏序问题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是“数点”，不是数“点对”或其他。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只能处理“每维分别小于（当然小于等于也可以）”的限制。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解决偏序问题的通法叫做 </a:t>
                </a:r>
                <a:r>
                  <a:rPr lang="en-US" altLang="zh-CN" sz="2400" dirty="0"/>
                  <a:t>CDQ </a:t>
                </a:r>
                <a:r>
                  <a:rPr lang="zh-CN" altLang="en-US" sz="2400" dirty="0"/>
                  <a:t>分治，可以在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</a:t>
                </a:r>
                <a:r>
                  <a:rPr lang="en-US" altLang="zh-CN" sz="2400" dirty="0"/>
                  <a:t> log </a:t>
                </a:r>
                <a:r>
                  <a:rPr lang="zh-CN" altLang="en-US" sz="2400" dirty="0"/>
                  <a:t>的时间复杂度内解决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维偏序。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4154984"/>
              </a:xfrm>
              <a:prstGeom prst="rect">
                <a:avLst/>
              </a:prstGeom>
              <a:blipFill>
                <a:blip r:embed="rId2"/>
                <a:stretch>
                  <a:fillRect l="-993" t="-1613" r="-496" b="-1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357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偏序问题的例子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在具体学习 </a:t>
                </a:r>
                <a:r>
                  <a:rPr lang="en-US" altLang="zh-CN" sz="2400" dirty="0"/>
                  <a:t>CDQ </a:t>
                </a:r>
                <a:r>
                  <a:rPr lang="zh-CN" altLang="en-US" sz="2400" dirty="0"/>
                  <a:t>分治的流程之前，我们先看几个偏序问题的例子。事实上，在省选及以前的阶段，</a:t>
                </a:r>
                <a:r>
                  <a:rPr lang="en-US" altLang="zh-CN" sz="2400" dirty="0"/>
                  <a:t>OI </a:t>
                </a:r>
                <a:r>
                  <a:rPr lang="zh-CN" altLang="en-US" sz="2400" dirty="0"/>
                  <a:t>中的数据结构问题有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很大一部分</a:t>
                </a:r>
                <a:r>
                  <a:rPr lang="zh-CN" altLang="en-US" sz="2400" dirty="0"/>
                  <a:t>都用到了偏序问题的思想，所以学习它是非常有用的。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逆序对计数</a:t>
                </a:r>
                <a:br>
                  <a:rPr lang="en-US" altLang="zh-CN" sz="2400" dirty="0"/>
                </a:br>
                <a:r>
                  <a:rPr lang="zh-CN" altLang="en-US" sz="2400" dirty="0"/>
                  <a:t>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看成点，则每个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对应的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的数量是二维数点。</a:t>
                </a:r>
                <a:br>
                  <a:rPr lang="en-US" altLang="zh-CN" sz="2400" dirty="0"/>
                </a:br>
                <a:r>
                  <a:rPr lang="zh-CN" altLang="en-US" sz="2400" dirty="0"/>
                  <a:t>注意：不是“逆序对”是二维数点，而是对于一个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是二维数点。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矩形求和</a:t>
                </a:r>
                <a:br>
                  <a:rPr lang="en-US" altLang="zh-CN" sz="2400" dirty="0"/>
                </a:br>
                <a:r>
                  <a:rPr lang="zh-CN" altLang="en-US" sz="2400" dirty="0"/>
                  <a:t>给出二维平面上的一些点，每次询问一个横平竖直的矩形，求出矩形内有几个点。</a:t>
                </a:r>
                <a:br>
                  <a:rPr lang="en-US" altLang="zh-CN" sz="2400" dirty="0"/>
                </a:br>
                <a:r>
                  <a:rPr lang="zh-CN" altLang="en-US" sz="2400" dirty="0"/>
                  <a:t>拆分成前缀的和差。（由此也看出，如果不是前缀问题，则需要信息有可减性）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5632311"/>
              </a:xfrm>
              <a:prstGeom prst="rect">
                <a:avLst/>
              </a:prstGeom>
              <a:blipFill>
                <a:blip r:embed="rId2"/>
                <a:stretch>
                  <a:fillRect l="-993" t="-1190" r="-4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432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区间数颜色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4" y="1532378"/>
            <a:ext cx="1039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P4113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给出一个序列，多次询问区间中有几种不同的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3489601"/>
                <a:ext cx="9488394" cy="1599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上次（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）出现的位置。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则区间内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的种数就是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的个数，因为此时每种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仅在第一次出现时有贡献。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489601"/>
                <a:ext cx="9488394" cy="1599412"/>
              </a:xfrm>
              <a:prstGeom prst="rect">
                <a:avLst/>
              </a:prstGeom>
              <a:blipFill>
                <a:blip r:embed="rId3"/>
                <a:stretch>
                  <a:fillRect l="-1028" t="-4183" b="-6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19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单调栈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407133" y="1513755"/>
                <a:ext cx="935465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单调栈的结构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单调栈回答了如下的问题：给定一个序列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。对于每个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，维护出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这个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前缀的所有后缀最大值</a:t>
                </a:r>
                <a:r>
                  <a:rPr lang="zh-CN" altLang="en-US" sz="2400" dirty="0"/>
                  <a:t>的信息。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思考：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的后缀最大值相比于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的后缀最大值怎么改变？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i="1" dirty="0">
                    <a:solidFill>
                      <a:schemeClr val="accent1"/>
                    </a:solidFill>
                  </a:rPr>
                  <a:t>只有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i="1" dirty="0">
                    <a:solidFill>
                      <a:schemeClr val="accent1"/>
                    </a:solidFill>
                  </a:rPr>
                  <a:t>（被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i="1" dirty="0">
                    <a:solidFill>
                      <a:schemeClr val="accent1"/>
                    </a:solidFill>
                  </a:rPr>
                  <a:t> 比下去的）会改变。</a:t>
                </a:r>
                <a:endParaRPr lang="en-US" altLang="zh-CN" sz="2400" i="1" dirty="0">
                  <a:solidFill>
                    <a:schemeClr val="accent1"/>
                  </a:solidFill>
                </a:endParaRPr>
              </a:p>
              <a:p>
                <a:endParaRPr lang="en-US" altLang="zh-CN" sz="2400" i="1" dirty="0">
                  <a:solidFill>
                    <a:schemeClr val="accent1"/>
                  </a:solidFill>
                </a:endParaRPr>
              </a:p>
              <a:p>
                <a:r>
                  <a:rPr lang="zh-CN" altLang="en-US" sz="2400" dirty="0"/>
                  <a:t>据此可以写出下面的代码：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1513755"/>
                <a:ext cx="9354652" cy="4154984"/>
              </a:xfrm>
              <a:prstGeom prst="rect">
                <a:avLst/>
              </a:prstGeom>
              <a:blipFill>
                <a:blip r:embed="rId2"/>
                <a:stretch>
                  <a:fillRect l="-1043" t="-1613" r="-456" b="-1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单调栈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C2B0E5-FCD7-5591-9EDA-61C272554475}"/>
              </a:ext>
            </a:extLst>
          </p:cNvPr>
          <p:cNvSpPr txBox="1"/>
          <p:nvPr/>
        </p:nvSpPr>
        <p:spPr>
          <a:xfrm>
            <a:off x="6409240" y="399719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[N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特别是多次单调栈不能忘！</a:t>
            </a:r>
            <a:endParaRPr lang="zh-CN" alt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(top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[top]]) top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top]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</a:t>
            </a:r>
            <a:r>
              <a:rPr lang="zh-CN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此时 </a:t>
            </a:r>
            <a:r>
              <a:rPr lang="en-US" altLang="zh-CN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就存储了 </a:t>
            </a:r>
            <a:r>
              <a:rPr lang="en-US" altLang="zh-C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[1..i] </a:t>
            </a:r>
            <a:r>
              <a:rPr lang="zh-CN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的后缀最大值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下标</a:t>
            </a:r>
            <a:endParaRPr lang="zh-CN" alt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489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带修数点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8791888" y="15323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经典问题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平面上初始没有点，你需要支持动态加点、删点，同时求矩形内点数。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31940"/>
              </a:xfrm>
              <a:prstGeom prst="rect">
                <a:avLst/>
              </a:prstGeom>
              <a:blipFill>
                <a:blip r:embed="rId2"/>
                <a:stretch>
                  <a:fillRect l="-1326" t="-3941" b="-1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3489601"/>
                <a:ext cx="948839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加入时间维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，在点出现时视为点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，权值为 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；消失时权值为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询问的时间为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，就是求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的所有点的权值和。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489601"/>
                <a:ext cx="9488394" cy="1569660"/>
              </a:xfrm>
              <a:prstGeom prst="rect">
                <a:avLst/>
              </a:prstGeom>
              <a:blipFill>
                <a:blip r:embed="rId3"/>
                <a:stretch>
                  <a:fillRect l="-1028" t="-4264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4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57958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三角形求和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8791888" y="15323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经典问题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给定平面上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个点，每次询问给出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400" dirty="0"/>
                  <a:t>，求满足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的点的个数。</a:t>
                </a:r>
                <a:endParaRPr lang="en-US" altLang="zh-CN" sz="2400" dirty="0"/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b="-3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45DCA54A-AC33-4565-B571-8C760A440E9E}"/>
              </a:ext>
            </a:extLst>
          </p:cNvPr>
          <p:cNvSpPr txBox="1"/>
          <p:nvPr/>
        </p:nvSpPr>
        <p:spPr>
          <a:xfrm>
            <a:off x="1351803" y="4065276"/>
            <a:ext cx="9488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画图可知，可以拆分为三个区域的和、差，其中每个区域都只有两维限制。因此，本题实际上是二维偏序。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018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小结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前几个偏序问题的应用中，有几个需要注意的地方：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对于“出现几次”或类似的问题，考虑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𝑙𝑠𝑡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带修问题就是加时间维。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并不是把问题转化为偏序问题就万事大吉了，有时候如果发现的性质太少，偏序问题维数过高，反而可能阻碍问题的继续思考。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3046988"/>
              </a:xfrm>
              <a:prstGeom prst="rect">
                <a:avLst/>
              </a:prstGeom>
              <a:blipFill>
                <a:blip r:embed="rId2"/>
                <a:stretch>
                  <a:fillRect l="-993" t="-2200" r="-496" b="-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084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二维偏序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扫描线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二维偏序是最简单的偏序问题，通常采用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扫描线</a:t>
                </a:r>
                <a:r>
                  <a:rPr lang="zh-CN" altLang="en-US" sz="2400" dirty="0"/>
                  <a:t>来解决。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想象一根竖着的数轴扫过平面，在扫到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时，数轴的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位置就存储了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位置的信息。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放在区间上，扫描线可以理解成：枚举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，同时维护一个数据结构，在扫到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时，数据结构的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位置存储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的区间信息。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扫描线解决二维偏序的方法是：按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从小到大考虑点和询问，用数据结构维护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一维。可以结合平面上矩形数点来理解。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4524315"/>
              </a:xfrm>
              <a:prstGeom prst="rect">
                <a:avLst/>
              </a:prstGeom>
              <a:blipFill>
                <a:blip r:embed="rId2"/>
                <a:stretch>
                  <a:fillRect l="-993" t="-1482" r="-434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759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扫描线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矩形面积并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8791888" y="15323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经典问题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平面上有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个矩形，求其面积并。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blipFill>
                <a:blip r:embed="rId2"/>
                <a:stretch>
                  <a:fillRect l="-1326" t="-5556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3489601"/>
                <a:ext cx="948839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首先离散化。注意：此处离散化需要保留权值。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一维扫描线，对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一维维护线段树。在扫到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（实际上对应了离散化数组里的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400" dirty="0"/>
                  <a:t> 这一段）时，希望在线段树上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位置处维护出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的覆盖情况。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维护方法是：对于矩形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处给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加一（注意离散化后是个左闭右开区间），在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处减一。询问即为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的位置个数。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489601"/>
                <a:ext cx="9488394" cy="3416320"/>
              </a:xfrm>
              <a:prstGeom prst="rect">
                <a:avLst/>
              </a:prstGeom>
              <a:blipFill>
                <a:blip r:embed="rId3"/>
                <a:stretch>
                  <a:fillRect l="-1028" t="-1961" b="-2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731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扫描线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矩形面积并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8791888" y="15323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经典问题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平面上有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个矩形，求其面积并。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blipFill>
                <a:blip r:embed="rId2"/>
                <a:stretch>
                  <a:fillRect l="-1326" t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3489601"/>
                <a:ext cx="948839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的位置个数可以转化为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的位置个数。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此时有技巧：注意到覆盖次数总是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sz="2400" dirty="0"/>
                  <a:t>，所以只需维护最小值个数（由于离散化，其实维护的是最小值对应的区间长度和）。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489601"/>
                <a:ext cx="9488394" cy="1569660"/>
              </a:xfrm>
              <a:prstGeom prst="rect">
                <a:avLst/>
              </a:prstGeom>
              <a:blipFill>
                <a:blip r:embed="rId3"/>
                <a:stretch>
                  <a:fillRect l="-1028" t="-4264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615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扫描线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4741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连续段问题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009895" y="1532378"/>
            <a:ext cx="1197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CF526F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610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给定一个排列，问有几个区间满足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610056"/>
              </a:xfrm>
              <a:prstGeom prst="rect">
                <a:avLst/>
              </a:prstGeom>
              <a:blipFill>
                <a:blip r:embed="rId2"/>
                <a:stretch>
                  <a:fillRect l="-1326" t="-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3959840"/>
                <a:ext cx="9488394" cy="2418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枚举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，计算有多少个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满足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400" dirty="0"/>
                  <a:t>。我们希望在线段书上维护出答案。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提示：先不管计数问题，怎么维护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400" dirty="0"/>
                  <a:t>？也就是，希望在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处时，线段树上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位置上恰好等于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959840"/>
                <a:ext cx="9488394" cy="2418162"/>
              </a:xfrm>
              <a:prstGeom prst="rect">
                <a:avLst/>
              </a:prstGeom>
              <a:blipFill>
                <a:blip r:embed="rId3"/>
                <a:stretch>
                  <a:fillRect l="-1028" t="-2778" r="-900" b="-2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12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扫描线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4741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连续段问题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009895" y="1532378"/>
            <a:ext cx="1197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CF526F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610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给定一个排列，问有几个区间满足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610056"/>
              </a:xfrm>
              <a:prstGeom prst="rect">
                <a:avLst/>
              </a:prstGeom>
              <a:blipFill>
                <a:blip r:embed="rId2"/>
                <a:stretch>
                  <a:fillRect l="-1326" t="-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898640" y="3959840"/>
                <a:ext cx="10394720" cy="2806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希望在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处时，线段树上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位置上恰好等于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到 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的变化不就是单调栈所求吗！在弹栈的时候顺便执行一下线段树区间加（区间为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𝑡𝑜𝑝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𝑡𝑜𝑝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）操作就行了。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同理，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这个整体也是好维护的，但如何计数？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40" y="3959840"/>
                <a:ext cx="10394720" cy="2806153"/>
              </a:xfrm>
              <a:prstGeom prst="rect">
                <a:avLst/>
              </a:prstGeom>
              <a:blipFill>
                <a:blip r:embed="rId3"/>
                <a:stretch>
                  <a:fillRect l="-879" t="-2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72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扫描线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4741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连续段问题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009895" y="1532378"/>
            <a:ext cx="1197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CF526F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610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给定一个排列，问有几个区间满足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610056"/>
              </a:xfrm>
              <a:prstGeom prst="rect">
                <a:avLst/>
              </a:prstGeom>
              <a:blipFill>
                <a:blip r:embed="rId2"/>
                <a:stretch>
                  <a:fillRect l="-1326" t="-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898640" y="3959840"/>
                <a:ext cx="10394720" cy="2093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提示：“区间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 的个数”难以维护，但回想之前所学，什么值的个数容易维护？类比“矩形面积并”问题。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注意到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sz="2400" dirty="0"/>
                  <a:t>，因此可以维护区间最小值个数。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40" y="3959840"/>
                <a:ext cx="10394720" cy="2093778"/>
              </a:xfrm>
              <a:prstGeom prst="rect">
                <a:avLst/>
              </a:prstGeom>
              <a:blipFill>
                <a:blip r:embed="rId3"/>
                <a:stretch>
                  <a:fillRect l="-879" t="-3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07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高维偏序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CDQ </a:t>
                </a:r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分治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CDQ </a:t>
                </a:r>
                <a:r>
                  <a:rPr lang="zh-CN" altLang="en-US" sz="2400" dirty="0"/>
                  <a:t>分治的目的是，将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维偏序问题转化为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维偏序问题。当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时，就可以用扫描线解决了。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对第一维进行类似序列分治的分治。不妨假设询问的是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的点数，则点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对于询问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的贡献在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这个区间跨过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时计算。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可以总结为：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CDQ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分治特指考虑左侧对右侧的影响的分治。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在偏序问题上，分治第一维后，第一维的限制不复存在，也就把问题转为了总大小乘了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log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维偏序问题。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4524315"/>
              </a:xfrm>
              <a:prstGeom prst="rect">
                <a:avLst/>
              </a:prstGeom>
              <a:blipFill>
                <a:blip r:embed="rId2"/>
                <a:stretch>
                  <a:fillRect l="-993" t="-1482" r="-4032" b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22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单调栈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407133" y="1513755"/>
                <a:ext cx="9354652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单调栈的结构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当然，对于前缀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后缀最小值，方法是一样的。如果元素有相同的，需要想清楚取不取等。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练习：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证明前述代码时间复杂度为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右侧代码的时间复杂度？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由于所有前缀的所有后缀就是所有区间，所以我们已经获得了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所有区间的最值信息</a:t>
                </a:r>
                <a:r>
                  <a:rPr lang="zh-CN" altLang="en-US" sz="2400" dirty="0"/>
                  <a:t>，可惜不是显式的（或者说可枚举的）。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感兴趣的同学可以课后自学“笛卡尔树”。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1513755"/>
                <a:ext cx="9354652" cy="5262979"/>
              </a:xfrm>
              <a:prstGeom prst="rect">
                <a:avLst/>
              </a:prstGeom>
              <a:blipFill>
                <a:blip r:embed="rId2"/>
                <a:stretch>
                  <a:fillRect l="-1043" t="-1273" r="-717" b="-1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单调栈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240E6B-978E-11DB-07F1-A19C38E8CBED}"/>
              </a:ext>
            </a:extLst>
          </p:cNvPr>
          <p:cNvSpPr txBox="1"/>
          <p:nvPr/>
        </p:nvSpPr>
        <p:spPr>
          <a:xfrm>
            <a:off x="6547104" y="2777758"/>
            <a:ext cx="56448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top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(top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[top]]) top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top]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j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top;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%d</a:t>
            </a:r>
            <a:r>
              <a:rPr lang="en-US" altLang="zh-C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2733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高维偏序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讨论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CDQ </a:t>
                </a:r>
                <a:r>
                  <a:rPr lang="zh-CN" altLang="en-US" sz="2400" dirty="0"/>
                  <a:t>分治思想简单，但当维数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时就又难写又慢了。各位在准备写高维偏序代码前，一定要多想能不能多发现一些能够降维的性质。（例如：若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 有单调性，则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400" dirty="0"/>
                  <a:t> 是同一维限制！）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如果信息不可减，偏序问题什么时候仍然可做？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i="1" dirty="0">
                    <a:solidFill>
                      <a:schemeClr val="accent1"/>
                    </a:solidFill>
                  </a:rPr>
                  <a:t>至多只有一维不是前缀</a:t>
                </a:r>
                <a:r>
                  <a:rPr lang="en-US" altLang="zh-CN" sz="2400" i="1" dirty="0">
                    <a:solidFill>
                      <a:schemeClr val="accent1"/>
                    </a:solidFill>
                  </a:rPr>
                  <a:t>/</a:t>
                </a:r>
                <a:r>
                  <a:rPr lang="zh-CN" altLang="en-US" sz="2400" i="1" dirty="0">
                    <a:solidFill>
                      <a:schemeClr val="accent1"/>
                    </a:solidFill>
                  </a:rPr>
                  <a:t>后缀限制</a:t>
                </a:r>
                <a:endParaRPr lang="en-US" altLang="zh-CN" sz="2400" i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3416320"/>
              </a:xfrm>
              <a:prstGeom prst="rect">
                <a:avLst/>
              </a:prstGeom>
              <a:blipFill>
                <a:blip r:embed="rId2"/>
                <a:stretch>
                  <a:fillRect l="-993" t="-1961" r="-2047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979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9745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如何正确地排序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P8253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2159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有一个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4×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的数组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，定义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∈[1,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2159566"/>
              </a:xfrm>
              <a:prstGeom prst="rect">
                <a:avLst/>
              </a:prstGeom>
              <a:blipFill>
                <a:blip r:embed="rId2"/>
                <a:stretch>
                  <a:fillRect l="-1408" t="-3099" b="-5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4431687"/>
                <a:ext cx="94883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分开处理 </a:t>
                </a:r>
                <a:r>
                  <a:rPr lang="en-US" altLang="zh-CN" sz="2400" dirty="0"/>
                  <a:t>min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max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讨论 </a:t>
                </a:r>
                <a:r>
                  <a:rPr lang="en-US" altLang="zh-CN" sz="2400" dirty="0"/>
                  <a:t>min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max </a:t>
                </a:r>
                <a:r>
                  <a:rPr lang="zh-CN" altLang="en-US" sz="2400" dirty="0"/>
                  <a:t>分别在哪里取到，再分离变量，就是三维偏序问题。需要注意相等时不要算重：可以认为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更小的值更小。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更多练习题：</a:t>
                </a:r>
                <a:r>
                  <a:rPr lang="en-US" altLang="zh-CN" sz="2400" dirty="0"/>
                  <a:t>P4169, P3157, P2487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431687"/>
                <a:ext cx="9488394" cy="2308324"/>
              </a:xfrm>
              <a:prstGeom prst="rect">
                <a:avLst/>
              </a:prstGeom>
              <a:blipFill>
                <a:blip r:embed="rId3"/>
                <a:stretch>
                  <a:fillRect l="-1028" t="-2902" r="-386" b="-5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70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小结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C8943F-85D9-439B-0878-DBD210AE4F87}"/>
              </a:ext>
            </a:extLst>
          </p:cNvPr>
          <p:cNvSpPr txBox="1"/>
          <p:nvPr/>
        </p:nvSpPr>
        <p:spPr>
          <a:xfrm>
            <a:off x="699247" y="1568467"/>
            <a:ext cx="98280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小结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我们刚刚学习了偏序问题的解法，特别地，学习了扫描线解决问题的思路。其中有以下要点值得注意：</a:t>
            </a: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将“求 </a:t>
            </a:r>
            <a:r>
              <a:rPr lang="en-US" altLang="zh-CN" sz="2400" dirty="0"/>
              <a:t>0 </a:t>
            </a:r>
            <a:r>
              <a:rPr lang="zh-CN" altLang="en-US" sz="2400" dirty="0"/>
              <a:t>的个数”转为求“区间最小值个数”。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对于有 </a:t>
            </a:r>
            <a:r>
              <a:rPr lang="en-US" altLang="zh-CN" sz="2400" dirty="0"/>
              <a:t>max min </a:t>
            </a:r>
            <a:r>
              <a:rPr lang="zh-CN" altLang="en-US" sz="2400" dirty="0"/>
              <a:t>的式子，分类讨论在哪里取到再分离变量是常见处理方法。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1014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综合运用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5"/>
            <a:ext cx="8663436" cy="452816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天天爱打卡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P9871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1984341" y="2073753"/>
                <a:ext cx="822331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小 </a:t>
                </a:r>
                <a:r>
                  <a:rPr lang="en-US" altLang="zh-CN" sz="2400" b="0" dirty="0">
                    <a:latin typeface="Cambria Math" panose="02040503050406030204" pitchFamily="18" charset="0"/>
                  </a:rPr>
                  <a:t>T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跑步打卡。共有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 天，每天可以跑步或不跑步。能量值初始为 </a:t>
                </a:r>
                <a:r>
                  <a:rPr lang="en-US" altLang="zh-CN" sz="2400" b="0" dirty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，若某天选择跑步，则能量值减少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。不能连续超过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天跑步。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条奖励：若他在第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天都选择跑步，会得到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能量值。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天后能量值最高是多少。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341" y="2073753"/>
                <a:ext cx="8223317" cy="4524315"/>
              </a:xfrm>
              <a:prstGeom prst="rect">
                <a:avLst/>
              </a:prstGeom>
              <a:blipFill>
                <a:blip r:embed="rId2"/>
                <a:stretch>
                  <a:fillRect l="-1187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6048156"/>
                <a:ext cx="9488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先对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离散化。思考：具体如何离散化？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6048156"/>
                <a:ext cx="9488394" cy="461665"/>
              </a:xfrm>
              <a:prstGeom prst="rect">
                <a:avLst/>
              </a:prstGeom>
              <a:blipFill>
                <a:blip r:embed="rId3"/>
                <a:stretch>
                  <a:fillRect l="-102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108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综合运用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5"/>
            <a:ext cx="8663436" cy="209776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天天爱打卡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P9871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1984341" y="2073753"/>
                <a:ext cx="82233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选择跑步，则能量值减少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。不能连续超过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天跑步。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条奖励：若他在第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天都选择跑步，会得到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能量值。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341" y="2073753"/>
                <a:ext cx="8223317" cy="1200329"/>
              </a:xfrm>
              <a:prstGeom prst="rect">
                <a:avLst/>
              </a:prstGeom>
              <a:blipFill>
                <a:blip r:embed="rId2"/>
                <a:stretch>
                  <a:fillRect l="-1187" t="-5584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2" y="3465305"/>
                <a:ext cx="9488394" cy="3502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划分数轴（均为闭区间），则跑步一定是一段一段跑。</a:t>
                </a:r>
                <a:r>
                  <a:rPr lang="en-US" altLang="zh-CN" sz="2400" dirty="0"/>
                  <a:t> </a:t>
                </a: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段的最优决策下能量值最大值，如何转移？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提示：枚举最后一段跑步的连续段。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若不跑，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若跑，枚举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。这里要求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，可以二分求出分界点。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2" y="3465305"/>
                <a:ext cx="9488394" cy="3502241"/>
              </a:xfrm>
              <a:prstGeom prst="rect">
                <a:avLst/>
              </a:prstGeom>
              <a:blipFill>
                <a:blip r:embed="rId3"/>
                <a:stretch>
                  <a:fillRect l="-1028" t="-1913" b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64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综合运用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5"/>
            <a:ext cx="8663436" cy="209776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天天爱打卡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P9871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1984341" y="2073753"/>
                <a:ext cx="82233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选择跑步，则能量值减少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。不能连续超过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天跑步。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条奖励：若他在第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天都选择跑步，会得到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能量值。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341" y="2073753"/>
                <a:ext cx="8223317" cy="1200329"/>
              </a:xfrm>
              <a:prstGeom prst="rect">
                <a:avLst/>
              </a:prstGeom>
              <a:blipFill>
                <a:blip r:embed="rId2"/>
                <a:stretch>
                  <a:fillRect l="-1187" t="-5584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3554935"/>
                <a:ext cx="9488394" cy="310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若不跑，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若跑，枚举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用扫描线的思想，在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处给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 加上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的贡献，则上述转移就是区间最大值。 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/>
                  <a:t>更多类似题目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P2605, CF1889C2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554935"/>
                <a:ext cx="9488394" cy="3103157"/>
              </a:xfrm>
              <a:prstGeom prst="rect">
                <a:avLst/>
              </a:prstGeom>
              <a:blipFill>
                <a:blip r:embed="rId3"/>
                <a:stretch>
                  <a:fillRect l="-1028" t="-2161" b="-3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329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综合运用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小结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C8943F-85D9-439B-0878-DBD210AE4F87}"/>
              </a:ext>
            </a:extLst>
          </p:cNvPr>
          <p:cNvSpPr txBox="1"/>
          <p:nvPr/>
        </p:nvSpPr>
        <p:spPr>
          <a:xfrm>
            <a:off x="699247" y="1568467"/>
            <a:ext cx="98280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小结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时间所限，今天只为大家展示了一道数据结构用于优化具体算法的例子，也就是去年联赛的最后一题。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如果你会设计简单的序列 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，掌握了扫描线的思想，也能正确处理离散化的细节，这题对你来说应当是容易的。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用数据结构优化其它算法时，以下法则应当牢记于心：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chemeClr val="accent1"/>
                </a:solidFill>
              </a:rPr>
              <a:t>想清楚数据结构中存储的数据的含义。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accent1"/>
                </a:solidFill>
              </a:rPr>
              <a:t>时间？下标？存储内容？合并方式？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accent1"/>
                </a:solidFill>
              </a:rPr>
              <a:t>我想求的答案满不满足我想用的数据结构的要求？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35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综合运用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4741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21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Drying Plan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8662044" y="1532378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CF1889C2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C7E94F-5322-8379-D7E9-261844B44F98}"/>
              </a:ext>
            </a:extLst>
          </p:cNvPr>
          <p:cNvSpPr txBox="1"/>
          <p:nvPr/>
        </p:nvSpPr>
        <p:spPr>
          <a:xfrm>
            <a:off x="2418249" y="2099723"/>
            <a:ext cx="73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TODO</a:t>
            </a:r>
            <a:endParaRPr lang="en-US" altLang="zh-CN" sz="2400" b="0" dirty="0">
              <a:latin typeface="Cambria Math" panose="020405030504060302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DCA54A-AC33-4565-B571-8C760A440E9E}"/>
              </a:ext>
            </a:extLst>
          </p:cNvPr>
          <p:cNvSpPr txBox="1"/>
          <p:nvPr/>
        </p:nvSpPr>
        <p:spPr>
          <a:xfrm>
            <a:off x="1351803" y="5712490"/>
            <a:ext cx="948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0978803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4741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2461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Beautiful Pair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P4755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63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给定一个数组，问有多少个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635641"/>
              </a:xfrm>
              <a:prstGeom prst="rect">
                <a:avLst/>
              </a:prstGeom>
              <a:blipFill>
                <a:blip r:embed="rId2"/>
                <a:stretch>
                  <a:fillRect l="-1326" t="-4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45DCA54A-AC33-4565-B571-8C760A440E9E}"/>
              </a:ext>
            </a:extLst>
          </p:cNvPr>
          <p:cNvSpPr txBox="1"/>
          <p:nvPr/>
        </p:nvSpPr>
        <p:spPr>
          <a:xfrm>
            <a:off x="1351803" y="5712490"/>
            <a:ext cx="948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665174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177537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303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区间最大值之和 </a:t>
            </a:r>
            <a:r>
              <a:rPr lang="en-US" altLang="zh-CN" sz="2800" b="1" dirty="0"/>
              <a:t>II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8177937" y="1532378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P8868 </a:t>
            </a:r>
            <a:r>
              <a:rPr lang="zh-CN" altLang="en-US" sz="2400" dirty="0"/>
              <a:t>弱化版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给定一个数组，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次询问，每次给定一个区间，求区间的所有子区间的最大值之和。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blipFill>
                <a:blip r:embed="rId2"/>
                <a:stretch>
                  <a:fillRect l="-1326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3449937"/>
                <a:ext cx="9488394" cy="324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先分治，分治完后对于询问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，分成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内部问题和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b="0" dirty="0"/>
                  <a:t> </a:t>
                </a:r>
                <a:r>
                  <a:rPr lang="zh-CN" altLang="en-US" sz="2400" b="0" dirty="0"/>
                  <a:t>的问题。</a:t>
                </a:r>
                <a:endParaRPr lang="en-US" altLang="zh-CN" sz="2400" b="0" dirty="0"/>
              </a:p>
              <a:p>
                <a:endParaRPr lang="en-US" altLang="zh-CN" sz="2400" dirty="0"/>
              </a:p>
              <a:p>
                <a:r>
                  <a:rPr lang="zh-CN" altLang="en-US" sz="2400" b="0" dirty="0"/>
                  <a:t>内部问题可以用之前提到的单调栈解决；两边合并的问题其实就是求</a:t>
                </a:r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b="0" dirty="0"/>
              </a:p>
              <a:p>
                <a:endParaRPr lang="en-US" altLang="zh-CN" sz="2400" dirty="0"/>
              </a:p>
              <a:p>
                <a:r>
                  <a:rPr lang="zh-CN" altLang="en-US" sz="2400" b="0" dirty="0"/>
                  <a:t>此时怎么处理？</a:t>
                </a:r>
                <a:endParaRPr lang="en-US" altLang="zh-CN" sz="2400" b="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449937"/>
                <a:ext cx="9488394" cy="3248325"/>
              </a:xfrm>
              <a:prstGeom prst="rect">
                <a:avLst/>
              </a:prstGeom>
              <a:blipFill>
                <a:blip r:embed="rId3"/>
                <a:stretch>
                  <a:fillRect l="-1028" t="-2064" b="-2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1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单调栈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区间最大值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EDA161-2850-A100-E232-08609F980896}"/>
              </a:ext>
            </a:extLst>
          </p:cNvPr>
          <p:cNvSpPr txBox="1"/>
          <p:nvPr/>
        </p:nvSpPr>
        <p:spPr>
          <a:xfrm>
            <a:off x="2418249" y="2099723"/>
            <a:ext cx="7356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</a:rPr>
              <a:t>给你一个数组，多次询问区间最大值。</a:t>
            </a:r>
            <a:endParaRPr lang="en-US" altLang="zh-CN" sz="2400" dirty="0">
              <a:latin typeface="Cambria Math" panose="02040503050406030204" pitchFamily="18" charset="0"/>
            </a:endParaRPr>
          </a:p>
          <a:p>
            <a:endParaRPr lang="en-US" altLang="zh-CN" sz="2400" dirty="0">
              <a:latin typeface="Cambria Math" panose="02040503050406030204" pitchFamily="18" charset="0"/>
            </a:endParaRPr>
          </a:p>
          <a:p>
            <a:r>
              <a:rPr lang="zh-CN" altLang="en-US" sz="2400" dirty="0"/>
              <a:t>要求用单调栈解决。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3674267"/>
                <a:ext cx="948839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单调栈在扫到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的时候，我们就获知了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的所有后缀的最大值信息，也就是右端点为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的所有区间的答案。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然而，扫到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的时候，单调栈就改变了。所以，只有扫到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这个时刻，才能回答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的询问。由此，你能想到解决办法吗？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离线询问</a:t>
                </a:r>
                <a:r>
                  <a:rPr lang="zh-CN" altLang="en-US" sz="2400" dirty="0"/>
                  <a:t>，将询问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放进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 </a:t>
                </a:r>
                <a:r>
                  <a:rPr lang="en-US" altLang="zh-CN" sz="2400" dirty="0"/>
                  <a:t>vector </a:t>
                </a:r>
                <a:r>
                  <a:rPr lang="zh-CN" altLang="en-US" sz="2400" dirty="0"/>
                  <a:t>里。对询问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，在单调栈上二分出最小的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的后缀最大值。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674267"/>
                <a:ext cx="9488394" cy="3046988"/>
              </a:xfrm>
              <a:prstGeom prst="rect">
                <a:avLst/>
              </a:prstGeom>
              <a:blipFill>
                <a:blip r:embed="rId2"/>
                <a:stretch>
                  <a:fillRect l="-1028" t="-2200" r="-321" b="-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单调栈</a:t>
            </a:r>
          </a:p>
        </p:txBody>
      </p:sp>
    </p:spTree>
    <p:extLst>
      <p:ext uri="{BB962C8B-B14F-4D97-AF65-F5344CB8AC3E}">
        <p14:creationId xmlns:p14="http://schemas.microsoft.com/office/powerpoint/2010/main" val="120009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177537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303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区间最大值之和 </a:t>
            </a:r>
            <a:r>
              <a:rPr lang="en-US" altLang="zh-CN" sz="2800" b="1" dirty="0"/>
              <a:t>II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8177937" y="1532378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P8868 </a:t>
            </a:r>
            <a:r>
              <a:rPr lang="zh-CN" altLang="en-US" sz="2400" dirty="0"/>
              <a:t>弱化版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给定一个数组，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次询问，每次给定一个区间，求区间的所有子区间的最大值之和。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blipFill>
                <a:blip r:embed="rId2"/>
                <a:stretch>
                  <a:fillRect l="-1326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3449937"/>
                <a:ext cx="9488394" cy="2170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b="0" dirty="0"/>
              </a:p>
              <a:p>
                <a:endParaRPr lang="en-US" altLang="zh-CN" sz="2400" dirty="0"/>
              </a:p>
              <a:p>
                <a:r>
                  <a:rPr lang="zh-CN" altLang="en-US" sz="2400" b="0" dirty="0"/>
                  <a:t>枚举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b="0" dirty="0"/>
                  <a:t> 考虑对询问的贡献分类讨论 </a:t>
                </a:r>
                <a:r>
                  <a:rPr lang="en-US" altLang="zh-CN" sz="2400" b="0" dirty="0"/>
                  <a:t>max </a:t>
                </a:r>
                <a:r>
                  <a:rPr lang="zh-CN" altLang="en-US" sz="2400" b="0" dirty="0"/>
                  <a:t>取在哪边。例如，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，由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b="0" dirty="0"/>
                  <a:t> 的单调性对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b="0" dirty="0"/>
                  <a:t> </a:t>
                </a:r>
                <a:r>
                  <a:rPr lang="zh-CN" altLang="en-US" sz="2400" b="0" dirty="0"/>
                  <a:t>的限制是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b="0" dirty="0"/>
                  <a:t> </a:t>
                </a:r>
                <a:r>
                  <a:rPr lang="zh-CN" altLang="en-US" sz="2400" b="0" dirty="0"/>
                  <a:t>属于一个前缀。要求</a:t>
                </a:r>
                <a:endParaRPr lang="en-US" altLang="zh-CN" sz="2400" b="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449937"/>
                <a:ext cx="9488394" cy="2170081"/>
              </a:xfrm>
              <a:prstGeom prst="rect">
                <a:avLst/>
              </a:prstGeom>
              <a:blipFill>
                <a:blip r:embed="rId3"/>
                <a:stretch>
                  <a:fillRect l="-1028" b="-4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6617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4741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天使玩偶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P4169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73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平面上初始没有点，你需要支持动态加点，求某个点曼哈顿距离最近的点。</a:t>
                </a:r>
                <a:endParaRPr lang="en-US" altLang="zh-CN" sz="2400" dirty="0"/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73829"/>
              </a:xfrm>
              <a:prstGeom prst="rect">
                <a:avLst/>
              </a:prstGeom>
              <a:blipFill>
                <a:blip r:embed="rId2"/>
                <a:stretch>
                  <a:fillRect l="-1326" t="-3089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45DCA54A-AC33-4565-B571-8C760A440E9E}"/>
              </a:ext>
            </a:extLst>
          </p:cNvPr>
          <p:cNvSpPr txBox="1"/>
          <p:nvPr/>
        </p:nvSpPr>
        <p:spPr>
          <a:xfrm>
            <a:off x="1351803" y="5712490"/>
            <a:ext cx="948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9532519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4741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动态逆序对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P3157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73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给定一个序列，按某种顺序依次删去序列里的每一个数，求删完每个数之后的逆序对数。</a:t>
                </a:r>
                <a:endParaRPr lang="en-US" altLang="zh-CN" sz="2400" dirty="0"/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73829"/>
              </a:xfrm>
              <a:prstGeom prst="rect">
                <a:avLst/>
              </a:prstGeom>
              <a:blipFill>
                <a:blip r:embed="rId2"/>
                <a:stretch>
                  <a:fillRect l="-1326" t="-3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45DCA54A-AC33-4565-B571-8C760A440E9E}"/>
              </a:ext>
            </a:extLst>
          </p:cNvPr>
          <p:cNvSpPr txBox="1"/>
          <p:nvPr/>
        </p:nvSpPr>
        <p:spPr>
          <a:xfrm>
            <a:off x="1351803" y="5712490"/>
            <a:ext cx="948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394474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综合运用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4741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基站选址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P2605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C7E94F-5322-8379-D7E9-261844B44F98}"/>
              </a:ext>
            </a:extLst>
          </p:cNvPr>
          <p:cNvSpPr txBox="1"/>
          <p:nvPr/>
        </p:nvSpPr>
        <p:spPr>
          <a:xfrm>
            <a:off x="2418249" y="2099723"/>
            <a:ext cx="73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TODO</a:t>
            </a:r>
            <a:endParaRPr lang="en-US" altLang="zh-CN" sz="2400" b="0" dirty="0">
              <a:latin typeface="Cambria Math" panose="020405030504060302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DCA54A-AC33-4565-B571-8C760A440E9E}"/>
              </a:ext>
            </a:extLst>
          </p:cNvPr>
          <p:cNvSpPr txBox="1"/>
          <p:nvPr/>
        </p:nvSpPr>
        <p:spPr>
          <a:xfrm>
            <a:off x="1351803" y="5712490"/>
            <a:ext cx="948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676695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数据结构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407133" y="1513755"/>
            <a:ext cx="918574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数据结构就是存放数据（存放的数据也叫做“信息”）的结构。需要用特定结构存储数据的原因，不外乎以下几种：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800" b="1" dirty="0">
                <a:latin typeface="+mj-lt"/>
                <a:ea typeface="+mj-ea"/>
              </a:rPr>
              <a:t>快速合并信息</a:t>
            </a:r>
            <a:endParaRPr lang="en-US" altLang="zh-CN" sz="2800" b="1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线段树：为了能快速求出区间的和，将大区间拆分成若干预处理了和的小区间，询问时只需再把这些小区间合并。</a:t>
            </a:r>
            <a:endParaRPr lang="en-US" altLang="zh-CN" sz="2400" dirty="0">
              <a:latin typeface="+mj-lt"/>
              <a:ea typeface="+mj-ea"/>
            </a:endParaRPr>
          </a:p>
          <a:p>
            <a:pPr lvl="1"/>
            <a:endParaRPr lang="en-US" altLang="zh-CN" sz="2400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衍生问题：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合并的信息需要满足什么条件？如，若要求区间和，树状数组只能将前缀和相减，而线段树是只靠区间内部合并而来。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合并信息的范围是什么？如，线段树处理的是序列区间问题，若要处理二维平面上的矩形内的点，则需要更复杂的数据结构。</a:t>
            </a:r>
            <a:endParaRPr lang="en-US" altLang="zh-CN" sz="2400" dirty="0">
              <a:latin typeface="+mj-lt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BE4548-9B22-5921-FC26-0F6E0B8C9DF9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宏观认知</a:t>
            </a:r>
          </a:p>
        </p:txBody>
      </p:sp>
    </p:spTree>
    <p:extLst>
      <p:ext uri="{BB962C8B-B14F-4D97-AF65-F5344CB8AC3E}">
        <p14:creationId xmlns:p14="http://schemas.microsoft.com/office/powerpoint/2010/main" val="16531933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数据结构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407133" y="1513755"/>
            <a:ext cx="918574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快速分发修改</a:t>
            </a:r>
            <a:endParaRPr lang="en-US" altLang="zh-CN" sz="2400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无论什么数据结构，分发修改的基本思想都是“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+mj-ea"/>
              </a:rPr>
              <a:t>懒标记</a:t>
            </a:r>
            <a:r>
              <a:rPr lang="zh-CN" altLang="en-US" sz="2400" dirty="0">
                <a:latin typeface="+mj-lt"/>
                <a:ea typeface="+mj-ea"/>
              </a:rPr>
              <a:t>”。</a:t>
            </a:r>
            <a:endParaRPr lang="en-US" altLang="zh-CN" sz="2400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懒标记的基本思路是，只有当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+mj-ea"/>
              </a:rPr>
              <a:t>需要用到</a:t>
            </a:r>
            <a:r>
              <a:rPr lang="zh-CN" altLang="en-US" sz="2400" dirty="0">
                <a:latin typeface="+mj-lt"/>
                <a:ea typeface="+mj-ea"/>
              </a:rPr>
              <a:t>被修改的值时，才把修改真正作用在值上。否则，打一个整体标记足矣。</a:t>
            </a:r>
            <a:endParaRPr lang="en-US" altLang="zh-CN" sz="2400" dirty="0">
              <a:latin typeface="+mj-lt"/>
              <a:ea typeface="+mj-ea"/>
            </a:endParaRPr>
          </a:p>
          <a:p>
            <a:pPr lvl="1"/>
            <a:endParaRPr lang="en-US" altLang="zh-CN" sz="2400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衍生问题：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如果同一个值被修改多次，打上多个标记怎么处理？理想情况下，我们希望标记也是可合并的。这样，多个标记可以合并成一个标记。</a:t>
            </a:r>
            <a:r>
              <a:rPr lang="en-US" altLang="zh-CN" sz="2400" dirty="0">
                <a:latin typeface="+mj-lt"/>
                <a:ea typeface="+mj-ea"/>
              </a:rPr>
              <a:t> </a:t>
            </a:r>
          </a:p>
          <a:p>
            <a:pPr marL="914400" lvl="1" indent="-457200"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如果一个标记同时修改了多个值，而接下来询问又需要同时用到这些多个值，能否避免对每个值单独下放标记？这就要求一个标记对多个信息的总体影响是可预知的。</a:t>
            </a:r>
            <a:endParaRPr lang="en-US" altLang="zh-CN" sz="2400" dirty="0">
              <a:latin typeface="+mj-lt"/>
              <a:ea typeface="+mj-ea"/>
            </a:endParaRPr>
          </a:p>
          <a:p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宏观认知</a:t>
            </a:r>
          </a:p>
        </p:txBody>
      </p:sp>
    </p:spTree>
    <p:extLst>
      <p:ext uri="{BB962C8B-B14F-4D97-AF65-F5344CB8AC3E}">
        <p14:creationId xmlns:p14="http://schemas.microsoft.com/office/powerpoint/2010/main" val="33074758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数据结构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407133" y="1513755"/>
            <a:ext cx="91857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上面提到的两点很重要，它们是理解并熟练运用许多数据结构的基础。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数据和懒标记可以统称为</a:t>
            </a:r>
            <a:r>
              <a:rPr lang="zh-CN" altLang="en-US" sz="2400" dirty="0">
                <a:solidFill>
                  <a:srgbClr val="FF0000"/>
                </a:solidFill>
              </a:rPr>
              <a:t>信息</a:t>
            </a:r>
            <a:r>
              <a:rPr lang="zh-CN" altLang="en-US" sz="2400" dirty="0"/>
              <a:t>，数据结构研究的就是</a:t>
            </a:r>
            <a:r>
              <a:rPr lang="zh-CN" altLang="en-US" sz="2400" dirty="0">
                <a:solidFill>
                  <a:srgbClr val="FF0000"/>
                </a:solidFill>
              </a:rPr>
              <a:t>信息</a:t>
            </a:r>
            <a:r>
              <a:rPr lang="zh-CN" altLang="en-US" sz="2400" dirty="0"/>
              <a:t>之间的相互作用。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下面，我们以上述</a:t>
            </a:r>
            <a:r>
              <a:rPr lang="zh-CN" altLang="en-US" sz="2400" dirty="0">
                <a:solidFill>
                  <a:srgbClr val="FF0000"/>
                </a:solidFill>
              </a:rPr>
              <a:t>信息</a:t>
            </a:r>
            <a:r>
              <a:rPr lang="zh-CN" altLang="en-US" sz="2400" dirty="0"/>
              <a:t>的视角，观察</a:t>
            </a:r>
            <a:r>
              <a:rPr lang="zh-CN" altLang="en-US" sz="2400" dirty="0">
                <a:solidFill>
                  <a:srgbClr val="FF0000"/>
                </a:solidFill>
              </a:rPr>
              <a:t>线段树</a:t>
            </a:r>
            <a:r>
              <a:rPr lang="zh-CN" altLang="en-US" sz="2400" dirty="0"/>
              <a:t>这一具体的数据结构。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宏观认知</a:t>
            </a:r>
          </a:p>
        </p:txBody>
      </p:sp>
    </p:spTree>
    <p:extLst>
      <p:ext uri="{BB962C8B-B14F-4D97-AF65-F5344CB8AC3E}">
        <p14:creationId xmlns:p14="http://schemas.microsoft.com/office/powerpoint/2010/main" val="399273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单调栈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区间最大值之和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给你一个数组，求所有区间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的最大值之和。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/>
                  <a:t>要求线性。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2" y="3674267"/>
                <a:ext cx="9916419" cy="283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单调栈在扫到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的时候，我们就获知了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的所有后缀的最大值信息。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所有后缀的最大值之和是多少？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可以在单调栈上维护前缀和。本做法其实对所有前缀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 都求了答案。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2" y="3674267"/>
                <a:ext cx="9916419" cy="2835200"/>
              </a:xfrm>
              <a:prstGeom prst="rect">
                <a:avLst/>
              </a:prstGeom>
              <a:blipFill>
                <a:blip r:embed="rId3"/>
                <a:stretch>
                  <a:fillRect l="-984" t="-2366" r="-4059" b="-3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单调栈</a:t>
            </a:r>
          </a:p>
        </p:txBody>
      </p:sp>
    </p:spTree>
    <p:extLst>
      <p:ext uri="{BB962C8B-B14F-4D97-AF65-F5344CB8AC3E}">
        <p14:creationId xmlns:p14="http://schemas.microsoft.com/office/powerpoint/2010/main" val="42874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单调栈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区间后缀最大值和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给你一个数组，多次询问区间的所有后缀的最大值之和。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≤300000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4061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3674267"/>
                <a:ext cx="9488394" cy="2004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单调栈在扫到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的时候，我们就获知了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的所有后缀的最大值信息，也就是右端点为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的所有区间的答案。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结合预处理的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400" dirty="0"/>
                  <a:t>，只需找出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𝑠𝑡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上的分界点（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400" dirty="0"/>
                  <a:t>），特殊处理一下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这一段，其它的就是前缀和相减。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674267"/>
                <a:ext cx="9488394" cy="2004780"/>
              </a:xfrm>
              <a:prstGeom prst="rect">
                <a:avLst/>
              </a:prstGeom>
              <a:blipFill>
                <a:blip r:embed="rId3"/>
                <a:stretch>
                  <a:fillRect l="-1028" t="-3343" r="-4177"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单调栈</a:t>
            </a:r>
          </a:p>
        </p:txBody>
      </p:sp>
    </p:spTree>
    <p:extLst>
      <p:ext uri="{BB962C8B-B14F-4D97-AF65-F5344CB8AC3E}">
        <p14:creationId xmlns:p14="http://schemas.microsoft.com/office/powerpoint/2010/main" val="127303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单调栈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246518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34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prev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99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给你一个数组，对于每个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，求最大的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/>
                  <a:t>要求线性。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99412"/>
              </a:xfrm>
              <a:prstGeom prst="rect">
                <a:avLst/>
              </a:prstGeom>
              <a:blipFill>
                <a:blip r:embed="rId2"/>
                <a:stretch>
                  <a:fillRect l="-1326" t="-4183" b="-6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3981089"/>
                <a:ext cx="94883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就是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处单调栈（还没把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加进去时）的栈顶。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据此，能否用另一种方法解决前一题？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b="0" dirty="0"/>
                  <a:t>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本题答案为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，从右往左的答案为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作为区间最小值，几乎等价于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需要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一个取等一个不取等</a:t>
                </a:r>
                <a:r>
                  <a:rPr lang="zh-CN" altLang="en-US" sz="2400" dirty="0"/>
                  <a:t>！</a:t>
                </a:r>
                <a:endParaRPr lang="en-US" altLang="zh-CN" sz="2400" dirty="0"/>
              </a:p>
              <a:p>
                <a:r>
                  <a:rPr lang="zh-CN" altLang="en-US" sz="2400" i="1" dirty="0">
                    <a:solidFill>
                      <a:schemeClr val="accent1"/>
                    </a:solidFill>
                  </a:rPr>
                  <a:t>为了理解红色部分，可以考虑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=[1,1,1]</m:t>
                    </m:r>
                  </m:oMath>
                </a14:m>
                <a:r>
                  <a:rPr lang="en-US" altLang="zh-CN" sz="2400" i="1" dirty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sz="2400" i="1" dirty="0">
                    <a:solidFill>
                      <a:schemeClr val="accent1"/>
                    </a:solidFill>
                  </a:rPr>
                  <a:t>的情况。</a:t>
                </a:r>
                <a:endParaRPr lang="en-US" altLang="zh-CN" sz="24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981089"/>
                <a:ext cx="9488394" cy="2677656"/>
              </a:xfrm>
              <a:prstGeom prst="rect">
                <a:avLst/>
              </a:prstGeom>
              <a:blipFill>
                <a:blip r:embed="rId3"/>
                <a:stretch>
                  <a:fillRect l="-1028" t="-2506" r="-386" b="-3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单调栈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5A6108-444E-876F-8E56-106E210EF725}"/>
              </a:ext>
            </a:extLst>
          </p:cNvPr>
          <p:cNvSpPr txBox="1"/>
          <p:nvPr/>
        </p:nvSpPr>
        <p:spPr>
          <a:xfrm>
            <a:off x="7810768" y="4382855"/>
            <a:ext cx="3681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还可以类比：实数区间覆盖，只能用半开半闭区间才不重不漏。</a:t>
            </a:r>
            <a:endParaRPr lang="en-US" altLang="zh-CN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单调栈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带删数的区间最大值之和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828756" y="153237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CF1988E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定义数组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所有区间的最大值之和为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删掉第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个元素得到的数组为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，求所有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r="-331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3674267"/>
                <a:ext cx="9488394" cy="196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如何将上述问题的做法泛化到本题？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提示：枚举最小值位置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，考虑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对哪些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有贡献。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所在区间（与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 位置关系）讨论，用差分计算答案。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674267"/>
                <a:ext cx="9488394" cy="1968744"/>
              </a:xfrm>
              <a:prstGeom prst="rect">
                <a:avLst/>
              </a:prstGeom>
              <a:blipFill>
                <a:blip r:embed="rId3"/>
                <a:stretch>
                  <a:fillRect l="-1028" t="-3406" b="-3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单调栈</a:t>
            </a:r>
          </a:p>
        </p:txBody>
      </p:sp>
    </p:spTree>
    <p:extLst>
      <p:ext uri="{BB962C8B-B14F-4D97-AF65-F5344CB8AC3E}">
        <p14:creationId xmlns:p14="http://schemas.microsoft.com/office/powerpoint/2010/main" val="217962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mbria"/>
        <a:ea typeface="楷体"/>
        <a:cs typeface=""/>
      </a:majorFont>
      <a:minorFont>
        <a:latin typeface="Cambri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5867</Words>
  <Application>Microsoft Office PowerPoint</Application>
  <PresentationFormat>宽屏</PresentationFormat>
  <Paragraphs>606</Paragraphs>
  <Slides>56</Slides>
  <Notes>0</Notes>
  <HiddenSlides>10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2" baseType="lpstr">
      <vt:lpstr>等线</vt:lpstr>
      <vt:lpstr>Arial</vt:lpstr>
      <vt:lpstr>Cambria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Rotate Subari</dc:creator>
  <cp:lastModifiedBy>思远 罗</cp:lastModifiedBy>
  <cp:revision>1020</cp:revision>
  <cp:lastPrinted>2024-07-18T14:14:35Z</cp:lastPrinted>
  <dcterms:created xsi:type="dcterms:W3CDTF">2024-04-08T13:02:55Z</dcterms:created>
  <dcterms:modified xsi:type="dcterms:W3CDTF">2024-07-20T12:34:04Z</dcterms:modified>
</cp:coreProperties>
</file>