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98" r:id="rId3"/>
    <p:sldId id="357" r:id="rId4"/>
    <p:sldId id="358" r:id="rId5"/>
    <p:sldId id="359" r:id="rId6"/>
    <p:sldId id="362" r:id="rId7"/>
    <p:sldId id="363" r:id="rId8"/>
    <p:sldId id="364" r:id="rId9"/>
    <p:sldId id="376" r:id="rId10"/>
    <p:sldId id="361" r:id="rId11"/>
    <p:sldId id="360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7" r:id="rId24"/>
    <p:sldId id="378" r:id="rId25"/>
    <p:sldId id="332" r:id="rId26"/>
    <p:sldId id="379" r:id="rId27"/>
    <p:sldId id="380" r:id="rId28"/>
    <p:sldId id="381" r:id="rId29"/>
    <p:sldId id="382" r:id="rId30"/>
    <p:sldId id="383" r:id="rId31"/>
    <p:sldId id="384" r:id="rId32"/>
    <p:sldId id="355" r:id="rId33"/>
    <p:sldId id="385" r:id="rId34"/>
    <p:sldId id="386" r:id="rId35"/>
    <p:sldId id="388" r:id="rId36"/>
    <p:sldId id="387" r:id="rId37"/>
    <p:sldId id="392" r:id="rId38"/>
    <p:sldId id="393" r:id="rId39"/>
    <p:sldId id="394" r:id="rId40"/>
    <p:sldId id="389" r:id="rId41"/>
    <p:sldId id="390" r:id="rId42"/>
    <p:sldId id="396" r:id="rId43"/>
    <p:sldId id="397" r:id="rId44"/>
    <p:sldId id="398" r:id="rId45"/>
    <p:sldId id="391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23BA5-30BC-4745-9AC5-345338C6F2FA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712BF-4BE4-4529-9C72-6E5234D30C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49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67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39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023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02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541BE-A044-8E31-C7A1-B739D3D46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A4F86E-B179-7C06-B4FC-5290592C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052A6B-1851-76FC-4D65-4B90C5D0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28B7A5-18A0-D103-A38E-4B302019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3FC72-25D6-3B16-5F64-32B22EFD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54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27F22-A502-1962-1EDB-A255B9E5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800CF5-D0B9-4964-F4CD-6314A7172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329E6-F405-6E75-6F75-40060DF6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65072E-011D-0169-5E46-244637D9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119D2-B70D-6FF4-9DC0-1681F347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48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012E84-53F0-7186-9C12-0D18AD554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2DAE94-90B3-7985-8359-55A0ECB0D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349FAA-294F-77C7-1AEA-E3C41F04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47E732-9B36-3FC6-1282-F9A01B0E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0597C3-ABC4-CB62-FA98-13D8B50A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93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C50B-2623-D656-6AE7-323DB43E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ABA780-D77A-58C8-7361-D55E5DCFC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810B04-22CF-C72F-06F3-15894292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000CD-D925-3123-B8A9-0F4F2345F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6209D-CA7A-0EAB-146E-DEA38F83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22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08CF0-C181-2D9A-2FDB-1B51A8B35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E1A34B-56EA-D3B8-0C9D-4EDFF8DEF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C07D2-1F50-0C75-CC66-86587D457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AB4B04-D7F4-3E3C-9062-B7948486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F25044-8C13-3FBA-FC60-8212336C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1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69081-954E-5C86-8708-545E63A1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E6778-5EF0-80DC-6506-D5F27566C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6F3B30-628A-93F6-A7CD-A76005531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FD6072-2753-B5F4-7F32-54537F06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35398E-5543-E5BC-F63B-FB0CCAEE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A483A0-DDD4-639B-54E0-B3DAA3A2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29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A9581-98C3-264E-839D-E5C39903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364E67-3A52-A7A4-C04B-CBBF70D01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4F3528-028F-53F0-9840-CD831F4BF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05D882-5B0E-F86F-E7E3-AC80EA734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C1310C-7D89-0A03-413B-2D29A8A65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05B03B-B145-366A-790B-80C999F3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FD15ED-B30B-36C4-D128-7C8F0A9C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38C8CC-5752-7DB5-E31B-3F121D22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48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C9229-8E44-C90B-EB85-0F8F7183A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A42BAD-48FD-1381-3C7C-792E9A77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B3DBDE-7464-4145-A7DF-45103F87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C18FE5-80CE-1417-6492-D5D4703A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76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BA0304-FA9D-EC59-02BE-93467518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A1FDDB-9FB5-7161-6082-8B141CB05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6D8BFF-3D42-5E37-C335-79F95B36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54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55E46-C93B-3042-3433-C8919DAE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511313-794B-DAEB-048C-2A63E2E17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FEE781-C56E-C0BC-1C83-F5A0543E5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F76C89-12EE-A162-7617-A6E5A7F0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1B2BE-4849-3AA0-624D-B23A75B8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1D138C-EB76-6613-793B-CE2DE9DC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50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AE718-EB0B-0C9A-C0FD-AE51373B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E986E3-AD7E-2376-FFE0-F758F0A1E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06737C-72BE-A710-CAD4-5239C6EE2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760749-3477-E026-3E38-FAEB23E3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091D2-0646-811B-EA85-592269B0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217C3-EFDD-799F-EDA2-683B75F9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71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A8014B-D161-A3E6-A0A7-AE415BDC2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D80A64-E248-37CE-4C74-63B7BD8AD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57C01-1422-485D-1E0D-5DCD6DA64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403CF-F49A-405C-B552-A7BC870A0E39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588730-A8E5-8F2C-CD52-6255280A2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153456-C43B-EC3D-F1E4-84BE2828C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81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4495208" y="1825917"/>
            <a:ext cx="3275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latin typeface="+mn-ea"/>
              </a:rPr>
              <a:t>数论基础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83124D-57DF-3446-032F-21FF29A30A19}"/>
              </a:ext>
            </a:extLst>
          </p:cNvPr>
          <p:cNvSpPr txBox="1"/>
          <p:nvPr/>
        </p:nvSpPr>
        <p:spPr>
          <a:xfrm>
            <a:off x="4753320" y="2841580"/>
            <a:ext cx="268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+mj-lt"/>
              </a:rPr>
              <a:t>2024 </a:t>
            </a:r>
            <a:r>
              <a:rPr lang="zh-CN" altLang="en-US" sz="3600" dirty="0">
                <a:latin typeface="+mj-lt"/>
              </a:rPr>
              <a:t>年 </a:t>
            </a:r>
            <a:r>
              <a:rPr lang="en-US" altLang="zh-CN" sz="3600" dirty="0">
                <a:latin typeface="+mj-lt"/>
              </a:rPr>
              <a:t>7 </a:t>
            </a:r>
            <a:r>
              <a:rPr lang="zh-CN" altLang="en-US" sz="3600" dirty="0">
                <a:latin typeface="+mj-lt"/>
              </a:rPr>
              <a:t>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54DBCE-CE57-EC44-78FF-501A12660869}"/>
              </a:ext>
            </a:extLst>
          </p:cNvPr>
          <p:cNvSpPr txBox="1"/>
          <p:nvPr/>
        </p:nvSpPr>
        <p:spPr>
          <a:xfrm>
            <a:off x="5200305" y="3997371"/>
            <a:ext cx="1865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feecle8146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531E4FC-B97D-5D33-E304-B7B52AF0B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QQ</a:t>
            </a:r>
            <a:r>
              <a:rPr lang="zh-CN" altLang="en-US" dirty="0"/>
              <a:t>：</a:t>
            </a:r>
            <a:r>
              <a:rPr lang="en-US" altLang="zh-CN" dirty="0"/>
              <a:t>3576754855</a:t>
            </a:r>
            <a:r>
              <a:rPr lang="zh-CN" altLang="en-US" dirty="0"/>
              <a:t>，有问题欢迎课后提问。</a:t>
            </a:r>
          </a:p>
        </p:txBody>
      </p:sp>
    </p:spTree>
    <p:extLst>
      <p:ext uri="{BB962C8B-B14F-4D97-AF65-F5344CB8AC3E}">
        <p14:creationId xmlns:p14="http://schemas.microsoft.com/office/powerpoint/2010/main" val="1177560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数论函数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1272135" y="1492190"/>
                <a:ext cx="9647729" cy="4562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定义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表示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的正整数中与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 互质。可以用求和号表示为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有下列计算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的公式，它的本质是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容斥原理</a:t>
                </a:r>
                <a:r>
                  <a:rPr lang="zh-CN" altLang="en-US" sz="2400" dirty="0"/>
                  <a:t>：总的 </a:t>
                </a:r>
                <a:r>
                  <a:rPr lang="en-US" altLang="zh-CN" sz="2400" dirty="0"/>
                  <a:t>– </a:t>
                </a:r>
                <a:r>
                  <a:rPr lang="zh-CN" altLang="en-US" sz="2400" dirty="0"/>
                  <a:t>钦定一个质因子的 </a:t>
                </a:r>
                <a:r>
                  <a:rPr lang="en-US" altLang="zh-CN" sz="2400" dirty="0"/>
                  <a:t>+ </a:t>
                </a:r>
                <a:r>
                  <a:rPr lang="zh-CN" altLang="en-US" sz="2400" dirty="0"/>
                  <a:t>钦定两个质因子的 </a:t>
                </a:r>
                <a:r>
                  <a:rPr lang="en-US" altLang="zh-CN" sz="2400" dirty="0"/>
                  <a:t>- …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=∏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 sz="2400" dirty="0"/>
                  <a:t>，则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1492190"/>
                <a:ext cx="9647729" cy="4562788"/>
              </a:xfrm>
              <a:prstGeom prst="rect">
                <a:avLst/>
              </a:prstGeom>
              <a:blipFill>
                <a:blip r:embed="rId2"/>
                <a:stretch>
                  <a:fillRect l="-1011" t="-1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欧拉函数</a:t>
            </a:r>
          </a:p>
        </p:txBody>
      </p:sp>
    </p:spTree>
    <p:extLst>
      <p:ext uri="{BB962C8B-B14F-4D97-AF65-F5344CB8AC3E}">
        <p14:creationId xmlns:p14="http://schemas.microsoft.com/office/powerpoint/2010/main" val="3492788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B24131BC-06E7-67AE-3C90-F041D08BA9A3}"/>
              </a:ext>
            </a:extLst>
          </p:cNvPr>
          <p:cNvGrpSpPr/>
          <p:nvPr/>
        </p:nvGrpSpPr>
        <p:grpSpPr>
          <a:xfrm>
            <a:off x="-1" y="0"/>
            <a:ext cx="12192000" cy="6858000"/>
            <a:chOff x="0" y="0"/>
            <a:chExt cx="12192000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1CEAD9C-1113-D958-F702-E14B781FB82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1C1E424-6401-BBFF-7C07-CEDCF3CA2FDB}"/>
                </a:ext>
              </a:extLst>
            </p:cNvPr>
            <p:cNvSpPr/>
            <p:nvPr/>
          </p:nvSpPr>
          <p:spPr>
            <a:xfrm>
              <a:off x="881743" y="848057"/>
              <a:ext cx="10428514" cy="5172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7AC821FE-E3F6-5BE0-F39E-5A10DF9AB2FF}"/>
              </a:ext>
            </a:extLst>
          </p:cNvPr>
          <p:cNvSpPr txBox="1"/>
          <p:nvPr/>
        </p:nvSpPr>
        <p:spPr>
          <a:xfrm>
            <a:off x="1359648" y="1165839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+mj-lt"/>
              </a:rPr>
              <a:t>积性函数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3A1717C-EF1A-AEE0-9AA7-153784E58447}"/>
                  </a:ext>
                </a:extLst>
              </p:cNvPr>
              <p:cNvSpPr txBox="1"/>
              <p:nvPr/>
            </p:nvSpPr>
            <p:spPr>
              <a:xfrm>
                <a:off x="1435138" y="2111231"/>
                <a:ext cx="9321721" cy="3569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/>
                  <a:t>积性函数是指满足如下性质的函数：若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dirty="0"/>
                  <a:t>，则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dirty="0"/>
                  <a:t>。</a:t>
                </a:r>
                <a:endParaRPr lang="en-US" altLang="zh-CN" sz="2200" dirty="0"/>
              </a:p>
              <a:p>
                <a:r>
                  <a:rPr lang="zh-CN" altLang="en-US" sz="2200" dirty="0"/>
                  <a:t>由于不同质数的幂次互质，所以如果知道唯一分解，积性函数的求值就只需要求出质数幂处的值，也就是</a:t>
                </a:r>
                <a:endParaRPr lang="en-US" altLang="zh-CN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=∏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类似地，完全积性函数是指，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的函数。</a:t>
                </a:r>
                <a:endParaRPr lang="en-US" altLang="zh-CN" sz="2200" dirty="0"/>
              </a:p>
              <a:p>
                <a:r>
                  <a:rPr lang="zh-CN" altLang="en-US" sz="2200" dirty="0"/>
                  <a:t>此时，只需知道质数处的值就能求出任意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dirty="0"/>
                  <a:t>：</a:t>
                </a:r>
                <a:endParaRPr lang="en-US" altLang="zh-CN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=∏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前面提到的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都是积性函数，但不是完全积性函数。</a:t>
                </a:r>
                <a:endParaRPr lang="en-US" altLang="zh-CN" sz="22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3A1717C-EF1A-AEE0-9AA7-153784E58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138" y="2111231"/>
                <a:ext cx="9321721" cy="3569054"/>
              </a:xfrm>
              <a:prstGeom prst="rect">
                <a:avLst/>
              </a:prstGeom>
              <a:blipFill>
                <a:blip r:embed="rId3"/>
                <a:stretch>
                  <a:fillRect l="-850" t="-1536" b="-2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0559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B24131BC-06E7-67AE-3C90-F041D08BA9A3}"/>
              </a:ext>
            </a:extLst>
          </p:cNvPr>
          <p:cNvGrpSpPr/>
          <p:nvPr/>
        </p:nvGrpSpPr>
        <p:grpSpPr>
          <a:xfrm>
            <a:off x="-1" y="0"/>
            <a:ext cx="12192000" cy="6858000"/>
            <a:chOff x="0" y="0"/>
            <a:chExt cx="12192000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1CEAD9C-1113-D958-F702-E14B781FB82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1C1E424-6401-BBFF-7C07-CEDCF3CA2FDB}"/>
                </a:ext>
              </a:extLst>
            </p:cNvPr>
            <p:cNvSpPr/>
            <p:nvPr/>
          </p:nvSpPr>
          <p:spPr>
            <a:xfrm>
              <a:off x="881743" y="848057"/>
              <a:ext cx="10428514" cy="5172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7AC821FE-E3F6-5BE0-F39E-5A10DF9AB2FF}"/>
              </a:ext>
            </a:extLst>
          </p:cNvPr>
          <p:cNvSpPr txBox="1"/>
          <p:nvPr/>
        </p:nvSpPr>
        <p:spPr>
          <a:xfrm>
            <a:off x="1359648" y="1165839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+mj-lt"/>
              </a:rPr>
              <a:t>积性函数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3A1717C-EF1A-AEE0-9AA7-153784E58447}"/>
                  </a:ext>
                </a:extLst>
              </p:cNvPr>
              <p:cNvSpPr txBox="1"/>
              <p:nvPr/>
            </p:nvSpPr>
            <p:spPr>
              <a:xfrm>
                <a:off x="1435138" y="2111231"/>
                <a:ext cx="9321721" cy="3145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/>
                  <a:t>事实上，积性函数远不止上述提到的几个。很多多元函数固定一个变量，对另一个变量也是积性的：例如，固定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200" dirty="0"/>
                  <a:t>，令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dirty="0"/>
                  <a:t>，则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也是积性函数。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对于部分常用的积性函数，有对应的记号表示：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𝑖𝑑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 sz="2200" dirty="0"/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200" dirty="0"/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𝜄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=1]</m:t>
                    </m:r>
                  </m:oMath>
                </a14:m>
                <a:endParaRPr lang="en-US" altLang="zh-CN" sz="22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3A1717C-EF1A-AEE0-9AA7-153784E58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138" y="2111231"/>
                <a:ext cx="9321721" cy="3145413"/>
              </a:xfrm>
              <a:prstGeom prst="rect">
                <a:avLst/>
              </a:prstGeom>
              <a:blipFill>
                <a:blip r:embed="rId3"/>
                <a:stretch>
                  <a:fillRect l="-850" t="-1357" b="-2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53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数论函数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1272135" y="1492190"/>
                <a:ext cx="9647729" cy="5096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莫比乌斯函数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的定义较为绕口：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 marL="342900" indent="-342900">
                  <a:buFontTx/>
                  <a:buChar char="-"/>
                </a:pPr>
                <a:r>
                  <a:rPr lang="zh-CN" altLang="en-US" sz="2400" dirty="0"/>
                  <a:t>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zh-CN" altLang="en-US" sz="2400" dirty="0"/>
                  <a:t>，则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342900" indent="-342900">
                  <a:buFontTx/>
                  <a:buChar char="-"/>
                </a:pPr>
                <a:r>
                  <a:rPr lang="zh-CN" altLang="en-US" sz="2400" dirty="0"/>
                  <a:t>否则，若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个质因子，则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有如下性质：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=[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=1]</m:t>
                          </m:r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试着证明！</a:t>
                </a:r>
                <a:endParaRPr lang="en-US" altLang="zh-CN" sz="2400" dirty="0"/>
              </a:p>
              <a:p>
                <a:r>
                  <a:rPr lang="zh-CN" altLang="en-US" sz="2400" dirty="0"/>
                  <a:t>实际上就是二项式定理，或者也可以理解为 </a:t>
                </a:r>
                <a:r>
                  <a:rPr lang="en-US" altLang="zh-CN" sz="2400" dirty="0"/>
                  <a:t>-1 </a:t>
                </a:r>
                <a:r>
                  <a:rPr lang="zh-CN" altLang="en-US" sz="2400" dirty="0"/>
                  <a:t>和 </a:t>
                </a:r>
                <a:r>
                  <a:rPr lang="en-US" altLang="zh-CN" sz="2400" dirty="0"/>
                  <a:t>1 </a:t>
                </a:r>
                <a:r>
                  <a:rPr lang="zh-CN" altLang="en-US" sz="2400" dirty="0"/>
                  <a:t>相消。</a:t>
                </a:r>
                <a:endParaRPr lang="en-US" altLang="zh-CN" sz="2400" dirty="0"/>
              </a:p>
              <a:p>
                <a:r>
                  <a:rPr lang="zh-CN" altLang="en-US" sz="2400" dirty="0"/>
                  <a:t>莫比乌斯函数的重要用途是“莫比乌斯反演”，但我们今天不涉及。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1492190"/>
                <a:ext cx="9647729" cy="5096395"/>
              </a:xfrm>
              <a:prstGeom prst="rect">
                <a:avLst/>
              </a:prstGeom>
              <a:blipFill>
                <a:blip r:embed="rId2"/>
                <a:stretch>
                  <a:fillRect l="-1011" t="-1316" b="-1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8528480" y="3457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莫比乌斯函数</a:t>
            </a:r>
          </a:p>
        </p:txBody>
      </p:sp>
    </p:spTree>
    <p:extLst>
      <p:ext uri="{BB962C8B-B14F-4D97-AF65-F5344CB8AC3E}">
        <p14:creationId xmlns:p14="http://schemas.microsoft.com/office/powerpoint/2010/main" val="375912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筛法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1272136" y="1492190"/>
                <a:ext cx="5596976" cy="5417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我们希望求出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的每一个数是不是质数。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普通筛法的想法是，枚举每个正整数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的倍数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,3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并把他们标记为非质数。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思考：这段代码的时间复杂度如何表达？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可以写为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×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不过，如果注意到只枚举质数作为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就够了，可以将复杂度变为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400" dirty="0"/>
                  <a:t>这个复杂度作为结论记住就够了。</a:t>
                </a:r>
                <a:endParaRPr lang="en-US" altLang="zh-CN" sz="2400" dirty="0"/>
              </a:p>
              <a:p>
                <a:r>
                  <a:rPr lang="zh-CN" altLang="en-US" sz="2400" dirty="0"/>
                  <a:t>此时的筛法被称为埃式筛。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6" y="1492190"/>
                <a:ext cx="5596976" cy="5417189"/>
              </a:xfrm>
              <a:prstGeom prst="rect">
                <a:avLst/>
              </a:prstGeom>
              <a:blipFill>
                <a:blip r:embed="rId2"/>
                <a:stretch>
                  <a:fillRect l="-1743" t="-1239" r="-7081" b="-1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918283" y="345781"/>
            <a:ext cx="157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埃式筛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0E4465-EAEE-8A1D-32AE-4DBBD46B6F48}"/>
              </a:ext>
            </a:extLst>
          </p:cNvPr>
          <p:cNvSpPr txBox="1"/>
          <p:nvPr/>
        </p:nvSpPr>
        <p:spPr>
          <a:xfrm>
            <a:off x="6869111" y="2690336"/>
            <a:ext cx="60983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n; 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j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j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n; j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vst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[j]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2A13B11-1613-6DDD-DD0E-DED06BFFCC9B}"/>
              </a:ext>
            </a:extLst>
          </p:cNvPr>
          <p:cNvSpPr txBox="1"/>
          <p:nvPr/>
        </p:nvSpPr>
        <p:spPr>
          <a:xfrm>
            <a:off x="6869111" y="4757893"/>
            <a:ext cx="64852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 </a:t>
            </a:r>
            <a:r>
              <a:rPr lang="nn-NO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i </a:t>
            </a:r>
            <a:r>
              <a:rPr lang="nn-NO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n; i</a:t>
            </a:r>
            <a:r>
              <a:rPr lang="nn-NO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nn-NO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vst</a:t>
            </a:r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[i]) </a:t>
            </a:r>
            <a:r>
              <a:rPr lang="nn-NO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continue</a:t>
            </a:r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nn-NO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j </a:t>
            </a:r>
            <a:r>
              <a:rPr lang="nn-NO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 </a:t>
            </a:r>
            <a:r>
              <a:rPr lang="nn-NO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i; j </a:t>
            </a:r>
            <a:r>
              <a:rPr lang="nn-NO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n; j </a:t>
            </a:r>
            <a:r>
              <a:rPr lang="nn-NO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i) {</a:t>
            </a:r>
          </a:p>
          <a:p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nn-NO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vst</a:t>
            </a:r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[j] </a:t>
            </a:r>
            <a:r>
              <a:rPr lang="nn-NO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7516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筛法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1272136" y="1492190"/>
                <a:ext cx="9433378" cy="5430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即使是 </a:t>
                </a:r>
                <a:r>
                  <a:rPr lang="en-US" altLang="zh-CN" sz="2400" dirty="0"/>
                  <a:t>log </a:t>
                </a:r>
                <a:r>
                  <a:rPr lang="en-US" altLang="zh-CN" sz="2400" dirty="0" err="1"/>
                  <a:t>log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复杂度，也不是线性的。能不能在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时间内求出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每个数的是否是素数的情况？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埃式筛的症结是，每个非质数被筛了多次，具体地，被筛了质因子个数次。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线性筛中，每个非质数只会被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最小质因子</a:t>
                </a:r>
                <a:r>
                  <a:rPr lang="zh-CN" altLang="en-US" sz="2400" dirty="0"/>
                  <a:t>筛一次，保证了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复杂度。换句话说，我们希望埃式筛中，质数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枚举到的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总满足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的最小质因子是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。可行吗？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这并不容易，因为“最小质因子为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 的数”不好枚举。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那就换一种方式：不要求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是质数，但要求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是质数，而且是最小质因子。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6" y="1492190"/>
                <a:ext cx="9433378" cy="5430974"/>
              </a:xfrm>
              <a:prstGeom prst="rect">
                <a:avLst/>
              </a:prstGeom>
              <a:blipFill>
                <a:blip r:embed="rId2"/>
                <a:stretch>
                  <a:fillRect l="-1034" t="-1235" b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918284" y="345781"/>
            <a:ext cx="1574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线性筛</a:t>
            </a:r>
          </a:p>
        </p:txBody>
      </p:sp>
    </p:spTree>
    <p:extLst>
      <p:ext uri="{BB962C8B-B14F-4D97-AF65-F5344CB8AC3E}">
        <p14:creationId xmlns:p14="http://schemas.microsoft.com/office/powerpoint/2010/main" val="122052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筛法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1272136" y="1492190"/>
                <a:ext cx="9433378" cy="2535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那就换一种方式：不要求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是质数，但要求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是质数，而且是最小质因子。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对于每个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，枚举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/>
                  <a:t>，希望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的最小质因子为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/>
                  <a:t>，此时怎么判断？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chemeClr val="accent2"/>
                    </a:solidFill>
                  </a:rPr>
                  <a:t>从小到大枚举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accent2"/>
                    </a:solidFill>
                  </a:rPr>
                  <a:t>，到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solidFill>
                      <a:schemeClr val="accent2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时停止，就可以了！</a:t>
                </a:r>
                <a:endParaRPr lang="en-US" altLang="zh-CN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6" y="1492190"/>
                <a:ext cx="9433378" cy="2535822"/>
              </a:xfrm>
              <a:prstGeom prst="rect">
                <a:avLst/>
              </a:prstGeom>
              <a:blipFill>
                <a:blip r:embed="rId2"/>
                <a:stretch>
                  <a:fillRect l="-1034" r="-4202" b="-26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918284" y="345781"/>
            <a:ext cx="1574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线性筛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A3FAE1-C9EB-93B7-2FB9-2B349220B73C}"/>
              </a:ext>
            </a:extLst>
          </p:cNvPr>
          <p:cNvSpPr txBox="1"/>
          <p:nvPr/>
        </p:nvSpPr>
        <p:spPr>
          <a:xfrm>
            <a:off x="2606684" y="4018596"/>
            <a:ext cx="697863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n; 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vst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j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j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[j]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n; 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zh-CN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vst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[j]]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%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[j]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00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筛法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699247" y="1421852"/>
                <a:ext cx="4759018" cy="5378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/>
                    </a:solidFill>
                  </a:rPr>
                  <a:t>线性筛获得的信息</a:t>
                </a:r>
                <a:endParaRPr lang="en-US" altLang="zh-CN" sz="2400" dirty="0">
                  <a:solidFill>
                    <a:schemeClr val="accent2"/>
                  </a:solidFill>
                </a:endParaRPr>
              </a:p>
              <a:p>
                <a:endParaRPr lang="en-US" altLang="zh-CN" sz="2400" dirty="0">
                  <a:solidFill>
                    <a:schemeClr val="accent2"/>
                  </a:solidFill>
                </a:endParaRPr>
              </a:p>
              <a:p>
                <a:r>
                  <a:rPr lang="zh-CN" altLang="en-US" sz="2400" dirty="0"/>
                  <a:t>当执行斜体这一句代码时，我们已经获知了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的最小质因子就是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𝑚𝑛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/>
                  <a:t>，通过不停除掉 </a:t>
                </a:r>
                <a:r>
                  <a:rPr lang="en-US" altLang="zh-CN" sz="2400" dirty="0" err="1"/>
                  <a:t>mn</a:t>
                </a:r>
                <a:r>
                  <a:rPr lang="zh-CN" altLang="en-US" sz="2400" dirty="0"/>
                  <a:t>，可以在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时间内求出任何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的数的质因子分解。（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400" dirty="0"/>
                  <a:t> 表示质因子个数）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进一步，加上 </a:t>
                </a:r>
                <a:r>
                  <a:rPr lang="en-US" altLang="zh-CN" sz="2400" dirty="0" err="1"/>
                  <a:t>dfs</a:t>
                </a:r>
                <a:r>
                  <a:rPr lang="zh-CN" altLang="en-US" sz="2400" dirty="0"/>
                  <a:t>，还能在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zh-CN" altLang="en-US" sz="2400" dirty="0"/>
                  <a:t> 复杂度内还原出任一数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 的所有因数。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421852"/>
                <a:ext cx="4759018" cy="5378652"/>
              </a:xfrm>
              <a:prstGeom prst="rect">
                <a:avLst/>
              </a:prstGeom>
              <a:blipFill>
                <a:blip r:embed="rId2"/>
                <a:stretch>
                  <a:fillRect l="-2051" t="-1246" r="-1923" b="-1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918284" y="345781"/>
            <a:ext cx="1574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线性筛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A3FAE1-C9EB-93B7-2FB9-2B349220B73C}"/>
              </a:ext>
            </a:extLst>
          </p:cNvPr>
          <p:cNvSpPr txBox="1"/>
          <p:nvPr/>
        </p:nvSpPr>
        <p:spPr>
          <a:xfrm>
            <a:off x="5393167" y="2690120"/>
            <a:ext cx="697863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n; 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vst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j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j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[j]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n; 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zh-CN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b="0" i="1" u="sng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vst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i="1" u="sng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i="1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i="1" u="sng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[j]] </a:t>
            </a:r>
            <a:r>
              <a:rPr lang="en-US" altLang="zh-CN" b="0" i="1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i="1" u="sng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%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[j]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33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筛法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699247" y="1421852"/>
                <a:ext cx="10793506" cy="4578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/>
                    </a:solidFill>
                  </a:rPr>
                  <a:t>线性筛积性函数</a:t>
                </a:r>
                <a:endParaRPr lang="en-US" altLang="zh-CN" sz="2400" dirty="0">
                  <a:solidFill>
                    <a:schemeClr val="accent2"/>
                  </a:solidFill>
                </a:endParaRPr>
              </a:p>
              <a:p>
                <a:endParaRPr lang="en-US" altLang="zh-CN" sz="2400" dirty="0">
                  <a:solidFill>
                    <a:schemeClr val="accent2"/>
                  </a:solidFill>
                </a:endParaRPr>
              </a:p>
              <a:p>
                <a:r>
                  <a:rPr lang="zh-CN" altLang="en-US" sz="2400" dirty="0"/>
                  <a:t>进一步，线性筛筛到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的过程，其实就是从大到小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一个一个添加质因子</a:t>
                </a:r>
                <a:r>
                  <a:rPr lang="zh-CN" altLang="en-US" sz="2400" dirty="0"/>
                  <a:t>的过程。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通过记录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𝑚𝑛</m:t>
                    </m:r>
                  </m:oMath>
                </a14:m>
                <a:r>
                  <a:rPr lang="zh-CN" altLang="en-US" sz="2400" dirty="0"/>
                  <a:t>（最小质因子），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𝑚𝑛𝑘</m:t>
                    </m:r>
                  </m:oMath>
                </a14:m>
                <a:r>
                  <a:rPr lang="zh-CN" altLang="en-US" sz="2400" dirty="0"/>
                  <a:t>（最小质因子的次数），我们就可以在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时间内筛出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任何积性函数</a:t>
                </a:r>
                <a:r>
                  <a:rPr lang="zh-CN" altLang="en-US" sz="2400" dirty="0"/>
                  <a:t>在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的所有值！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在筛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时，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如果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不是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的最小质因子（也就是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/>
                  <a:t> 不整除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），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否则，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𝑚𝑛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bSup>
                          </m:den>
                        </m:f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r>
                  <a:rPr lang="en-US" altLang="zh-CN" sz="2400" dirty="0"/>
                  <a:t> 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421852"/>
                <a:ext cx="10793506" cy="4578689"/>
              </a:xfrm>
              <a:prstGeom prst="rect">
                <a:avLst/>
              </a:prstGeom>
              <a:blipFill>
                <a:blip r:embed="rId2"/>
                <a:stretch>
                  <a:fillRect l="-904" t="-1465" r="-3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918284" y="345781"/>
            <a:ext cx="1574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线性筛</a:t>
            </a:r>
          </a:p>
        </p:txBody>
      </p:sp>
    </p:spTree>
    <p:extLst>
      <p:ext uri="{BB962C8B-B14F-4D97-AF65-F5344CB8AC3E}">
        <p14:creationId xmlns:p14="http://schemas.microsoft.com/office/powerpoint/2010/main" val="784676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筛法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850F3C-A917-BD0F-789E-56E9558B2B54}"/>
              </a:ext>
            </a:extLst>
          </p:cNvPr>
          <p:cNvSpPr txBox="1"/>
          <p:nvPr/>
        </p:nvSpPr>
        <p:spPr>
          <a:xfrm>
            <a:off x="699247" y="1421852"/>
            <a:ext cx="107935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</a:rPr>
              <a:t>线性筛积性函数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endParaRPr lang="en-US" altLang="zh-CN" sz="2400" dirty="0">
              <a:solidFill>
                <a:schemeClr val="accent2"/>
              </a:solidFill>
            </a:endParaRPr>
          </a:p>
          <a:p>
            <a:r>
              <a:rPr lang="zh-CN" altLang="en-US" sz="2400" dirty="0"/>
              <a:t>线性筛约数个数：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918284" y="345781"/>
            <a:ext cx="1574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线性筛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9D8CA5-38F1-E5E2-9BB9-E58C4284EA39}"/>
              </a:ext>
            </a:extLst>
          </p:cNvPr>
          <p:cNvSpPr txBox="1"/>
          <p:nvPr/>
        </p:nvSpPr>
        <p:spPr>
          <a:xfrm>
            <a:off x="3432517" y="1176778"/>
            <a:ext cx="860942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zh-CN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n; </a:t>
            </a:r>
            <a:r>
              <a:rPr lang="en-US" altLang="zh-CN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r>
              <a:rPr lang="en-US" altLang="zh-CN" sz="2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vst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 {</a:t>
            </a:r>
          </a:p>
          <a:p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altLang="zh-CN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2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mnk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j 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j 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[j] 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n; </a:t>
            </a:r>
            <a:r>
              <a:rPr lang="en-US" altLang="zh-CN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2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vst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[j]] 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%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[j] 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zh-CN" sz="2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mnk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[j]] 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mnk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zh-CN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[j]] 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2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mnk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2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mnk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zh-CN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 </a:t>
            </a:r>
            <a:r>
              <a:rPr lang="en-US" altLang="zh-CN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zh-CN" sz="2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mnk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[j]] 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zh-CN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[j]] 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261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认识求和号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1272135" y="1492190"/>
                <a:ext cx="9647729" cy="5635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在今明两天的学习中，我们将会多次用到求和符号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zh-CN" altLang="en-US" sz="2400" dirty="0"/>
                  <a:t>，它具有以下性质：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可交换。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zh-CN" altLang="en-US" sz="2400" dirty="0"/>
                  <a:t>。可以理解成枚举一张数表，按行枚举和按列枚举是等价的。</a:t>
                </a:r>
                <a:br>
                  <a:rPr lang="en-US" altLang="zh-CN" sz="2400" dirty="0"/>
                </a:br>
                <a:r>
                  <a:rPr lang="zh-CN" altLang="en-US" sz="2400" dirty="0"/>
                  <a:t>注意：交换求和号时，不要改变变量的取值范围。例如，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CN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加法运算律：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∑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乘法分配律：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在数论问题中，常常需要求出一个很长的带求和号的算式的值。此时，我们的目标一般来说是：</a:t>
                </a:r>
                <a:endParaRPr lang="en-US" altLang="zh-CN" sz="2400" dirty="0"/>
              </a:p>
              <a:p>
                <a:r>
                  <a:rPr lang="zh-CN" altLang="en-US" sz="3200" i="1" u="sng" dirty="0"/>
                  <a:t>分离变量，使得各个变量间</a:t>
                </a:r>
                <a:r>
                  <a:rPr lang="zh-CN" altLang="en-US" sz="3200" i="1" u="sng" dirty="0">
                    <a:solidFill>
                      <a:srgbClr val="FF0000"/>
                    </a:solidFill>
                  </a:rPr>
                  <a:t>互不影响</a:t>
                </a:r>
                <a:r>
                  <a:rPr lang="zh-CN" altLang="en-US" sz="3200" i="1" u="sng" dirty="0"/>
                  <a:t>，从而用上面的 </a:t>
                </a:r>
                <a:r>
                  <a:rPr lang="en-US" altLang="zh-CN" sz="3200" i="1" u="sng" dirty="0"/>
                  <a:t>2,3</a:t>
                </a:r>
                <a:r>
                  <a:rPr lang="zh-CN" altLang="en-US" sz="3200" i="1" u="sng" dirty="0"/>
                  <a:t>分解成</a:t>
                </a:r>
                <a:r>
                  <a:rPr lang="zh-CN" altLang="en-US" sz="3200" i="1" u="sng" dirty="0">
                    <a:solidFill>
                      <a:srgbClr val="FF0000"/>
                    </a:solidFill>
                  </a:rPr>
                  <a:t>子问题</a:t>
                </a:r>
                <a:endParaRPr lang="en-US" altLang="zh-CN" sz="3200" i="1" u="sng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1492190"/>
                <a:ext cx="9647729" cy="5635582"/>
              </a:xfrm>
              <a:prstGeom prst="rect">
                <a:avLst/>
              </a:prstGeom>
              <a:blipFill>
                <a:blip r:embed="rId2"/>
                <a:stretch>
                  <a:fillRect l="-1643" t="-1190" r="-4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918284" y="345781"/>
            <a:ext cx="1574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j-lt"/>
              </a:rPr>
              <a:t>求和号</a:t>
            </a:r>
            <a:endParaRPr lang="zh-CN" altLang="en-US" sz="3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416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筛法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699247" y="1421852"/>
                <a:ext cx="10793506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/>
                    </a:solidFill>
                  </a:rPr>
                  <a:t>线性筛积性函数</a:t>
                </a:r>
                <a:endParaRPr lang="en-US" altLang="zh-CN" sz="2400" dirty="0">
                  <a:solidFill>
                    <a:schemeClr val="accent2"/>
                  </a:solidFill>
                </a:endParaRPr>
              </a:p>
              <a:p>
                <a:endParaRPr lang="en-US" altLang="zh-CN" sz="2400" dirty="0">
                  <a:solidFill>
                    <a:schemeClr val="accent2"/>
                  </a:solidFill>
                </a:endParaRPr>
              </a:p>
              <a:p>
                <a:r>
                  <a:rPr lang="zh-CN" altLang="en-US" sz="2400" dirty="0"/>
                  <a:t>对于求质数处的值或者质数幂处的值不是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而是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zh-CN" altLang="en-US" sz="2400" dirty="0"/>
                  <a:t> 的函数，线性筛的复杂度是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𝑛𝑓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)/</m:t>
                        </m:r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sz="2400" dirty="0"/>
                  <a:t>，因为质数（及其幂）有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例如，在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内求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就可以线性筛。</a:t>
                </a:r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chemeClr val="accent1"/>
                    </a:solidFill>
                  </a:rPr>
                  <a:t>（节约快速幂的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log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！）</a:t>
                </a:r>
                <a:endParaRPr lang="en-US" altLang="zh-CN" sz="2400" dirty="0">
                  <a:solidFill>
                    <a:schemeClr val="accent1"/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再如，给定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 在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内求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(1≤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就可以线性筛。</a:t>
                </a:r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chemeClr val="accent1"/>
                    </a:solidFill>
                  </a:rPr>
                  <a:t>（节约 </a:t>
                </a:r>
                <a:r>
                  <a:rPr lang="en-US" altLang="zh-CN" sz="2400" dirty="0" err="1">
                    <a:solidFill>
                      <a:schemeClr val="accent1"/>
                    </a:solidFill>
                  </a:rPr>
                  <a:t>gcd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的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log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！）</a:t>
                </a:r>
                <a:endParaRPr lang="en-US" altLang="zh-CN" sz="2400" dirty="0">
                  <a:solidFill>
                    <a:schemeClr val="accent1"/>
                  </a:solidFill>
                </a:endParaRPr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421852"/>
                <a:ext cx="10793506" cy="5632311"/>
              </a:xfrm>
              <a:prstGeom prst="rect">
                <a:avLst/>
              </a:prstGeom>
              <a:blipFill>
                <a:blip r:embed="rId2"/>
                <a:stretch>
                  <a:fillRect l="-904" t="-1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918284" y="345781"/>
            <a:ext cx="1574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线性筛</a:t>
            </a:r>
          </a:p>
        </p:txBody>
      </p:sp>
    </p:spTree>
    <p:extLst>
      <p:ext uri="{BB962C8B-B14F-4D97-AF65-F5344CB8AC3E}">
        <p14:creationId xmlns:p14="http://schemas.microsoft.com/office/powerpoint/2010/main" val="981232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筛法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699247" y="1421852"/>
                <a:ext cx="10793506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/>
                    </a:solidFill>
                  </a:rPr>
                  <a:t>线性筛积性函数</a:t>
                </a:r>
                <a:endParaRPr lang="en-US" altLang="zh-CN" sz="2400" dirty="0">
                  <a:solidFill>
                    <a:schemeClr val="accent2"/>
                  </a:solidFill>
                </a:endParaRPr>
              </a:p>
              <a:p>
                <a:endParaRPr lang="en-US" altLang="zh-CN" sz="2400" dirty="0">
                  <a:solidFill>
                    <a:schemeClr val="accent2"/>
                  </a:solidFill>
                </a:endParaRPr>
              </a:p>
              <a:p>
                <a:r>
                  <a:rPr lang="zh-CN" altLang="en-US" sz="2400" dirty="0"/>
                  <a:t>线性筛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（同时也代表了</a:t>
                </a:r>
                <a:endParaRPr lang="en-US" altLang="zh-CN" sz="2400" dirty="0"/>
              </a:p>
              <a:p>
                <a:r>
                  <a:rPr lang="zh-CN" altLang="en-US" sz="2400" dirty="0"/>
                  <a:t>线性筛一般函数）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421852"/>
                <a:ext cx="10793506" cy="4524315"/>
              </a:xfrm>
              <a:prstGeom prst="rect">
                <a:avLst/>
              </a:prstGeom>
              <a:blipFill>
                <a:blip r:embed="rId2"/>
                <a:stretch>
                  <a:fillRect l="-904" t="-1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918284" y="345781"/>
            <a:ext cx="1574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线性筛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9D8CA5-38F1-E5E2-9BB9-E58C4284EA39}"/>
              </a:ext>
            </a:extLst>
          </p:cNvPr>
          <p:cNvSpPr txBox="1"/>
          <p:nvPr/>
        </p:nvSpPr>
        <p:spPr>
          <a:xfrm>
            <a:off x="3235570" y="560077"/>
            <a:ext cx="877824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zh-CN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n; </a:t>
            </a:r>
            <a:r>
              <a:rPr lang="en-US" altLang="zh-CN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r>
              <a:rPr lang="en-US" altLang="zh-CN" sz="2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vst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 {</a:t>
            </a:r>
          </a:p>
          <a:p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altLang="zh-CN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pk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pk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2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gcd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x);</a:t>
            </a:r>
            <a:r>
              <a:rPr lang="en-US" altLang="zh-CN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 </a:t>
            </a:r>
            <a:r>
              <a:rPr lang="en-US" altLang="zh-CN" sz="20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zh-CN" alt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为质数幂</a:t>
            </a:r>
            <a:endParaRPr lang="zh-CN" altLang="en-US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zh-CN" alt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j 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j 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[j] 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n; </a:t>
            </a:r>
            <a:r>
              <a:rPr lang="en-US" altLang="zh-CN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2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vst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[j]] 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%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[j] 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zh-CN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pk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[j]] 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pk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[j];</a:t>
            </a:r>
          </a:p>
          <a:p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zh-CN" sz="2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[j]] 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pk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]] 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pk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[j]];</a:t>
            </a:r>
          </a:p>
          <a:p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zh-CN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 </a:t>
            </a:r>
            <a:r>
              <a:rPr lang="en-US" altLang="zh-CN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zh-CN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pk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[j]] 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[j];</a:t>
            </a:r>
          </a:p>
          <a:p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zh-CN" sz="2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[j]] 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[j]];</a:t>
            </a:r>
          </a:p>
          <a:p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9070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7882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err="1">
                <a:latin typeface="+mj-lt"/>
              </a:rPr>
              <a:t>exgcd</a:t>
            </a:r>
            <a:endParaRPr lang="zh-CN" altLang="en-US" sz="48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699247" y="1421852"/>
                <a:ext cx="10793506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accent2"/>
                    </a:solidFill>
                  </a:rPr>
                  <a:t>exgcd</a:t>
                </a:r>
              </a:p>
              <a:p>
                <a:endParaRPr lang="en-US" altLang="zh-CN" sz="2400" dirty="0">
                  <a:solidFill>
                    <a:schemeClr val="accent2"/>
                  </a:solidFill>
                </a:endParaRPr>
              </a:p>
              <a:p>
                <a:r>
                  <a:rPr lang="en-US" altLang="zh-CN" sz="2400" dirty="0" err="1"/>
                  <a:t>exgcd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的目的是解方程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。我们将构造性证明，该方程一定有解。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当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(1,0)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是解；否则，假设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，令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𝑐𝑏</m:t>
                    </m:r>
                  </m:oMath>
                </a14:m>
                <a:r>
                  <a:rPr lang="zh-CN" altLang="en-US" sz="2400" dirty="0"/>
                  <a:t>，左侧就是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𝑐𝑏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故只需递归求解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，再令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可以证明，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421852"/>
                <a:ext cx="10793506" cy="4524315"/>
              </a:xfrm>
              <a:prstGeom prst="rect">
                <a:avLst/>
              </a:prstGeom>
              <a:blipFill>
                <a:blip r:embed="rId2"/>
                <a:stretch>
                  <a:fillRect l="-904" t="-1078" b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105834" y="345781"/>
            <a:ext cx="1386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 err="1"/>
              <a:t>exgcd</a:t>
            </a:r>
            <a:endParaRPr lang="zh-CN" altLang="en-US" sz="36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C488E3-6266-ACED-EE65-8720B223400A}"/>
              </a:ext>
            </a:extLst>
          </p:cNvPr>
          <p:cNvSpPr txBox="1"/>
          <p:nvPr/>
        </p:nvSpPr>
        <p:spPr>
          <a:xfrm>
            <a:off x="5778305" y="5103674"/>
            <a:ext cx="60983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Exgcd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b)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x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y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xx, 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Exgcd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(b, a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%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b, xx, 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x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y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xx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(a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b)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5019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7882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err="1">
                <a:latin typeface="+mj-lt"/>
              </a:rPr>
              <a:t>exgcd</a:t>
            </a:r>
            <a:endParaRPr lang="zh-CN" altLang="en-US" sz="48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699247" y="1421852"/>
                <a:ext cx="10793506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/>
                    </a:solidFill>
                  </a:rPr>
                  <a:t>逆元</a:t>
                </a:r>
                <a:endParaRPr lang="en-US" altLang="zh-CN" sz="2400" dirty="0">
                  <a:solidFill>
                    <a:schemeClr val="accent2"/>
                  </a:solidFill>
                </a:endParaRPr>
              </a:p>
              <a:p>
                <a:endParaRPr lang="en-US" altLang="zh-CN" sz="2400" dirty="0">
                  <a:solidFill>
                    <a:schemeClr val="accent2"/>
                  </a:solidFill>
                </a:endParaRPr>
              </a:p>
              <a:p>
                <a:r>
                  <a:rPr lang="en-US" altLang="zh-CN" sz="2400" dirty="0"/>
                  <a:t>e</a:t>
                </a:r>
                <a:r>
                  <a:rPr lang="en-US" altLang="zh-CN" sz="2400" dirty="0" err="1"/>
                  <a:t>xgcd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的目的是解方程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将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加上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减去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，即可得到方程的全部解。由此可求出给定范围内的解数</a:t>
                </a:r>
                <a:r>
                  <a:rPr lang="en-US" altLang="zh-CN" sz="2400" dirty="0"/>
                  <a:t>/</a:t>
                </a:r>
                <a:r>
                  <a:rPr lang="zh-CN" altLang="en-US" sz="2400" dirty="0"/>
                  <a:t>最小解等，如 </a:t>
                </a:r>
                <a:r>
                  <a:rPr lang="en-US" altLang="zh-CN" sz="2400" dirty="0"/>
                  <a:t>P5656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特别地，当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时，相当于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≡1 (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。此时，把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叫做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模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逆元</a:t>
                </a:r>
                <a:r>
                  <a:rPr lang="zh-CN" altLang="en-US" sz="2400" dirty="0"/>
                  <a:t>，写作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上述推导也说明，</a:t>
                </a:r>
                <a:r>
                  <a:rPr lang="en-US" altLang="zh-CN" sz="2400" dirty="0" err="1"/>
                  <a:t>exgcd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是求逆元的一种方法。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421852"/>
                <a:ext cx="10793506" cy="4154984"/>
              </a:xfrm>
              <a:prstGeom prst="rect">
                <a:avLst/>
              </a:prstGeom>
              <a:blipFill>
                <a:blip r:embed="rId2"/>
                <a:stretch>
                  <a:fillRect l="-904" t="-1613" r="-791" b="-2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/>
              <a:t>逆元</a:t>
            </a:r>
          </a:p>
        </p:txBody>
      </p:sp>
    </p:spTree>
    <p:extLst>
      <p:ext uri="{BB962C8B-B14F-4D97-AF65-F5344CB8AC3E}">
        <p14:creationId xmlns:p14="http://schemas.microsoft.com/office/powerpoint/2010/main" val="140594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7882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err="1">
                <a:latin typeface="+mj-lt"/>
              </a:rPr>
              <a:t>exgcd</a:t>
            </a:r>
            <a:endParaRPr lang="zh-CN" altLang="en-US" sz="48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699247" y="1421852"/>
                <a:ext cx="10793506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/>
                    </a:solidFill>
                  </a:rPr>
                  <a:t>不定方程</a:t>
                </a:r>
                <a:endParaRPr lang="en-US" altLang="zh-CN" sz="2400" dirty="0">
                  <a:solidFill>
                    <a:schemeClr val="accent2"/>
                  </a:solidFill>
                </a:endParaRPr>
              </a:p>
              <a:p>
                <a:endParaRPr lang="en-US" altLang="zh-CN" sz="2400" dirty="0">
                  <a:solidFill>
                    <a:schemeClr val="accent2"/>
                  </a:solidFill>
                </a:endParaRPr>
              </a:p>
              <a:p>
                <a:r>
                  <a:rPr lang="en-US" altLang="zh-CN" sz="2400" dirty="0"/>
                  <a:t>e</a:t>
                </a:r>
                <a:r>
                  <a:rPr lang="en-US" altLang="zh-CN" sz="2400" dirty="0" err="1"/>
                  <a:t>xgcd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的目的是解方程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设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都乘上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，就得到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的一组解；还可以用前述通解性质来缩小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的绝对值。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简单的例题：</a:t>
                </a:r>
                <a:r>
                  <a:rPr lang="en-US" altLang="zh-CN" sz="2400" dirty="0"/>
                  <a:t>P1082</a:t>
                </a:r>
                <a:r>
                  <a:rPr lang="zh-CN" altLang="en-US" sz="2400" dirty="0"/>
                  <a:t>，</a:t>
                </a:r>
                <a:r>
                  <a:rPr lang="en-US" altLang="zh-CN" sz="2400" dirty="0"/>
                  <a:t>P2613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421852"/>
                <a:ext cx="10793506" cy="3046988"/>
              </a:xfrm>
              <a:prstGeom prst="rect">
                <a:avLst/>
              </a:prstGeom>
              <a:blipFill>
                <a:blip r:embed="rId2"/>
                <a:stretch>
                  <a:fillRect l="-904" t="-2200" b="-3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/>
              <a:t>不定方程</a:t>
            </a:r>
          </a:p>
        </p:txBody>
      </p:sp>
    </p:spTree>
    <p:extLst>
      <p:ext uri="{BB962C8B-B14F-4D97-AF65-F5344CB8AC3E}">
        <p14:creationId xmlns:p14="http://schemas.microsoft.com/office/powerpoint/2010/main" val="2625643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试看看！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0977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青蛙的约会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168592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P1516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两只青蛙在长为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的圆环上跳动，第一只青蛙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时刻在位置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𝑏𝑡</m:t>
                    </m:r>
                  </m:oMath>
                </a14:m>
                <a:r>
                  <a:rPr lang="zh-CN" altLang="en-US" sz="2400" dirty="0"/>
                  <a:t>，第二只青蛙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时刻在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zh-CN" altLang="en-US" sz="2400" dirty="0"/>
                  <a:t>，求第一次相遇的整数时刻。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blipFill>
                <a:blip r:embed="rId2"/>
                <a:stretch>
                  <a:fillRect l="-1326" t="-5584" b="-9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351803" y="3602840"/>
                <a:ext cx="948839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设时刻为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400" dirty="0"/>
                  <a:t>，就是要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𝑏𝑡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可以将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视为未知数解方程。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3602840"/>
                <a:ext cx="9488394" cy="2677656"/>
              </a:xfrm>
              <a:prstGeom prst="rect">
                <a:avLst/>
              </a:prstGeom>
              <a:blipFill>
                <a:blip r:embed="rId3"/>
                <a:stretch>
                  <a:fillRect l="-1028" t="-2506" b="-3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63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7882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err="1">
                <a:latin typeface="+mj-lt"/>
              </a:rPr>
              <a:t>exgcd</a:t>
            </a:r>
            <a:endParaRPr lang="zh-CN" altLang="en-US" sz="48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699247" y="1421852"/>
                <a:ext cx="10793506" cy="5354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/>
                    </a:solidFill>
                  </a:rPr>
                  <a:t>合并同余方程</a:t>
                </a:r>
                <a:endParaRPr lang="en-US" altLang="zh-CN" sz="2400" dirty="0">
                  <a:solidFill>
                    <a:schemeClr val="accent2"/>
                  </a:solidFill>
                </a:endParaRPr>
              </a:p>
              <a:p>
                <a:endParaRPr lang="en-US" altLang="zh-CN" sz="2400" dirty="0">
                  <a:solidFill>
                    <a:schemeClr val="accent2"/>
                  </a:solidFill>
                </a:endParaRPr>
              </a:p>
              <a:p>
                <a:r>
                  <a:rPr lang="zh-CN" altLang="en-US" sz="2400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同时满足，能不能把两个式子合为一个更大的同余式？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将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视为未知数，可得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的通解：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gcd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r>
                  <a:rPr lang="zh-CN" altLang="en-US" sz="2400" dirty="0"/>
                  <a:t>因此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lcm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r>
                  <a:rPr lang="zh-CN" altLang="en-US" sz="2400" dirty="0"/>
                  <a:t>这就是所谓的 </a:t>
                </a:r>
                <a:r>
                  <a:rPr lang="en-US" altLang="zh-CN" sz="2400" dirty="0" err="1"/>
                  <a:t>excrt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421852"/>
                <a:ext cx="10793506" cy="5354158"/>
              </a:xfrm>
              <a:prstGeom prst="rect">
                <a:avLst/>
              </a:prstGeom>
              <a:blipFill>
                <a:blip r:embed="rId2"/>
                <a:stretch>
                  <a:fillRect l="-904" t="-1251" b="-1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243821" y="345781"/>
            <a:ext cx="1248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 err="1"/>
              <a:t>excrt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95874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7882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err="1">
                <a:latin typeface="+mj-lt"/>
              </a:rPr>
              <a:t>exgcd</a:t>
            </a:r>
            <a:endParaRPr lang="zh-CN" altLang="en-US" sz="48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699247" y="1421852"/>
                <a:ext cx="10793506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/>
                    </a:solidFill>
                  </a:rPr>
                  <a:t>合并同余方程</a:t>
                </a:r>
                <a:endParaRPr lang="en-US" altLang="zh-CN" sz="2400" dirty="0">
                  <a:solidFill>
                    <a:schemeClr val="accent2"/>
                  </a:solidFill>
                </a:endParaRPr>
              </a:p>
              <a:p>
                <a:endParaRPr lang="en-US" altLang="zh-CN" sz="2400" dirty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lcm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 err="1"/>
                  <a:t>excrt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可以把若干个同余方程合并为一个模数为所有模数 </a:t>
                </a:r>
                <a:r>
                  <a:rPr lang="en-US" altLang="zh-CN" sz="2400" dirty="0"/>
                  <a:t>lcm </a:t>
                </a:r>
                <a:r>
                  <a:rPr lang="zh-CN" altLang="en-US" sz="2400" dirty="0"/>
                  <a:t>的同余方程。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简单的例题：</a:t>
                </a:r>
                <a:r>
                  <a:rPr lang="en-US" altLang="zh-CN" sz="2400" dirty="0"/>
                  <a:t>P1495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421852"/>
                <a:ext cx="10793506" cy="2677656"/>
              </a:xfrm>
              <a:prstGeom prst="rect">
                <a:avLst/>
              </a:prstGeom>
              <a:blipFill>
                <a:blip r:embed="rId2"/>
                <a:stretch>
                  <a:fillRect l="-904" t="-2506" b="-4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243821" y="345781"/>
            <a:ext cx="1248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 err="1"/>
              <a:t>excrt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07892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试看看！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5"/>
            <a:ext cx="8663436" cy="477304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屠龙勇士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168592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P4774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461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条龙，第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条龙初始生命值为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，恢复力为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。你有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把一次性剑，第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把剑攻击力为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你会按照编号依次攻击龙，攻击每条龙时，选择当前拥有的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的剑中，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最大的一把。若不存在，则选择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最小的一把。然后，连续攻击第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 条龙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次，造成它的生命值减少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r>
                  <a:rPr lang="zh-CN" altLang="en-US" sz="2400" dirty="0"/>
                  <a:t>然后，它的生命值每时刻回复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400" dirty="0"/>
                  <a:t>若某个时刻生命值为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400" dirty="0"/>
                  <a:t>，则龙死亡。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你需要选定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400" dirty="0"/>
                  <a:t>，使得所有龙都会死亡。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4613571"/>
              </a:xfrm>
              <a:prstGeom prst="rect">
                <a:avLst/>
              </a:prstGeom>
              <a:blipFill>
                <a:blip r:embed="rId2"/>
                <a:stretch>
                  <a:fillRect l="-1326" t="-1453" r="-1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351803" y="6177956"/>
                <a:ext cx="9488394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就是要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6177956"/>
                <a:ext cx="9488394" cy="491417"/>
              </a:xfrm>
              <a:prstGeom prst="rect">
                <a:avLst/>
              </a:prstGeom>
              <a:blipFill>
                <a:blip r:embed="rId3"/>
                <a:stretch>
                  <a:fillRect l="-1028" t="-13580" b="-17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3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试看看！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5"/>
            <a:ext cx="8663436" cy="264992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屠龙勇士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168592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P4774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2338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条龙，第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条龙初始生命值为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，恢复力为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。你有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把一次性剑，第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把剑攻击力为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你需要选定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400" dirty="0"/>
                  <a:t>，使得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2338076"/>
              </a:xfrm>
              <a:prstGeom prst="rect">
                <a:avLst/>
              </a:prstGeom>
              <a:blipFill>
                <a:blip r:embed="rId2"/>
                <a:stretch>
                  <a:fillRect l="-1326" t="-2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351803" y="4135614"/>
                <a:ext cx="9488394" cy="1998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，只需求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𝑐𝑒𝑖𝑙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最大值，并在最后解同余方程时要求解大于这个最大值。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就是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，解出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400" dirty="0"/>
                  <a:t> 的通解，就化为了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的形式了，然后合并同余方程。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4135614"/>
                <a:ext cx="9488394" cy="1998496"/>
              </a:xfrm>
              <a:prstGeom prst="rect">
                <a:avLst/>
              </a:prstGeom>
              <a:blipFill>
                <a:blip r:embed="rId3"/>
                <a:stretch>
                  <a:fillRect l="-1028" t="-3354" b="-51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40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分解质因数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1272135" y="1492190"/>
                <a:ext cx="9647729" cy="2839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每一个正整数都可以唯一写成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CN" sz="2400" b="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的形式，其中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是严格递增排列的质数。该形式称为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唯一分解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可以使用试除法在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复杂度内求出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的质因数分解。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1492190"/>
                <a:ext cx="9647729" cy="2839303"/>
              </a:xfrm>
              <a:prstGeom prst="rect">
                <a:avLst/>
              </a:prstGeom>
              <a:blipFill>
                <a:blip r:embed="rId2"/>
                <a:stretch>
                  <a:fillRect l="-1011" t="-2361" b="-3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8991747" y="345781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j-lt"/>
              </a:rPr>
              <a:t>分解质因数</a:t>
            </a:r>
            <a:endParaRPr lang="zh-CN" altLang="en-US" sz="3600" b="1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3418FD-6526-3CB5-1ACC-C58073CCFCA8}"/>
              </a:ext>
            </a:extLst>
          </p:cNvPr>
          <p:cNvSpPr txBox="1"/>
          <p:nvPr/>
        </p:nvSpPr>
        <p:spPr>
          <a:xfrm>
            <a:off x="2342902" y="4396314"/>
            <a:ext cx="750619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zh-CN" sz="2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n; </a:t>
            </a:r>
            <a:r>
              <a:rPr lang="en-US" altLang="zh-CN" sz="2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(n 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%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2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continue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altLang="zh-CN" sz="2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(n 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%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n 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/=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pk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2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5745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7882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err="1">
                <a:latin typeface="+mj-lt"/>
              </a:rPr>
              <a:t>exgcd</a:t>
            </a:r>
            <a:endParaRPr lang="zh-CN" altLang="en-US" sz="48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699247" y="1421852"/>
                <a:ext cx="10793506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/>
                    </a:solidFill>
                  </a:rPr>
                  <a:t>逆元的性质</a:t>
                </a:r>
                <a:endParaRPr lang="en-US" altLang="zh-CN" sz="2400" dirty="0">
                  <a:solidFill>
                    <a:schemeClr val="accent2"/>
                  </a:solidFill>
                </a:endParaRPr>
              </a:p>
              <a:p>
                <a:endParaRPr lang="en-US" altLang="zh-CN" sz="2400" dirty="0">
                  <a:solidFill>
                    <a:schemeClr val="accent2"/>
                  </a:solidFill>
                </a:endParaRPr>
              </a:p>
              <a:p>
                <a:r>
                  <a:rPr lang="zh-CN" altLang="en-US" sz="2400" dirty="0"/>
                  <a:t>逆元具有唯一性。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逆元是一一对应关系，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例子 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威尔逊定理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! 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等于多少？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>
                    <a:solidFill>
                      <a:schemeClr val="accent1"/>
                    </a:solidFill>
                  </a:rPr>
                  <a:t>。</a:t>
                </a:r>
                <a:endParaRPr lang="en-US" altLang="zh-CN" sz="2400" dirty="0">
                  <a:solidFill>
                    <a:schemeClr val="accent1"/>
                  </a:solidFill>
                </a:endParaRPr>
              </a:p>
              <a:p>
                <a:r>
                  <a:rPr lang="zh-CN" altLang="en-US" sz="2400" dirty="0">
                    <a:solidFill>
                      <a:schemeClr val="accent1"/>
                    </a:solidFill>
                  </a:rPr>
                  <a:t>除了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1 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>
                    <a:solidFill>
                      <a:schemeClr val="accent1"/>
                    </a:solidFill>
                  </a:rPr>
                  <a:t>，剩下的和逆元两两配对。</a:t>
                </a:r>
                <a:endParaRPr lang="en-US" altLang="zh-CN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421852"/>
                <a:ext cx="10793506" cy="3785652"/>
              </a:xfrm>
              <a:prstGeom prst="rect">
                <a:avLst/>
              </a:prstGeom>
              <a:blipFill>
                <a:blip r:embed="rId2"/>
                <a:stretch>
                  <a:fillRect l="-904" t="-1771" b="-27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/>
              <a:t>逆元</a:t>
            </a:r>
          </a:p>
        </p:txBody>
      </p:sp>
    </p:spTree>
    <p:extLst>
      <p:ext uri="{BB962C8B-B14F-4D97-AF65-F5344CB8AC3E}">
        <p14:creationId xmlns:p14="http://schemas.microsoft.com/office/powerpoint/2010/main" val="404513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6372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费马小定理和欧拉定理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699247" y="1421852"/>
                <a:ext cx="10793506" cy="4965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/>
                    </a:solidFill>
                  </a:rPr>
                  <a:t>费马小定理和欧拉定理</a:t>
                </a:r>
                <a:endParaRPr lang="en-US" altLang="zh-CN" sz="2400" dirty="0">
                  <a:solidFill>
                    <a:schemeClr val="accent2"/>
                  </a:solidFill>
                </a:endParaRPr>
              </a:p>
              <a:p>
                <a:endParaRPr lang="en-US" altLang="zh-CN" sz="2400" dirty="0">
                  <a:solidFill>
                    <a:schemeClr val="accent2"/>
                  </a:solidFill>
                </a:endParaRPr>
              </a:p>
              <a:p>
                <a:r>
                  <a:rPr lang="zh-CN" altLang="en-US" sz="2400" dirty="0"/>
                  <a:t>定理叙述如下：若底数和模数互质，则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≡1 (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≡1 (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这也说明在底数是质数时，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的逆元就是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我们还有所谓的“拓展欧拉定理”：任意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，当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时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换句话说，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是幂次取模后的值的循环节长度。（当然，不一定是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最小</a:t>
                </a:r>
                <a:r>
                  <a:rPr lang="zh-CN" altLang="en-US" sz="2400" dirty="0"/>
                  <a:t>循环节长度）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421852"/>
                <a:ext cx="10793506" cy="4965590"/>
              </a:xfrm>
              <a:prstGeom prst="rect">
                <a:avLst/>
              </a:prstGeom>
              <a:blipFill>
                <a:blip r:embed="rId2"/>
                <a:stretch>
                  <a:fillRect l="-904" t="-1350" b="-14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/>
              <a:t>逆元</a:t>
            </a:r>
          </a:p>
        </p:txBody>
      </p:sp>
    </p:spTree>
    <p:extLst>
      <p:ext uri="{BB962C8B-B14F-4D97-AF65-F5344CB8AC3E}">
        <p14:creationId xmlns:p14="http://schemas.microsoft.com/office/powerpoint/2010/main" val="3915952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n-ea"/>
              </a:rPr>
              <a:t>小结</a:t>
            </a:r>
            <a:endParaRPr lang="zh-CN" altLang="en-US" sz="4800" dirty="0"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6F62C5-4DD0-0A24-F316-52ED287032CF}"/>
              </a:ext>
            </a:extLst>
          </p:cNvPr>
          <p:cNvSpPr txBox="1"/>
          <p:nvPr/>
        </p:nvSpPr>
        <p:spPr>
          <a:xfrm>
            <a:off x="1351803" y="1361316"/>
            <a:ext cx="948839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今天我们学习了：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>
                <a:solidFill>
                  <a:schemeClr val="accent1"/>
                </a:solidFill>
              </a:rPr>
              <a:t>同余的基本性质。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solidFill>
                  <a:schemeClr val="accent1"/>
                </a:solidFill>
              </a:rPr>
              <a:t>常见积性函数的定义及求法。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2400" dirty="0" err="1">
                <a:solidFill>
                  <a:schemeClr val="accent1"/>
                </a:solidFill>
              </a:rPr>
              <a:t>exgcd</a:t>
            </a:r>
            <a:r>
              <a:rPr lang="zh-CN" altLang="en-US" sz="2400" dirty="0">
                <a:solidFill>
                  <a:schemeClr val="accent1"/>
                </a:solidFill>
              </a:rPr>
              <a:t>，</a:t>
            </a:r>
            <a:r>
              <a:rPr lang="en-US" altLang="zh-CN" sz="2400" dirty="0" err="1">
                <a:solidFill>
                  <a:schemeClr val="accent1"/>
                </a:solidFill>
              </a:rPr>
              <a:t>excrt</a:t>
            </a:r>
            <a:r>
              <a:rPr lang="en-US" altLang="zh-CN" sz="2400" dirty="0">
                <a:solidFill>
                  <a:schemeClr val="accent1"/>
                </a:solidFill>
              </a:rPr>
              <a:t> </a:t>
            </a:r>
            <a:r>
              <a:rPr lang="zh-CN" altLang="en-US" sz="2400" dirty="0">
                <a:solidFill>
                  <a:schemeClr val="accent1"/>
                </a:solidFill>
              </a:rPr>
              <a:t>算法。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solidFill>
                  <a:schemeClr val="accent1"/>
                </a:solidFill>
              </a:rPr>
              <a:t>逆元的定义及求法。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endParaRPr lang="en-US" altLang="zh-CN" sz="2400" dirty="0"/>
          </a:p>
          <a:p>
            <a:r>
              <a:rPr lang="zh-CN" altLang="en-US" sz="2400" dirty="0"/>
              <a:t>到此为止的数论知识都较为简单，需要注意以下几点：</a:t>
            </a:r>
            <a:endParaRPr lang="en-US" altLang="zh-CN" sz="2400" dirty="0"/>
          </a:p>
          <a:p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>
                <a:solidFill>
                  <a:schemeClr val="accent1"/>
                </a:solidFill>
              </a:rPr>
              <a:t>分质因子考虑问题是常见的思维方式，例如摸底测试第二题。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solidFill>
                  <a:schemeClr val="accent1"/>
                </a:solidFill>
              </a:rPr>
              <a:t>线性筛可以筛任何积性函数，方法就是记录最小质因子的幂次。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solidFill>
                  <a:schemeClr val="accent1"/>
                </a:solidFill>
              </a:rPr>
              <a:t>许多同余问题都可以转化为不定方程，</a:t>
            </a:r>
            <a:r>
              <a:rPr lang="en-US" altLang="zh-CN" sz="2400" dirty="0" err="1">
                <a:solidFill>
                  <a:schemeClr val="accent1"/>
                </a:solidFill>
              </a:rPr>
              <a:t>exgcd</a:t>
            </a:r>
            <a:r>
              <a:rPr lang="en-US" altLang="zh-CN" sz="2400" dirty="0">
                <a:solidFill>
                  <a:schemeClr val="accent1"/>
                </a:solidFill>
              </a:rPr>
              <a:t> </a:t>
            </a:r>
            <a:r>
              <a:rPr lang="zh-CN" altLang="en-US" sz="2400" dirty="0">
                <a:solidFill>
                  <a:schemeClr val="accent1"/>
                </a:solidFill>
              </a:rPr>
              <a:t>求通解。</a:t>
            </a:r>
            <a:endParaRPr lang="en-US" altLang="zh-CN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6550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040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求逆元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699247" y="1421852"/>
                <a:ext cx="10793506" cy="4536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/>
                    </a:solidFill>
                  </a:rPr>
                  <a:t>多个数的逆元</a:t>
                </a:r>
                <a:endParaRPr lang="en-US" altLang="zh-CN" sz="2400" dirty="0">
                  <a:solidFill>
                    <a:schemeClr val="accent2"/>
                  </a:solidFill>
                </a:endParaRPr>
              </a:p>
              <a:p>
                <a:endParaRPr lang="en-US" altLang="zh-CN" sz="2400" dirty="0">
                  <a:solidFill>
                    <a:schemeClr val="accent2"/>
                  </a:solidFill>
                </a:endParaRPr>
              </a:p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如果要求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 所有数的逆元，有一种巧妙的方式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𝑚𝑜𝑑</m:t>
                        </m:r>
                      </m:e>
                    </m:func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求出。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>
                    <a:solidFill>
                      <a:schemeClr val="tx1"/>
                    </a:solidFill>
                  </a:rPr>
                  <a:t>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表示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的前缀积。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（只算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 一项，并用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 往前递推）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eriod"/>
                </a:pPr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例题：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P5431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。这里的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可以递推，保证整个算法都是线性的。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类似的做法可以用来求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1∼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 的阶乘逆元，并用来求组合数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。当然，这要求模数是质数（或者所有质因子都很大，阶乘和模数还是互质的）。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421852"/>
                <a:ext cx="10793506" cy="4536242"/>
              </a:xfrm>
              <a:prstGeom prst="rect">
                <a:avLst/>
              </a:prstGeom>
              <a:blipFill>
                <a:blip r:embed="rId2"/>
                <a:stretch>
                  <a:fillRect l="-904" t="-1478" r="-734" b="-17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/>
              <a:t>逆元</a:t>
            </a:r>
          </a:p>
        </p:txBody>
      </p:sp>
    </p:spTree>
    <p:extLst>
      <p:ext uri="{BB962C8B-B14F-4D97-AF65-F5344CB8AC3E}">
        <p14:creationId xmlns:p14="http://schemas.microsoft.com/office/powerpoint/2010/main" val="34514585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求组合数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699247" y="1421852"/>
                <a:ext cx="10793506" cy="3876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/>
                    </a:solidFill>
                  </a:rPr>
                  <a:t>卢卡斯定理</a:t>
                </a:r>
                <a:endParaRPr lang="en-US" altLang="zh-CN" sz="2400" dirty="0">
                  <a:solidFill>
                    <a:schemeClr val="accent2"/>
                  </a:solidFill>
                </a:endParaRPr>
              </a:p>
              <a:p>
                <a:endParaRPr lang="en-US" altLang="zh-CN" sz="2400" dirty="0">
                  <a:solidFill>
                    <a:schemeClr val="accent2"/>
                  </a:solidFill>
                </a:endParaRPr>
              </a:p>
              <a:p>
                <a:r>
                  <a:rPr lang="zh-CN" altLang="en-US" sz="2400" dirty="0"/>
                  <a:t>卢卡斯定理的表述是，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的值，等于写出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在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进制下的每一位，把每一位的组合数值分别求出，再相乘。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这也说明，必须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在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进制下每一位都大于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的对应位，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才非 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；特别地，若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sz="2400" dirty="0"/>
                  <a:t>，就是说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被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包含。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421852"/>
                <a:ext cx="10793506" cy="3876831"/>
              </a:xfrm>
              <a:prstGeom prst="rect">
                <a:avLst/>
              </a:prstGeom>
              <a:blipFill>
                <a:blip r:embed="rId2"/>
                <a:stretch>
                  <a:fillRect l="-904" t="-1730" r="-3672" b="-22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8991747" y="345781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/>
              <a:t>卢卡斯定理</a:t>
            </a:r>
          </a:p>
        </p:txBody>
      </p:sp>
    </p:spTree>
    <p:extLst>
      <p:ext uri="{BB962C8B-B14F-4D97-AF65-F5344CB8AC3E}">
        <p14:creationId xmlns:p14="http://schemas.microsoft.com/office/powerpoint/2010/main" val="26019772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试看看！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5"/>
            <a:ext cx="8663436" cy="149637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古代猪文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168592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P3518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519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999911659</m:t>
                    </m:r>
                  </m:oMath>
                </a14:m>
                <a:r>
                  <a:rPr lang="zh-CN" altLang="en-US" sz="2400" dirty="0"/>
                  <a:t>。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519053"/>
              </a:xfrm>
              <a:prstGeom prst="rect">
                <a:avLst/>
              </a:prstGeom>
              <a:blipFill>
                <a:blip r:embed="rId2"/>
                <a:stretch>
                  <a:fillRect l="-1326" t="-3488" b="-197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351803" y="3028750"/>
                <a:ext cx="9488394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指数上的大数怎么办？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欧拉定理，只需求指数 </a:t>
                </a:r>
                <a:r>
                  <a:rPr lang="en-US" altLang="zh-CN" sz="2400" dirty="0"/>
                  <a:t>mod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999911658</m:t>
                    </m:r>
                  </m:oMath>
                </a14:m>
                <a:r>
                  <a:rPr lang="zh-CN" altLang="en-US" sz="2400" dirty="0"/>
                  <a:t>。然后呢？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考察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999911658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的质因数分解：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2×3×4679×35617</m:t>
                    </m:r>
                  </m:oMath>
                </a14:m>
                <a:r>
                  <a:rPr lang="zh-CN" altLang="en-US" sz="2400" dirty="0"/>
                  <a:t>，四个数都是质数。</a:t>
                </a:r>
                <a:endParaRPr lang="en-US" altLang="zh-CN" sz="2400" dirty="0"/>
              </a:p>
              <a:p>
                <a:r>
                  <a:rPr lang="zh-CN" altLang="en-US" sz="2400" dirty="0"/>
                  <a:t>如果我们求出了指数模这四个质数分别的值，就可以唯一确定模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999911658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的值。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分别使用 </a:t>
                </a:r>
                <a:r>
                  <a:rPr lang="en-US" altLang="zh-CN" sz="2400" dirty="0"/>
                  <a:t>Lucas </a:t>
                </a:r>
                <a:r>
                  <a:rPr lang="zh-CN" altLang="en-US" sz="2400" dirty="0"/>
                  <a:t>定理即可。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3028750"/>
                <a:ext cx="9488394" cy="3785652"/>
              </a:xfrm>
              <a:prstGeom prst="rect">
                <a:avLst/>
              </a:prstGeom>
              <a:blipFill>
                <a:blip r:embed="rId3"/>
                <a:stretch>
                  <a:fillRect l="-1028" t="-1771" b="-27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58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试看看！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4"/>
            <a:ext cx="8663436" cy="344614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密码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168592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P3518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0,1,…,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里有些数是密码。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已知：若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都是密码，则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也是密码，且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不是密码，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是密码。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问：最少可能有几个密码？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2677656"/>
              </a:xfrm>
              <a:prstGeom prst="rect">
                <a:avLst/>
              </a:prstGeom>
              <a:blipFill>
                <a:blip r:embed="rId2"/>
                <a:stretch>
                  <a:fillRect l="-1326" t="-2500" r="-9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351803" y="4962047"/>
                <a:ext cx="948839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是密码，则</a:t>
                </a:r>
                <a:r>
                  <a:rPr lang="en-US" altLang="zh-CN" sz="2400" dirty="0"/>
                  <a:t>……</a:t>
                </a:r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的所有倍数都是密码。因此，“最少几个”其实就是问最小密码最大是多少。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4962047"/>
                <a:ext cx="9488394" cy="1569660"/>
              </a:xfrm>
              <a:prstGeom prst="rect">
                <a:avLst/>
              </a:prstGeom>
              <a:blipFill>
                <a:blip r:embed="rId3"/>
                <a:stretch>
                  <a:fillRect l="-1028" t="-4280" b="-70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64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试看看！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5"/>
            <a:ext cx="8663436" cy="281354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密码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168592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P3518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943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都是密码，则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也是密码，且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不是密码，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是密码。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最少可能有几个密码？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943161"/>
              </a:xfrm>
              <a:prstGeom prst="rect">
                <a:avLst/>
              </a:prstGeom>
              <a:blipFill>
                <a:blip r:embed="rId2"/>
                <a:stretch>
                  <a:fillRect l="-1326" t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351803" y="4299240"/>
                <a:ext cx="948839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为最小的密码，由题知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，但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sz="2400" dirty="0"/>
                  <a:t> 不整除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可以先将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求 </a:t>
                </a:r>
                <a:r>
                  <a:rPr lang="en-US" altLang="zh-CN" sz="2400" dirty="0" err="1"/>
                  <a:t>gcd</a:t>
                </a:r>
                <a:r>
                  <a:rPr lang="zh-CN" altLang="en-US" sz="2400" dirty="0"/>
                  <a:t>，这样就都是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的因数了。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用 </a:t>
                </a:r>
                <a:r>
                  <a:rPr lang="en-US" altLang="zh-CN" sz="2400" dirty="0"/>
                  <a:t>map </a:t>
                </a:r>
                <a:r>
                  <a:rPr lang="zh-CN" altLang="en-US" sz="2400" dirty="0"/>
                  <a:t>标记所有不希望的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的因数，再从大到小枚举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的因数，找到第一个没被标记的即可。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4299240"/>
                <a:ext cx="9488394" cy="2308324"/>
              </a:xfrm>
              <a:prstGeom prst="rect">
                <a:avLst/>
              </a:prstGeom>
              <a:blipFill>
                <a:blip r:embed="rId3"/>
                <a:stretch>
                  <a:fillRect l="-1028" t="-2902" b="-4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7343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试看看！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5"/>
            <a:ext cx="8663436" cy="281354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密码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168592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P3518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943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都是密码，则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也是密码，且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不是密码，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是密码。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最少可能有几个密码？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943161"/>
              </a:xfrm>
              <a:prstGeom prst="rect">
                <a:avLst/>
              </a:prstGeom>
              <a:blipFill>
                <a:blip r:embed="rId2"/>
                <a:stretch>
                  <a:fillRect l="-1326" t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351803" y="4214832"/>
                <a:ext cx="948839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思考：时间复杂度？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这样的时间复杂度至少是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最大能取到 </a:t>
                </a:r>
                <a:r>
                  <a:rPr lang="en-US" altLang="zh-CN" sz="2400" dirty="0"/>
                  <a:t>26880</a:t>
                </a:r>
                <a:r>
                  <a:rPr lang="zh-CN" altLang="en-US" sz="2400" dirty="0"/>
                  <a:t>，无法通过。需要优化“标记不可行约数”的过程。</a:t>
                </a:r>
                <a:endParaRPr lang="en-US" altLang="zh-CN" sz="2400" dirty="0"/>
              </a:p>
              <a:p>
                <a:r>
                  <a:rPr lang="zh-CN" altLang="en-US" sz="2400" dirty="0"/>
                  <a:t>思考：类比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普通筛法优化到埃式筛</a:t>
                </a:r>
                <a:r>
                  <a:rPr lang="zh-CN" altLang="en-US" sz="2400" dirty="0"/>
                  <a:t>的过程，有哪些其实可以不用标记？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事实上，可以从大到小递推，若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被标记了，只额外标记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就够了。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4214832"/>
                <a:ext cx="9488394" cy="2677656"/>
              </a:xfrm>
              <a:prstGeom prst="rect">
                <a:avLst/>
              </a:prstGeom>
              <a:blipFill>
                <a:blip r:embed="rId3"/>
                <a:stretch>
                  <a:fillRect l="-1028" t="-2500" r="-4177" b="-34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37501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试看看！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5"/>
            <a:ext cx="8663436" cy="281354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密码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168592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P3518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943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都是密码，则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也是密码，且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不是密码，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是密码。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最少可能有几个密码？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943161"/>
              </a:xfrm>
              <a:prstGeom prst="rect">
                <a:avLst/>
              </a:prstGeom>
              <a:blipFill>
                <a:blip r:embed="rId2"/>
                <a:stretch>
                  <a:fillRect l="-1326" t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351803" y="4214832"/>
                <a:ext cx="948839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事实上，可以从大到小递推，若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被标记了，只额外标记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就够了。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时间复杂度变为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，可以通过。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4214832"/>
                <a:ext cx="9488394" cy="1200329"/>
              </a:xfrm>
              <a:prstGeom prst="rect">
                <a:avLst/>
              </a:prstGeom>
              <a:blipFill>
                <a:blip r:embed="rId3"/>
                <a:stretch>
                  <a:fillRect l="-1028" t="-5584" r="-4177" b="-9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6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数论函数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1272135" y="1492190"/>
                <a:ext cx="9647729" cy="5346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定义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或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表示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的约数个数。可以用求和号表示为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若已知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和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的唯一分解分别为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∏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,∏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 sz="2400" dirty="0"/>
                  <a:t>，则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等价于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请你推导用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表示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的公式。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nary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1492190"/>
                <a:ext cx="9647729" cy="5346656"/>
              </a:xfrm>
              <a:prstGeom prst="rect">
                <a:avLst/>
              </a:prstGeom>
              <a:blipFill>
                <a:blip r:embed="rId2"/>
                <a:stretch>
                  <a:fillRect l="-1011" t="-1254" r="-4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约数个数</a:t>
            </a:r>
          </a:p>
        </p:txBody>
      </p:sp>
    </p:spTree>
    <p:extLst>
      <p:ext uri="{BB962C8B-B14F-4D97-AF65-F5344CB8AC3E}">
        <p14:creationId xmlns:p14="http://schemas.microsoft.com/office/powerpoint/2010/main" val="10694541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试看看！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4"/>
            <a:ext cx="8663436" cy="187687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上帝与集合的正确用法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168592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P4139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zh-CN" altLang="en-US" sz="2400" dirty="0"/>
                  <a:t>。给定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sz="2400" dirty="0"/>
                  <a:t>，可以证明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 足够大时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模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是定值，求这个定值。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830997"/>
              </a:xfrm>
              <a:prstGeom prst="rect">
                <a:avLst/>
              </a:prstGeom>
              <a:blipFill>
                <a:blip r:embed="rId2"/>
                <a:stretch>
                  <a:fillRect l="-1326" t="-8029" b="-13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351803" y="3392773"/>
                <a:ext cx="9488394" cy="3094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为了求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/>
                  <a:t>，只需求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，再加上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作为指数即可（这是因为拓展欧拉定理，且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 足够大）。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依此类推，只需求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zh-CN" altLang="en-US" sz="2400" dirty="0"/>
                  <a:t>，直到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嵌套足够多层后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变成 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，此时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−…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的具体值已经不重要了。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思考：如何分析上述算法的时间复杂度？</a:t>
                </a:r>
                <a:endParaRPr lang="en-US" altLang="zh-CN" sz="2400" dirty="0"/>
              </a:p>
              <a:p>
                <a:r>
                  <a:rPr lang="zh-CN" altLang="en-US" sz="2400" i="1" u="sng" dirty="0">
                    <a:solidFill>
                      <a:schemeClr val="accent1"/>
                    </a:solidFill>
                  </a:rPr>
                  <a:t>递归两层，</a:t>
                </a:r>
                <a14:m>
                  <m:oMath xmlns:m="http://schemas.openxmlformats.org/officeDocument/2006/math">
                    <m:r>
                      <a:rPr lang="en-US" altLang="zh-CN" sz="2400" b="0" i="1" u="sng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i="1" u="sng" dirty="0">
                    <a:solidFill>
                      <a:schemeClr val="accent1"/>
                    </a:solidFill>
                  </a:rPr>
                  <a:t> </a:t>
                </a:r>
                <a:r>
                  <a:rPr lang="zh-CN" altLang="en-US" sz="2400" i="1" u="sng" dirty="0">
                    <a:solidFill>
                      <a:schemeClr val="accent1"/>
                    </a:solidFill>
                  </a:rPr>
                  <a:t>至少减小一半</a:t>
                </a:r>
                <a:endParaRPr lang="en-US" altLang="zh-CN" sz="2400" i="1" u="sng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3392773"/>
                <a:ext cx="9488394" cy="3094501"/>
              </a:xfrm>
              <a:prstGeom prst="rect">
                <a:avLst/>
              </a:prstGeom>
              <a:blipFill>
                <a:blip r:embed="rId3"/>
                <a:stretch>
                  <a:fillRect l="-1028" t="-2170" r="-900" b="-3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660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试看看！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4"/>
            <a:ext cx="8663436" cy="281354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682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前缀 </a:t>
            </a:r>
            <a:r>
              <a:rPr lang="en-US" altLang="zh-CN" sz="2800" b="1" dirty="0"/>
              <a:t>XOR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8759570" y="1532378"/>
            <a:ext cx="1448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ARC137D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987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(1≤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的值。定义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这些数的异或和。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987660"/>
              </a:xfrm>
              <a:prstGeom prst="rect">
                <a:avLst/>
              </a:prstGeom>
              <a:blipFill>
                <a:blip r:embed="rId2"/>
                <a:stretch>
                  <a:fillRect l="-1326" t="-36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351803" y="4345926"/>
                <a:ext cx="9488394" cy="2324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提示：首先需要给问题一个合适的模型。</a:t>
                </a:r>
                <a:endParaRPr lang="en-US" altLang="zh-CN" sz="2400" dirty="0"/>
              </a:p>
              <a:p>
                <a:r>
                  <a:rPr lang="zh-CN" altLang="en-US" sz="2400" dirty="0"/>
                  <a:t>整个矩阵里的数，有什么性质？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它们都是由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异或而来的</a:t>
                </a:r>
                <a:r>
                  <a:rPr lang="en-US" altLang="zh-CN" sz="2400" dirty="0"/>
                  <a:t>——</a:t>
                </a:r>
                <a:r>
                  <a:rPr lang="zh-CN" altLang="en-US" sz="2400" dirty="0"/>
                  <a:t>换句话说，它们是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的一个子集的 </a:t>
                </a:r>
                <a:r>
                  <a:rPr lang="en-US" altLang="zh-CN" sz="2400" dirty="0"/>
                  <a:t>XOR </a:t>
                </a:r>
                <a:r>
                  <a:rPr lang="zh-CN" altLang="en-US" sz="2400" dirty="0"/>
                  <a:t>和。</a:t>
                </a:r>
                <a:endParaRPr lang="en-US" altLang="zh-CN" sz="2400" dirty="0"/>
              </a:p>
              <a:p>
                <a:r>
                  <a:rPr lang="zh-CN" altLang="en-US" sz="2400" dirty="0"/>
                  <a:t>怎么知道每个数具体是哪个子集异或来的，也就是谁对它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有贡献</a:t>
                </a:r>
                <a:r>
                  <a:rPr lang="zh-CN" altLang="en-US" sz="2400" dirty="0"/>
                  <a:t>？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4345926"/>
                <a:ext cx="9488394" cy="2324547"/>
              </a:xfrm>
              <a:prstGeom prst="rect">
                <a:avLst/>
              </a:prstGeom>
              <a:blipFill>
                <a:blip r:embed="rId3"/>
                <a:stretch>
                  <a:fillRect l="-1028" t="-2887" b="-4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351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试看看！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4"/>
            <a:ext cx="8663436" cy="281354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682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前缀 </a:t>
            </a:r>
            <a:r>
              <a:rPr lang="en-US" altLang="zh-CN" sz="2800" b="1" dirty="0"/>
              <a:t>XOR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8759570" y="1532378"/>
            <a:ext cx="1448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ARC137D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987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(1≤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的值。定义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这些数的异或和。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987660"/>
              </a:xfrm>
              <a:prstGeom prst="rect">
                <a:avLst/>
              </a:prstGeom>
              <a:blipFill>
                <a:blip r:embed="rId2"/>
                <a:stretch>
                  <a:fillRect l="-1326" t="-36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351803" y="4345926"/>
                <a:ext cx="9488394" cy="2324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考虑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是否对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有贡献，实际上是“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格路计数</a:t>
                </a:r>
                <a:r>
                  <a:rPr lang="zh-CN" altLang="en-US" sz="2400" dirty="0"/>
                  <a:t>”类似物：每步可以向下走一格再向右走任意格，走到终点的一个方案就意味着一次贡献，而偶数次贡献等价于没有贡献，所以只需求出方案数模 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走到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的方案数是多少？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 sz="2400" dirty="0">
                    <a:solidFill>
                      <a:schemeClr val="accent1"/>
                    </a:solidFill>
                  </a:rPr>
                  <a:t>，因为除了第一步必须向下，其余是任意走</a:t>
                </a:r>
                <a:endParaRPr lang="en-US" altLang="zh-CN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4345926"/>
                <a:ext cx="9488394" cy="2324547"/>
              </a:xfrm>
              <a:prstGeom prst="rect">
                <a:avLst/>
              </a:prstGeom>
              <a:blipFill>
                <a:blip r:embed="rId3"/>
                <a:stretch>
                  <a:fillRect l="-1028" t="-3150" r="-835" b="-4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983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试看看！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4"/>
            <a:ext cx="8663436" cy="281354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682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前缀 </a:t>
            </a:r>
            <a:r>
              <a:rPr lang="en-US" altLang="zh-CN" sz="2800" b="1" dirty="0"/>
              <a:t>XOR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8759570" y="1532378"/>
            <a:ext cx="1448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ARC137D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987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(1≤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的值。定义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这些数的异或和。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987660"/>
              </a:xfrm>
              <a:prstGeom prst="rect">
                <a:avLst/>
              </a:prstGeom>
              <a:blipFill>
                <a:blip r:embed="rId2"/>
                <a:stretch>
                  <a:fillRect l="-1326" t="-36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954258" y="4345926"/>
                <a:ext cx="10283483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就是所有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为奇数的位置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异或和，那如何求出？首先需要把条件中的组合数转化得更好看。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chemeClr val="accent1"/>
                    </a:solidFill>
                  </a:rPr>
                  <a:t>等价于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−1+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solidFill>
                      <a:schemeClr val="accent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包含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>
                    <a:solidFill>
                      <a:schemeClr val="accent1"/>
                    </a:solidFill>
                  </a:rPr>
                  <a:t>，（分离变量）也就是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solidFill>
                      <a:schemeClr val="accent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>
                    <a:solidFill>
                      <a:schemeClr val="accent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无交！</a:t>
                </a:r>
                <a:endParaRPr lang="en-US" altLang="zh-CN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258" y="4345926"/>
                <a:ext cx="10283483" cy="2308324"/>
              </a:xfrm>
              <a:prstGeom prst="rect">
                <a:avLst/>
              </a:prstGeom>
              <a:blipFill>
                <a:blip r:embed="rId3"/>
                <a:stretch>
                  <a:fillRect l="-949" r="-356" b="-4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23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试看看！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4"/>
            <a:ext cx="8663436" cy="281354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682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前缀 </a:t>
            </a:r>
            <a:r>
              <a:rPr lang="en-US" altLang="zh-CN" sz="2800" b="1" dirty="0"/>
              <a:t>XOR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8759570" y="1532378"/>
            <a:ext cx="1448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ARC137D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987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(1≤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的值。定义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这些数的异或和。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987660"/>
              </a:xfrm>
              <a:prstGeom prst="rect">
                <a:avLst/>
              </a:prstGeom>
              <a:blipFill>
                <a:blip r:embed="rId2"/>
                <a:stretch>
                  <a:fillRect l="-1326" t="-36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351803" y="4205383"/>
                <a:ext cx="948839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就是所有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 和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/>
                  <a:t> 二进制无交的位置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异或和。</a:t>
                </a:r>
                <a:endParaRPr lang="en-US" altLang="zh-CN" sz="2400" dirty="0"/>
              </a:p>
              <a:p>
                <a:endParaRPr lang="en-US" altLang="zh-CN" sz="2400" dirty="0">
                  <a:solidFill>
                    <a:schemeClr val="accent1"/>
                  </a:solidFill>
                </a:endParaRPr>
              </a:p>
              <a:p>
                <a:r>
                  <a:rPr lang="zh-CN" altLang="en-US" sz="2400" dirty="0"/>
                  <a:t>提示：转化为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𝑎𝑛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包含于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的位置的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rev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 异或和，再递推。这个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是原来的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~(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“包含的异或和”可以按位递推，或者称为“高维前缀和”：初值就是原数组。枚举每一位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</m:oMath>
                </a14:m>
                <a:r>
                  <a:rPr lang="zh-CN" altLang="en-US" sz="2400" dirty="0"/>
                  <a:t>，对于包含这位的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异或上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p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4205383"/>
                <a:ext cx="9488394" cy="2677656"/>
              </a:xfrm>
              <a:prstGeom prst="rect">
                <a:avLst/>
              </a:prstGeom>
              <a:blipFill>
                <a:blip r:embed="rId3"/>
                <a:stretch>
                  <a:fillRect l="-1028" t="-2506" b="-3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177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n-ea"/>
              </a:rPr>
              <a:t>小结</a:t>
            </a:r>
            <a:endParaRPr lang="zh-CN" alt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06F62C5-4DD0-0A24-F316-52ED287032CF}"/>
                  </a:ext>
                </a:extLst>
              </p:cNvPr>
              <p:cNvSpPr txBox="1"/>
              <p:nvPr/>
            </p:nvSpPr>
            <p:spPr>
              <a:xfrm>
                <a:off x="1351803" y="1361316"/>
                <a:ext cx="9488394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在解决前面几道例题的过程中，需要注意的要点有：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>
                    <a:solidFill>
                      <a:schemeClr val="accent1"/>
                    </a:solidFill>
                  </a:rPr>
                  <a:t>将对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solidFill>
                      <a:schemeClr val="accent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取模的问题用 </a:t>
                </a:r>
                <a:r>
                  <a:rPr lang="en-US" altLang="zh-CN" sz="2400" dirty="0" err="1">
                    <a:solidFill>
                      <a:schemeClr val="accent1"/>
                    </a:solidFill>
                  </a:rPr>
                  <a:t>excrt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转为对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solidFill>
                      <a:schemeClr val="accent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的质因子（幂次）取模。</a:t>
                </a:r>
                <a:endParaRPr lang="en-US" altLang="zh-CN" sz="2400" dirty="0">
                  <a:solidFill>
                    <a:schemeClr val="accent1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zh-CN" altLang="en-US" sz="2400" dirty="0">
                    <a:solidFill>
                      <a:schemeClr val="accent1"/>
                    </a:solidFill>
                  </a:rPr>
                  <a:t>处理“是因数”条件时，每次只除掉一个质因子而非枚举所有因数。</a:t>
                </a:r>
                <a:br>
                  <a:rPr lang="en-US" altLang="zh-CN" sz="2400" dirty="0">
                    <a:solidFill>
                      <a:schemeClr val="accent1"/>
                    </a:solidFill>
                  </a:rPr>
                </a:br>
                <a:r>
                  <a:rPr lang="zh-CN" altLang="en-US" sz="2400" dirty="0">
                    <a:solidFill>
                      <a:schemeClr val="accent1"/>
                    </a:solidFill>
                  </a:rPr>
                  <a:t>“是倍数”也可以这样处理（埃式筛）。</a:t>
                </a:r>
                <a:endParaRPr lang="en-US" altLang="zh-CN" sz="2400" dirty="0">
                  <a:solidFill>
                    <a:schemeClr val="accent1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zh-CN" altLang="en-US" sz="2400" dirty="0">
                    <a:solidFill>
                      <a:schemeClr val="accent1"/>
                    </a:solidFill>
                  </a:rPr>
                  <a:t>扩展欧拉定理处理幂塔。</a:t>
                </a:r>
                <a:endParaRPr lang="en-US" altLang="zh-CN" sz="2400" dirty="0">
                  <a:solidFill>
                    <a:schemeClr val="accent1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zh-CN" altLang="en-US" sz="2400" dirty="0">
                    <a:solidFill>
                      <a:schemeClr val="accent1"/>
                    </a:solidFill>
                  </a:rPr>
                  <a:t>分析操作次数，转化为组合数。</a:t>
                </a:r>
                <a:endParaRPr lang="en-US" altLang="zh-CN" sz="2400" dirty="0">
                  <a:solidFill>
                    <a:schemeClr val="accent1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zh-CN" altLang="en-US" sz="2400" dirty="0">
                    <a:solidFill>
                      <a:schemeClr val="accent1"/>
                    </a:solidFill>
                  </a:rPr>
                  <a:t>利用按位递推求与位运算有关的式子的值，也称作“高维前缀和”。</a:t>
                </a:r>
                <a:endParaRPr lang="en-US" altLang="zh-CN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06F62C5-4DD0-0A24-F316-52ED28703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1361316"/>
                <a:ext cx="9488394" cy="3046988"/>
              </a:xfrm>
              <a:prstGeom prst="rect">
                <a:avLst/>
              </a:prstGeom>
              <a:blipFill>
                <a:blip r:embed="rId3"/>
                <a:stretch>
                  <a:fillRect l="-1028" t="-2200" r="-4113" b="-3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0510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数论函数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1272135" y="1492190"/>
                <a:ext cx="9647729" cy="3873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定义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表示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的约数的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/>
                  <a:t> 次方和。可以用求和号表示为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请你用等比数列求和公式推导用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表示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的公式。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1492190"/>
                <a:ext cx="9647729" cy="3873625"/>
              </a:xfrm>
              <a:prstGeom prst="rect">
                <a:avLst/>
              </a:prstGeom>
              <a:blipFill>
                <a:blip r:embed="rId2"/>
                <a:stretch>
                  <a:fillRect l="-1011" t="-1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F542322-AD54-845E-FDA7-53555B02756F}"/>
                  </a:ext>
                </a:extLst>
              </p:cNvPr>
              <p:cNvSpPr txBox="1"/>
              <p:nvPr/>
            </p:nvSpPr>
            <p:spPr>
              <a:xfrm>
                <a:off x="8243144" y="345781"/>
                <a:ext cx="32496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zh-CN" altLang="en-US" sz="3600" b="1" dirty="0">
                    <a:latin typeface="+mn-ea"/>
                  </a:rPr>
                  <a:t>约数 </a:t>
                </a:r>
                <a14:m>
                  <m:oMath xmlns:m="http://schemas.openxmlformats.org/officeDocument/2006/math">
                    <m:r>
                      <a:rPr lang="en-US" altLang="zh-CN" sz="36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3600" b="1" dirty="0">
                    <a:latin typeface="+mn-ea"/>
                  </a:rPr>
                  <a:t> 次幂和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F542322-AD54-845E-FDA7-53555B027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144" y="345781"/>
                <a:ext cx="3249609" cy="646331"/>
              </a:xfrm>
              <a:prstGeom prst="rect">
                <a:avLst/>
              </a:prstGeom>
              <a:blipFill>
                <a:blip r:embed="rId3"/>
                <a:stretch>
                  <a:fillRect l="-4690" t="-17925" r="-5816" b="-32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03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数论函数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1272135" y="1492190"/>
                <a:ext cx="9647729" cy="3732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定义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表示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的最大公因数，也即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定义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lcm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表示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的最小公倍数，也即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lim>
                        </m:limLow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 err="1"/>
                  <a:t>gcd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的唯一分解就是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的唯一分解中，把每个质数的幂次分别取 </a:t>
                </a:r>
                <a:r>
                  <a:rPr lang="en-US" altLang="zh-CN" sz="2400" dirty="0"/>
                  <a:t>min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en-US" altLang="zh-CN" sz="2400" dirty="0"/>
                  <a:t>lcm </a:t>
                </a:r>
                <a:r>
                  <a:rPr lang="zh-CN" altLang="en-US" sz="2400" dirty="0"/>
                  <a:t>的唯一分解就是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的唯一分解中，把每个质数的幂次分别取 </a:t>
                </a:r>
                <a:r>
                  <a:rPr lang="en-US" altLang="zh-CN" sz="2400" dirty="0"/>
                  <a:t>max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因为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，所以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lcm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1492190"/>
                <a:ext cx="9647729" cy="3732047"/>
              </a:xfrm>
              <a:prstGeom prst="rect">
                <a:avLst/>
              </a:prstGeom>
              <a:blipFill>
                <a:blip r:embed="rId2"/>
                <a:stretch>
                  <a:fillRect l="-1011" t="-1797" r="-4172" b="-22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F542322-AD54-845E-FDA7-53555B02756F}"/>
                  </a:ext>
                </a:extLst>
              </p:cNvPr>
              <p:cNvSpPr txBox="1"/>
              <p:nvPr/>
            </p:nvSpPr>
            <p:spPr>
              <a:xfrm>
                <a:off x="8836257" y="345781"/>
                <a:ext cx="26564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altLang="zh-CN" sz="3600" b="1" i="0" smtClean="0">
                        <a:latin typeface="Cambria Math" panose="02040503050406030204" pitchFamily="18" charset="0"/>
                      </a:rPr>
                      <m:t>𝐠𝐜𝐝</m:t>
                    </m:r>
                  </m:oMath>
                </a14:m>
                <a:r>
                  <a:rPr lang="zh-CN" altLang="en-US" sz="3600" b="1" dirty="0">
                    <a:latin typeface="+mn-ea"/>
                  </a:rPr>
                  <a:t> 和 </a:t>
                </a:r>
                <a14:m>
                  <m:oMath xmlns:m="http://schemas.openxmlformats.org/officeDocument/2006/math">
                    <m:r>
                      <a:rPr lang="en-US" altLang="zh-CN" sz="3600" b="1" i="0" smtClean="0">
                        <a:latin typeface="Cambria Math" panose="02040503050406030204" pitchFamily="18" charset="0"/>
                      </a:rPr>
                      <m:t>𝐥𝐜𝐦</m:t>
                    </m:r>
                  </m:oMath>
                </a14:m>
                <a:endParaRPr lang="zh-CN" altLang="en-US" sz="36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F542322-AD54-845E-FDA7-53555B027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6257" y="345781"/>
                <a:ext cx="2656496" cy="646331"/>
              </a:xfrm>
              <a:prstGeom prst="rect">
                <a:avLst/>
              </a:prstGeom>
              <a:blipFill>
                <a:blip r:embed="rId3"/>
                <a:stretch>
                  <a:fillRect t="-17925" b="-32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826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数论函数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1272135" y="1492190"/>
                <a:ext cx="9647729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有结论：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；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lcm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400" dirty="0"/>
                  <a:t>。试着证明该结论。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同时，我们有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𝑘𝑏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因此，可以用辗转相除法求出两个数的 </a:t>
                </a:r>
                <a:r>
                  <a:rPr lang="en-US" altLang="zh-CN" sz="2400" dirty="0" err="1"/>
                  <a:t>gcd</a:t>
                </a:r>
                <a:r>
                  <a:rPr lang="zh-CN" altLang="en-US" sz="2400" dirty="0"/>
                  <a:t>，进而求出 </a:t>
                </a:r>
                <a:r>
                  <a:rPr lang="en-US" altLang="zh-CN" sz="2400" dirty="0"/>
                  <a:t>lcm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对于多个数的 </a:t>
                </a:r>
                <a:r>
                  <a:rPr lang="en-US" altLang="zh-CN" sz="2400" dirty="0" err="1"/>
                  <a:t>gcd</a:t>
                </a:r>
                <a:r>
                  <a:rPr lang="en-US" altLang="zh-CN" sz="2400" dirty="0"/>
                  <a:t>/lcm</a:t>
                </a:r>
                <a:r>
                  <a:rPr lang="zh-CN" altLang="en-US" sz="2400" dirty="0"/>
                  <a:t>，只需按任意顺序依次求出。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1492190"/>
                <a:ext cx="9647729" cy="3046988"/>
              </a:xfrm>
              <a:prstGeom prst="rect">
                <a:avLst/>
              </a:prstGeom>
              <a:blipFill>
                <a:blip r:embed="rId2"/>
                <a:stretch>
                  <a:fillRect l="-1011" t="-2200" r="-948" b="-3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F542322-AD54-845E-FDA7-53555B02756F}"/>
                  </a:ext>
                </a:extLst>
              </p:cNvPr>
              <p:cNvSpPr txBox="1"/>
              <p:nvPr/>
            </p:nvSpPr>
            <p:spPr>
              <a:xfrm>
                <a:off x="8836257" y="345781"/>
                <a:ext cx="26564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altLang="zh-CN" sz="3600" b="1" i="0" smtClean="0">
                        <a:latin typeface="Cambria Math" panose="02040503050406030204" pitchFamily="18" charset="0"/>
                      </a:rPr>
                      <m:t>𝐠𝐜𝐝</m:t>
                    </m:r>
                  </m:oMath>
                </a14:m>
                <a:r>
                  <a:rPr lang="zh-CN" altLang="en-US" sz="3600" b="1" dirty="0">
                    <a:latin typeface="+mn-ea"/>
                  </a:rPr>
                  <a:t> 和 </a:t>
                </a:r>
                <a14:m>
                  <m:oMath xmlns:m="http://schemas.openxmlformats.org/officeDocument/2006/math">
                    <m:r>
                      <a:rPr lang="en-US" altLang="zh-CN" sz="3600" b="1" i="0" smtClean="0">
                        <a:latin typeface="Cambria Math" panose="02040503050406030204" pitchFamily="18" charset="0"/>
                      </a:rPr>
                      <m:t>𝐥𝐜𝐦</m:t>
                    </m:r>
                  </m:oMath>
                </a14:m>
                <a:endParaRPr lang="zh-CN" altLang="en-US" sz="36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F542322-AD54-845E-FDA7-53555B027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6257" y="345781"/>
                <a:ext cx="2656496" cy="646331"/>
              </a:xfrm>
              <a:prstGeom prst="rect">
                <a:avLst/>
              </a:prstGeom>
              <a:blipFill>
                <a:blip r:embed="rId3"/>
                <a:stretch>
                  <a:fillRect t="-17925" b="-32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B58AECE4-D218-2B41-4572-BAFB66DA73C2}"/>
              </a:ext>
            </a:extLst>
          </p:cNvPr>
          <p:cNvSpPr txBox="1"/>
          <p:nvPr/>
        </p:nvSpPr>
        <p:spPr>
          <a:xfrm>
            <a:off x="1120859" y="4904145"/>
            <a:ext cx="99502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gcd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altLang="zh-CN" sz="2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 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?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gcd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(b, a 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%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b); }</a:t>
            </a:r>
          </a:p>
        </p:txBody>
      </p:sp>
    </p:spTree>
    <p:extLst>
      <p:ext uri="{BB962C8B-B14F-4D97-AF65-F5344CB8AC3E}">
        <p14:creationId xmlns:p14="http://schemas.microsoft.com/office/powerpoint/2010/main" val="322337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数论函数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1272135" y="1492190"/>
                <a:ext cx="9647729" cy="486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注意到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，所以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。进一步，若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，则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另一方面，若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，则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dirty="0"/>
                  <a:t>，所以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这些简单的放缩，有时可能成为题目的突破口。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400" dirty="0"/>
                  <a:t>，就说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互质，有时记作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。互质等价于唯一分解里没有共同因子。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等价于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1492190"/>
                <a:ext cx="9647729" cy="4864024"/>
              </a:xfrm>
              <a:prstGeom prst="rect">
                <a:avLst/>
              </a:prstGeom>
              <a:blipFill>
                <a:blip r:embed="rId2"/>
                <a:stretch>
                  <a:fillRect l="-1011" t="-1378" b="-1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F542322-AD54-845E-FDA7-53555B02756F}"/>
                  </a:ext>
                </a:extLst>
              </p:cNvPr>
              <p:cNvSpPr txBox="1"/>
              <p:nvPr/>
            </p:nvSpPr>
            <p:spPr>
              <a:xfrm>
                <a:off x="8836257" y="345781"/>
                <a:ext cx="26564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altLang="zh-CN" sz="3600" b="1" i="0" smtClean="0">
                        <a:latin typeface="Cambria Math" panose="02040503050406030204" pitchFamily="18" charset="0"/>
                      </a:rPr>
                      <m:t>𝐠𝐜𝐝</m:t>
                    </m:r>
                  </m:oMath>
                </a14:m>
                <a:r>
                  <a:rPr lang="zh-CN" altLang="en-US" sz="3600" b="1" dirty="0">
                    <a:latin typeface="+mn-ea"/>
                  </a:rPr>
                  <a:t> 和 </a:t>
                </a:r>
                <a14:m>
                  <m:oMath xmlns:m="http://schemas.openxmlformats.org/officeDocument/2006/math">
                    <m:r>
                      <a:rPr lang="en-US" altLang="zh-CN" sz="3600" b="1" i="0" smtClean="0">
                        <a:latin typeface="Cambria Math" panose="02040503050406030204" pitchFamily="18" charset="0"/>
                      </a:rPr>
                      <m:t>𝐥𝐜𝐦</m:t>
                    </m:r>
                  </m:oMath>
                </a14:m>
                <a:endParaRPr lang="zh-CN" altLang="en-US" sz="36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F542322-AD54-845E-FDA7-53555B027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6257" y="345781"/>
                <a:ext cx="2656496" cy="646331"/>
              </a:xfrm>
              <a:prstGeom prst="rect">
                <a:avLst/>
              </a:prstGeom>
              <a:blipFill>
                <a:blip r:embed="rId3"/>
                <a:stretch>
                  <a:fillRect t="-17925" b="-32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254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数论函数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1272135" y="1492190"/>
                <a:ext cx="9647729" cy="3876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符号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表示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，也就是存在正整数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使得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𝑐𝑘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/>
                  <a:t>，则也有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zh-CN" altLang="en-US" sz="2400" dirty="0"/>
                  <a:t>。换句话说，模数更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小</a:t>
                </a:r>
                <a:r>
                  <a:rPr lang="zh-CN" altLang="en-US" sz="2400" dirty="0"/>
                  <a:t>的同余式能提供更多的信息。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同余意义下也可以执行加减乘操作。对于整除操作，若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，则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gcd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1492190"/>
                <a:ext cx="9647729" cy="3876831"/>
              </a:xfrm>
              <a:prstGeom prst="rect">
                <a:avLst/>
              </a:prstGeom>
              <a:blipFill>
                <a:blip r:embed="rId2"/>
                <a:stretch>
                  <a:fillRect l="-1011" t="-1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F542322-AD54-845E-FDA7-53555B02756F}"/>
                  </a:ext>
                </a:extLst>
              </p:cNvPr>
              <p:cNvSpPr txBox="1"/>
              <p:nvPr/>
            </p:nvSpPr>
            <p:spPr>
              <a:xfrm>
                <a:off x="10152321" y="345781"/>
                <a:ext cx="13404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b="1" i="1" smtClean="0">
                          <a:latin typeface="Cambria Math" panose="02040503050406030204" pitchFamily="18" charset="0"/>
                        </a:rPr>
                        <m:t>同余</m:t>
                      </m:r>
                    </m:oMath>
                  </m:oMathPara>
                </a14:m>
                <a:endParaRPr lang="zh-CN" altLang="en-US" sz="36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F542322-AD54-845E-FDA7-53555B027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2321" y="345781"/>
                <a:ext cx="1340432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3263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Cambria"/>
        <a:ea typeface="楷体"/>
        <a:cs typeface=""/>
      </a:majorFont>
      <a:minorFont>
        <a:latin typeface="Cambria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2473</TotalTime>
  <Words>5246</Words>
  <Application>Microsoft Office PowerPoint</Application>
  <PresentationFormat>宽屏</PresentationFormat>
  <Paragraphs>561</Paragraphs>
  <Slides>45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1" baseType="lpstr">
      <vt:lpstr>等线</vt:lpstr>
      <vt:lpstr>Arial</vt:lpstr>
      <vt:lpstr>Cambria</vt:lpstr>
      <vt:lpstr>Cambria Math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Rotate Subari</dc:creator>
  <cp:lastModifiedBy>思远 罗</cp:lastModifiedBy>
  <cp:revision>963</cp:revision>
  <cp:lastPrinted>2024-07-17T08:03:57Z</cp:lastPrinted>
  <dcterms:created xsi:type="dcterms:W3CDTF">2024-04-08T13:02:55Z</dcterms:created>
  <dcterms:modified xsi:type="dcterms:W3CDTF">2024-07-21T14:55:41Z</dcterms:modified>
</cp:coreProperties>
</file>