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5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i.cn/gynoi/jsgz/2021-07-16/732450.s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article/ue93zsu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072046" y="1844967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系统与杂项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5523564" y="286731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7. 26</a:t>
            </a:r>
            <a:endParaRPr lang="zh-CN" altLang="en-US" sz="3600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550817" y="3876293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dottle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关于迭代器</a:t>
            </a:r>
            <a:endParaRPr lang="zh-CN" altLang="en-US" sz="4800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26634"/>
            <a:ext cx="91857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</a:rPr>
              <a:t>STL </a:t>
            </a:r>
            <a:r>
              <a:rPr lang="zh-CN" altLang="en-US" sz="2400" dirty="0">
                <a:latin typeface="+mj-lt"/>
                <a:ea typeface="+mj-ea"/>
              </a:rPr>
              <a:t>里面有一个类似于指针的东西，名字叫迭代器。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迭代器有 </a:t>
            </a:r>
            <a:r>
              <a:rPr lang="en-US" altLang="zh-CN" sz="2400" dirty="0">
                <a:latin typeface="+mj-lt"/>
                <a:ea typeface="+mj-ea"/>
              </a:rPr>
              <a:t>5 </a:t>
            </a:r>
            <a:r>
              <a:rPr lang="zh-CN" altLang="en-US" sz="2400" dirty="0">
                <a:latin typeface="+mj-lt"/>
                <a:ea typeface="+mj-ea"/>
              </a:rPr>
              <a:t>种：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只读；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可写入；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单向移动；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双向移动；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随机访问。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我们通常用到后两种迭代器。</a:t>
            </a:r>
            <a:r>
              <a:rPr lang="en-US" altLang="zh-CN" sz="2400" dirty="0">
                <a:latin typeface="+mj-lt"/>
                <a:ea typeface="+mj-ea"/>
              </a:rPr>
              <a:t>map </a:t>
            </a:r>
            <a:r>
              <a:rPr lang="zh-CN" altLang="en-US" sz="2400" dirty="0">
                <a:latin typeface="+mj-lt"/>
                <a:ea typeface="+mj-ea"/>
              </a:rPr>
              <a:t>与 </a:t>
            </a:r>
            <a:r>
              <a:rPr lang="en-US" altLang="zh-CN" sz="2400" dirty="0">
                <a:latin typeface="+mj-lt"/>
                <a:ea typeface="+mj-ea"/>
              </a:rPr>
              <a:t>set </a:t>
            </a:r>
            <a:r>
              <a:rPr lang="zh-CN" altLang="en-US" sz="2400" dirty="0">
                <a:latin typeface="+mj-lt"/>
                <a:ea typeface="+mj-ea"/>
              </a:rPr>
              <a:t>的迭代器是双向移动迭代器，</a:t>
            </a:r>
            <a:r>
              <a:rPr lang="en-US" altLang="zh-CN" sz="2400" dirty="0">
                <a:latin typeface="+mj-lt"/>
                <a:ea typeface="+mj-ea"/>
              </a:rPr>
              <a:t>vector </a:t>
            </a:r>
            <a:r>
              <a:rPr lang="zh-CN" altLang="en-US" sz="2400" dirty="0">
                <a:latin typeface="+mj-lt"/>
                <a:ea typeface="+mj-ea"/>
              </a:rPr>
              <a:t>的迭代器是随机访问迭代器。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对一个迭代器 </a:t>
            </a:r>
            <a:r>
              <a:rPr lang="en-US" altLang="zh-CN" sz="2400" dirty="0">
                <a:latin typeface="+mj-lt"/>
                <a:ea typeface="+mj-ea"/>
              </a:rPr>
              <a:t>it </a:t>
            </a:r>
            <a:r>
              <a:rPr lang="zh-CN" altLang="en-US" sz="2400" dirty="0">
                <a:latin typeface="+mj-lt"/>
                <a:ea typeface="+mj-ea"/>
              </a:rPr>
              <a:t>的操作：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*it </a:t>
            </a:r>
            <a:r>
              <a:rPr lang="zh-CN" altLang="en-US" sz="2400" dirty="0">
                <a:latin typeface="+mj-lt"/>
                <a:ea typeface="+mj-ea"/>
              </a:rPr>
              <a:t>：访问其指向的值；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it++ </a:t>
            </a:r>
            <a:r>
              <a:rPr lang="zh-CN" altLang="en-US" sz="2400" dirty="0">
                <a:latin typeface="+mj-lt"/>
                <a:ea typeface="+mj-ea"/>
              </a:rPr>
              <a:t>：向 </a:t>
            </a:r>
            <a:r>
              <a:rPr lang="en-US" altLang="zh-CN" sz="2400" dirty="0">
                <a:latin typeface="+mj-lt"/>
                <a:ea typeface="+mj-ea"/>
              </a:rPr>
              <a:t>end </a:t>
            </a:r>
            <a:r>
              <a:rPr lang="zh-CN" altLang="en-US" sz="2400" dirty="0">
                <a:latin typeface="+mj-lt"/>
                <a:ea typeface="+mj-ea"/>
              </a:rPr>
              <a:t>移动一次；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it-- </a:t>
            </a:r>
            <a:r>
              <a:rPr lang="zh-CN" altLang="en-US" sz="2400" dirty="0">
                <a:latin typeface="+mj-lt"/>
                <a:ea typeface="+mj-ea"/>
              </a:rPr>
              <a:t>：向 </a:t>
            </a:r>
            <a:r>
              <a:rPr lang="en-US" altLang="zh-CN" sz="2400" dirty="0">
                <a:latin typeface="+mj-lt"/>
                <a:ea typeface="+mj-ea"/>
              </a:rPr>
              <a:t>begin </a:t>
            </a:r>
            <a:r>
              <a:rPr lang="zh-CN" altLang="en-US" sz="2400" dirty="0">
                <a:latin typeface="+mj-lt"/>
                <a:ea typeface="+mj-ea"/>
              </a:rPr>
              <a:t>移动一次。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73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关于迭代器</a:t>
            </a:r>
            <a:endParaRPr lang="zh-CN" altLang="en-US" sz="4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3" y="1526634"/>
            <a:ext cx="918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</a:rPr>
              <a:t>map </a:t>
            </a:r>
            <a:r>
              <a:rPr lang="zh-CN" altLang="en-US" sz="2400" dirty="0">
                <a:latin typeface="+mj-lt"/>
                <a:ea typeface="+mj-ea"/>
              </a:rPr>
              <a:t>和 </a:t>
            </a:r>
            <a:r>
              <a:rPr lang="en-US" altLang="zh-CN" sz="2400" dirty="0">
                <a:latin typeface="+mj-lt"/>
                <a:ea typeface="+mj-ea"/>
              </a:rPr>
              <a:t>set </a:t>
            </a:r>
            <a:r>
              <a:rPr lang="zh-CN" altLang="en-US" sz="2400" dirty="0">
                <a:latin typeface="+mj-lt"/>
                <a:ea typeface="+mj-ea"/>
              </a:rPr>
              <a:t>的迭代器可以帮助我们写出一些功能。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依次遍历 </a:t>
            </a:r>
            <a:r>
              <a:rPr lang="en-US" altLang="zh-CN" sz="2400" dirty="0">
                <a:latin typeface="+mj-lt"/>
                <a:ea typeface="+mj-ea"/>
              </a:rPr>
              <a:t>map /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set </a:t>
            </a:r>
            <a:r>
              <a:rPr lang="zh-CN" altLang="en-US" sz="2400" dirty="0">
                <a:latin typeface="+mj-lt"/>
                <a:ea typeface="+mj-ea"/>
              </a:rPr>
              <a:t>的每个元素；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找到 </a:t>
            </a:r>
            <a:r>
              <a:rPr lang="en-US" altLang="zh-CN" sz="2400" dirty="0">
                <a:latin typeface="+mj-lt"/>
                <a:ea typeface="+mj-ea"/>
              </a:rPr>
              <a:t>set </a:t>
            </a:r>
            <a:r>
              <a:rPr lang="zh-CN" altLang="en-US" sz="2400" dirty="0">
                <a:latin typeface="+mj-lt"/>
                <a:ea typeface="+mj-ea"/>
              </a:rPr>
              <a:t>中比一个元素大的若干个元素；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在 </a:t>
            </a:r>
            <a:r>
              <a:rPr lang="en-US" altLang="zh-CN" sz="2400" dirty="0">
                <a:latin typeface="+mj-lt"/>
                <a:ea typeface="+mj-ea"/>
              </a:rPr>
              <a:t>multiset </a:t>
            </a:r>
            <a:r>
              <a:rPr lang="zh-CN" altLang="en-US" sz="2400" dirty="0">
                <a:latin typeface="+mj-lt"/>
                <a:ea typeface="+mj-ea"/>
              </a:rPr>
              <a:t>中删除</a:t>
            </a:r>
            <a:r>
              <a:rPr lang="zh-CN" altLang="en-US" sz="2400" b="1" dirty="0">
                <a:latin typeface="+mj-lt"/>
                <a:ea typeface="+mj-ea"/>
              </a:rPr>
              <a:t>一个</a:t>
            </a:r>
            <a:r>
              <a:rPr lang="zh-CN" altLang="en-US" sz="2400" dirty="0">
                <a:latin typeface="+mj-lt"/>
                <a:ea typeface="+mj-ea"/>
              </a:rPr>
              <a:t>元素。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636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关于离散化</a:t>
            </a:r>
            <a:endParaRPr lang="zh-CN" altLang="en-US" sz="4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3" y="1526634"/>
            <a:ext cx="91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“应当避免与核心无关的细节干扰我们思考。”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当我们只关心一组数据的相对大小时，例如</a:t>
            </a:r>
            <a:r>
              <a:rPr lang="zh-CN" altLang="en-US" sz="2400" b="1" dirty="0">
                <a:latin typeface="+mj-lt"/>
                <a:ea typeface="+mj-ea"/>
              </a:rPr>
              <a:t>二维数点</a:t>
            </a:r>
            <a:r>
              <a:rPr lang="zh-CN" altLang="en-US" sz="2400" dirty="0">
                <a:latin typeface="+mj-lt"/>
                <a:ea typeface="+mj-ea"/>
              </a:rPr>
              <a:t>问题中，我们就可以对数据离散化。记录每个数的排名，再记录每一个排名的数有多大。这样可以缩减数据规模。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91636-50D7-0ADD-5686-1DEEB092E88B}"/>
              </a:ext>
            </a:extLst>
          </p:cNvPr>
          <p:cNvSpPr txBox="1"/>
          <p:nvPr/>
        </p:nvSpPr>
        <p:spPr>
          <a:xfrm>
            <a:off x="2761713" y="3231043"/>
            <a:ext cx="6668573" cy="2308324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unique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n)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lower_bound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m,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757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关于离散化</a:t>
            </a:r>
            <a:endParaRPr lang="zh-CN" altLang="en-US" sz="4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3" y="1526634"/>
            <a:ext cx="91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“应当避免与核心无关的细节干扰我们思考。”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当我们只关心一组数据的相对大小时，例如</a:t>
            </a:r>
            <a:r>
              <a:rPr lang="zh-CN" altLang="en-US" sz="2400" b="1" dirty="0">
                <a:latin typeface="+mj-lt"/>
                <a:ea typeface="+mj-ea"/>
              </a:rPr>
              <a:t>二维数点</a:t>
            </a:r>
            <a:r>
              <a:rPr lang="zh-CN" altLang="en-US" sz="2400" dirty="0">
                <a:latin typeface="+mj-lt"/>
                <a:ea typeface="+mj-ea"/>
              </a:rPr>
              <a:t>问题中，我们就可以对数据离散化。记录每个数的排名，再记录每一个排名的数有多大。这样可以缩减数据规模。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91636-50D7-0ADD-5686-1DEEB092E88B}"/>
              </a:ext>
            </a:extLst>
          </p:cNvPr>
          <p:cNvSpPr txBox="1"/>
          <p:nvPr/>
        </p:nvSpPr>
        <p:spPr>
          <a:xfrm>
            <a:off x="2761713" y="3231043"/>
            <a:ext cx="6668573" cy="2308324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unique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n)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lower_bound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m,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n;i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590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3" y="1526634"/>
            <a:ext cx="9185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读题时可以试着联想，列一点东西：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6"/>
                </a:solidFill>
                <a:latin typeface="+mj-lt"/>
                <a:ea typeface="+mj-ea"/>
              </a:rPr>
              <a:t>题目类型与所用的模型</a:t>
            </a:r>
            <a:r>
              <a:rPr lang="zh-CN" altLang="en-US" sz="2400" dirty="0">
                <a:latin typeface="+mj-lt"/>
                <a:ea typeface="+mj-ea"/>
              </a:rPr>
              <a:t>：</a:t>
            </a:r>
            <a:endParaRPr lang="en-US" altLang="zh-CN" sz="2400" dirty="0">
              <a:latin typeface="+mj-lt"/>
              <a:ea typeface="+mj-ea"/>
            </a:endParaRPr>
          </a:p>
          <a:p>
            <a:pPr lvl="2"/>
            <a:r>
              <a:rPr lang="zh-CN" altLang="en-US" sz="2400" dirty="0">
                <a:latin typeface="+mj-lt"/>
                <a:ea typeface="+mj-ea"/>
              </a:rPr>
              <a:t>例如：最短路，强连通，树上路径，最优化</a:t>
            </a:r>
            <a:r>
              <a:rPr lang="en-US" altLang="zh-CN" sz="2400" dirty="0">
                <a:latin typeface="+mj-lt"/>
                <a:ea typeface="+mj-ea"/>
              </a:rPr>
              <a:t>……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+mj-lt"/>
                <a:ea typeface="+mj-ea"/>
              </a:rPr>
              <a:t>与题目有关的你所知的方法</a:t>
            </a:r>
            <a:r>
              <a:rPr lang="zh-CN" altLang="en-US" sz="2400" dirty="0">
                <a:latin typeface="+mj-lt"/>
                <a:ea typeface="+mj-ea"/>
              </a:rPr>
              <a:t>：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en-US" altLang="zh-CN" sz="2400" dirty="0">
                <a:latin typeface="+mj-lt"/>
                <a:ea typeface="+mj-ea"/>
              </a:rPr>
              <a:t>	</a:t>
            </a:r>
            <a:r>
              <a:rPr lang="zh-CN" altLang="en-US" sz="2400" dirty="0">
                <a:latin typeface="+mj-lt"/>
                <a:ea typeface="+mj-ea"/>
              </a:rPr>
              <a:t>例如：树上路径 </a:t>
            </a:r>
            <a:r>
              <a:rPr lang="en-US" altLang="zh-CN" sz="2400" dirty="0">
                <a:latin typeface="+mj-lt"/>
                <a:ea typeface="+mj-ea"/>
              </a:rPr>
              <a:t>— </a:t>
            </a:r>
            <a:r>
              <a:rPr lang="zh-CN" altLang="en-US" sz="2400" dirty="0">
                <a:latin typeface="+mj-lt"/>
                <a:ea typeface="+mj-ea"/>
              </a:rPr>
              <a:t>在 </a:t>
            </a:r>
            <a:r>
              <a:rPr lang="en-US" altLang="zh-CN" sz="2400" dirty="0">
                <a:latin typeface="+mj-lt"/>
                <a:ea typeface="+mj-ea"/>
              </a:rPr>
              <a:t>LCA </a:t>
            </a:r>
            <a:r>
              <a:rPr lang="zh-CN" altLang="en-US" sz="2400" dirty="0">
                <a:latin typeface="+mj-lt"/>
                <a:ea typeface="+mj-ea"/>
              </a:rPr>
              <a:t>处统计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en-US" altLang="zh-CN" sz="2400" dirty="0">
                <a:latin typeface="+mj-lt"/>
                <a:ea typeface="+mj-ea"/>
              </a:rPr>
              <a:t>		</a:t>
            </a:r>
            <a:r>
              <a:rPr lang="zh-CN" altLang="en-US" sz="2400" dirty="0">
                <a:latin typeface="+mj-lt"/>
                <a:ea typeface="+mj-ea"/>
              </a:rPr>
              <a:t>最大化平均值 </a:t>
            </a:r>
            <a:r>
              <a:rPr lang="en-US" altLang="zh-CN" sz="2400" dirty="0">
                <a:latin typeface="+mj-lt"/>
                <a:ea typeface="+mj-ea"/>
              </a:rPr>
              <a:t>— </a:t>
            </a:r>
            <a:r>
              <a:rPr lang="zh-CN" altLang="en-US" sz="2400" dirty="0">
                <a:latin typeface="+mj-lt"/>
                <a:ea typeface="+mj-ea"/>
              </a:rPr>
              <a:t>二分判断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+mj-ea"/>
              </a:rPr>
              <a:t>你发现的题目独有的性质。</a:t>
            </a: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8065212" y="34578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读题时需要做的</a:t>
            </a:r>
          </a:p>
        </p:txBody>
      </p:sp>
    </p:spTree>
    <p:extLst>
      <p:ext uri="{BB962C8B-B14F-4D97-AF65-F5344CB8AC3E}">
        <p14:creationId xmlns:p14="http://schemas.microsoft.com/office/powerpoint/2010/main" val="115607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3" y="1526634"/>
            <a:ext cx="91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模型与方法的学习在于积累，但通常人们只会关注前者。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若不能学到解决问题的方法，便会陷入“只会模板，不会做题”的困境。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在作题目总结时要注意这一点。</a:t>
            </a: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模型与方法</a:t>
            </a:r>
          </a:p>
        </p:txBody>
      </p:sp>
    </p:spTree>
    <p:extLst>
      <p:ext uri="{BB962C8B-B14F-4D97-AF65-F5344CB8AC3E}">
        <p14:creationId xmlns:p14="http://schemas.microsoft.com/office/powerpoint/2010/main" val="428796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3" y="1526634"/>
            <a:ext cx="9185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另一个常见的训练失误是没有提升自己发现性质的能力。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例子：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甲乙两辆火车相向而行，其间有一条狗来回跑。问狗最后跑的路程。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一根木棍上有若干蚂蚁以同样的速度爬行，若蚂蚁碰到则会掉头走。问所有蚂蚁何时爬出棍子。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概括地说，上述的两个思想分别是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转化视角</a:t>
            </a:r>
            <a:r>
              <a:rPr lang="zh-CN" altLang="en-US" sz="2400" dirty="0">
                <a:latin typeface="+mj-lt"/>
                <a:ea typeface="+mj-ea"/>
              </a:rPr>
              <a:t>与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忽略无关信息</a:t>
            </a:r>
            <a:r>
              <a:rPr lang="zh-CN" altLang="en-US" sz="2400" dirty="0">
                <a:latin typeface="+mj-lt"/>
                <a:ea typeface="+mj-ea"/>
              </a:rPr>
              <a:t>。它们在各类组合计数问题中十分常用。</a:t>
            </a: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发现性质</a:t>
            </a:r>
          </a:p>
        </p:txBody>
      </p:sp>
    </p:spTree>
    <p:extLst>
      <p:ext uri="{BB962C8B-B14F-4D97-AF65-F5344CB8AC3E}">
        <p14:creationId xmlns:p14="http://schemas.microsoft.com/office/powerpoint/2010/main" val="247391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发现性质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8"/>
            <a:ext cx="8663436" cy="42002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大鱼吃小鱼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S </a:t>
                </a:r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张卡牌，</a:t>
                </a:r>
                <a:r>
                  <a:rPr lang="en-US" altLang="zh-CN" sz="2400" dirty="0"/>
                  <a:t> H </a:t>
                </a:r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张卡牌。每张牌都有一个点数。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 </a:t>
                </a:r>
                <a:r>
                  <a:rPr lang="zh-CN" altLang="en-US" sz="2400" dirty="0"/>
                  <a:t>希望从中选出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张，与 </a:t>
                </a:r>
                <a:r>
                  <a:rPr lang="en-US" altLang="zh-CN" sz="2400" dirty="0"/>
                  <a:t>S </a:t>
                </a:r>
                <a:r>
                  <a:rPr lang="zh-CN" altLang="en-US" sz="2400" dirty="0"/>
                  <a:t>玩一个游戏：每轮游戏，</a:t>
                </a:r>
                <a:r>
                  <a:rPr lang="en-US" altLang="zh-CN" sz="2400" dirty="0"/>
                  <a:t>S </a:t>
                </a:r>
                <a:r>
                  <a:rPr lang="zh-CN" altLang="en-US" sz="2400" dirty="0"/>
                  <a:t>会选一张牌，然后 </a:t>
                </a:r>
                <a:r>
                  <a:rPr lang="en-US" altLang="zh-CN" sz="2400" dirty="0"/>
                  <a:t>H </a:t>
                </a:r>
                <a:r>
                  <a:rPr lang="zh-CN" altLang="en-US" sz="2400" dirty="0"/>
                  <a:t>也选一张牌。选过的牌不能再选了。若每轮 </a:t>
                </a:r>
                <a:r>
                  <a:rPr lang="en-US" altLang="zh-CN" sz="2400" dirty="0"/>
                  <a:t>H </a:t>
                </a:r>
                <a:r>
                  <a:rPr lang="zh-CN" altLang="en-US" sz="2400" dirty="0"/>
                  <a:t>选的牌都不小于 </a:t>
                </a:r>
                <a:r>
                  <a:rPr lang="en-US" altLang="zh-CN" sz="2400" dirty="0"/>
                  <a:t>S </a:t>
                </a:r>
                <a:r>
                  <a:rPr lang="zh-CN" altLang="en-US" sz="2400" dirty="0"/>
                  <a:t>的，</a:t>
                </a:r>
                <a:r>
                  <a:rPr lang="en-US" altLang="zh-CN" sz="2400" dirty="0"/>
                  <a:t>H </a:t>
                </a:r>
                <a:r>
                  <a:rPr lang="zh-CN" altLang="en-US" sz="2400" dirty="0"/>
                  <a:t>就赢了。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请问 </a:t>
                </a:r>
                <a:r>
                  <a:rPr lang="en-US" altLang="zh-CN" sz="2400" dirty="0"/>
                  <a:t>Head </a:t>
                </a:r>
                <a:r>
                  <a:rPr lang="zh-CN" altLang="en-US" sz="2400" dirty="0"/>
                  <a:t>有多少种选牌的方法使她能在游戏中获胜？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3046988"/>
              </a:xfrm>
              <a:prstGeom prst="rect">
                <a:avLst/>
              </a:prstGeom>
              <a:blipFill>
                <a:blip r:embed="rId2"/>
                <a:stretch>
                  <a:fillRect l="-1326" t="-2200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5902692"/>
                <a:ext cx="91857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应当思考：</a:t>
                </a:r>
                <a:r>
                  <a:rPr lang="en-US" altLang="zh-CN" sz="2400" dirty="0">
                    <a:latin typeface="+mj-lt"/>
                    <a:ea typeface="+mj-ea"/>
                  </a:rPr>
                  <a:t>H </a:t>
                </a:r>
                <a:r>
                  <a:rPr lang="zh-CN" altLang="en-US" sz="2400" dirty="0">
                    <a:latin typeface="+mj-lt"/>
                    <a:ea typeface="+mj-ea"/>
                  </a:rPr>
                  <a:t>在选完牌后会怎么进行游戏？如果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又应该怎么做？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5902692"/>
                <a:ext cx="9185740" cy="830997"/>
              </a:xfrm>
              <a:prstGeom prst="rect">
                <a:avLst/>
              </a:prstGeom>
              <a:blipFill>
                <a:blip r:embed="rId3"/>
                <a:stretch>
                  <a:fillRect l="-1062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95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发现性质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在处理问题时，可以尝试以下的方法：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在处理一个困难的问题时，先分析它的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特例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在处理一个陌生的问题时，先寻找它与已知问题的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联系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在顺利解决一个问题后，将其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泛化</a:t>
            </a:r>
            <a:r>
              <a:rPr lang="zh-CN" altLang="en-US" sz="2400" dirty="0">
                <a:latin typeface="+mj-lt"/>
                <a:ea typeface="+mj-ea"/>
              </a:rPr>
              <a:t>从而为日后的解决问题做铺垫。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0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在分析特例时，我们要学会找规律。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以下数列有什么规律？试着填空吧！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5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16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19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88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24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06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68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88</a:t>
            </a:r>
            <a:r>
              <a:rPr lang="zh-CN" altLang="en-US" sz="2400" dirty="0">
                <a:latin typeface="+mj-lt"/>
                <a:ea typeface="+mj-ea"/>
              </a:rPr>
              <a:t>，？，</a:t>
            </a:r>
            <a:r>
              <a:rPr lang="en-US" altLang="zh-CN" sz="2400" dirty="0">
                <a:latin typeface="+mj-lt"/>
                <a:ea typeface="+mj-ea"/>
              </a:rPr>
              <a:t>98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10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40</a:t>
            </a:r>
            <a:r>
              <a:rPr lang="zh-CN" altLang="en-US" sz="2400" dirty="0">
                <a:latin typeface="+mj-lt"/>
                <a:ea typeface="+mj-ea"/>
              </a:rPr>
              <a:t>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391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关于操作系统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我们通常使用的电脑系统为 </a:t>
            </a:r>
            <a:r>
              <a:rPr lang="en-US" altLang="zh-CN" sz="2400" dirty="0"/>
              <a:t>Windows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但 </a:t>
            </a:r>
            <a:r>
              <a:rPr lang="en-US" altLang="zh-CN" sz="2400" dirty="0"/>
              <a:t>CCF </a:t>
            </a:r>
            <a:r>
              <a:rPr lang="zh-CN" altLang="en-US" sz="2400" dirty="0"/>
              <a:t>组织的测试中，标准系统为 </a:t>
            </a:r>
            <a:r>
              <a:rPr lang="en-US" altLang="zh-CN" sz="2400" dirty="0"/>
              <a:t>NOI Linux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hlinkClick r:id="rId2"/>
              </a:rPr>
              <a:t>https://www.noi.cn/gynoi/jsgz/2021-07-16/732450.shtml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可以在 </a:t>
            </a:r>
            <a:r>
              <a:rPr lang="en-US" altLang="zh-CN" sz="2400" dirty="0"/>
              <a:t>Windows </a:t>
            </a:r>
            <a:r>
              <a:rPr lang="zh-CN" altLang="en-US" sz="2400" dirty="0"/>
              <a:t>系统中使用虚拟机运行 </a:t>
            </a:r>
            <a:r>
              <a:rPr lang="en-US" altLang="zh-CN" sz="2400" dirty="0"/>
              <a:t>NOI Linux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396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在分析特例时，我们要学会找规律。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以下数列有什么规律？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5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16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19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88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64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24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06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68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88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，？，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98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10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40</a:t>
            </a:r>
            <a:r>
              <a:rPr lang="zh-CN" altLang="en-US" sz="2400" dirty="0">
                <a:latin typeface="+mj-lt"/>
                <a:ea typeface="+mj-ea"/>
              </a:rPr>
              <a:t>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763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打表可以帮助我们尝试找出规律。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但不应该用少数几项强行拟合出规律。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观察表中的等差、等比数列。若存在，则考虑差分或求一下商。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观察一个数是否等于他相邻若干项的和，或者观察其减去相邻的几项后是否有规律。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观察表内所有元素的大小范围。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尝试对表内每个数分解质因数，观察其规律。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尝试对数列作差分或前缀和，或是观察其与下标的联系。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对于一些最优化类问题，可以把所有的情况打下来，看一看有没有具有代表性的情况。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558FC4"/>
              </a:solidFill>
            </a:endParaRPr>
          </a:p>
          <a:p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982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3747EF-CF10-72FA-B633-B31F52D461A3}"/>
              </a:ext>
            </a:extLst>
          </p:cNvPr>
          <p:cNvSpPr/>
          <p:nvPr/>
        </p:nvSpPr>
        <p:spPr>
          <a:xfrm>
            <a:off x="1764282" y="1395629"/>
            <a:ext cx="8663436" cy="3382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B0FFEE-4C25-55CE-E52E-A0F717DFFFF9}"/>
              </a:ext>
            </a:extLst>
          </p:cNvPr>
          <p:cNvSpPr txBox="1"/>
          <p:nvPr/>
        </p:nvSpPr>
        <p:spPr>
          <a:xfrm>
            <a:off x="1984343" y="158029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最小非因数问题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7CD32E-E087-A300-1129-8478E57E3787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5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为最小的正整数数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满足其不是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的因子。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现给出正整数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，请计算出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10^9+7</m:t>
                    </m:r>
                  </m:oMath>
                </a14:m>
                <a:r>
                  <a:rPr lang="zh-CN" altLang="en-US" sz="2400" dirty="0"/>
                  <a:t> 的值。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本题含多组数据。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1 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1 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7CD32E-E087-A300-1129-8478E57E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54940"/>
              </a:xfrm>
              <a:prstGeom prst="rect">
                <a:avLst/>
              </a:prstGeom>
              <a:blipFill>
                <a:blip r:embed="rId2"/>
                <a:stretch>
                  <a:fillRect l="-1326" t="-2850" b="-4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5E0D444-8A01-EC8C-78E4-C2B392E9421D}"/>
              </a:ext>
            </a:extLst>
          </p:cNvPr>
          <p:cNvSpPr txBox="1"/>
          <p:nvPr/>
        </p:nvSpPr>
        <p:spPr>
          <a:xfrm>
            <a:off x="7895808" y="1580295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Luogu</a:t>
            </a:r>
            <a:r>
              <a:rPr lang="en-US" altLang="zh-CN" sz="2400" dirty="0"/>
              <a:t> CF1542C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404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/>
              <p:nvPr/>
            </p:nvSpPr>
            <p:spPr>
              <a:xfrm>
                <a:off x="1407133" y="1526634"/>
                <a:ext cx="9185740" cy="379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时间复杂度是学术界用来衡量算法优劣的指标。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严谨地说，说一个算法是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是指对于任意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程序的运行时间都不会超过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的，其中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是一个与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无关的常数。这被称为渐进复杂度。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在 </a:t>
                </a:r>
                <a:r>
                  <a:rPr lang="en-US" altLang="zh-CN" sz="2400" dirty="0">
                    <a:latin typeface="+mj-lt"/>
                    <a:ea typeface="+mj-ea"/>
                  </a:rPr>
                  <a:t>OI </a:t>
                </a:r>
                <a:r>
                  <a:rPr lang="zh-CN" altLang="en-US" sz="2400" dirty="0">
                    <a:latin typeface="+mj-lt"/>
                    <a:ea typeface="+mj-ea"/>
                  </a:rPr>
                  <a:t>中，常数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同样重要，因此时间复杂度只是帮助我们估算程序运行时间的方法。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判断时间复杂度的方法：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数循环层数；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数学方法。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26634"/>
                <a:ext cx="9185740" cy="3798732"/>
              </a:xfrm>
              <a:prstGeom prst="rect">
                <a:avLst/>
              </a:prstGeom>
              <a:blipFill>
                <a:blip r:embed="rId2"/>
                <a:stretch>
                  <a:fillRect l="-1062" t="-1763" r="-796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0E0E32C-4BE6-C812-1505-BE1A2BBA4756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复杂度理论</a:t>
            </a:r>
          </a:p>
        </p:txBody>
      </p:sp>
    </p:spTree>
    <p:extLst>
      <p:ext uri="{BB962C8B-B14F-4D97-AF65-F5344CB8AC3E}">
        <p14:creationId xmlns:p14="http://schemas.microsoft.com/office/powerpoint/2010/main" val="73215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0CD66-5361-4BB6-98F3-B2B6838C3979}"/>
              </a:ext>
            </a:extLst>
          </p:cNvPr>
          <p:cNvSpPr txBox="1"/>
          <p:nvPr/>
        </p:nvSpPr>
        <p:spPr>
          <a:xfrm>
            <a:off x="1407133" y="1526634"/>
            <a:ext cx="9185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来做一点数学练习：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调和级数；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埃式筛；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子集枚举。</a:t>
            </a: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7954E6-328B-1479-1BD4-2EE37FBADF41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复杂度理论</a:t>
            </a:r>
          </a:p>
        </p:txBody>
      </p:sp>
    </p:spTree>
    <p:extLst>
      <p:ext uri="{BB962C8B-B14F-4D97-AF65-F5344CB8AC3E}">
        <p14:creationId xmlns:p14="http://schemas.microsoft.com/office/powerpoint/2010/main" val="63952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/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来做一点数学练习：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调和级数；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埃式筛；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  <a:ea typeface="+mj-ea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子集枚举。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blipFill>
                <a:blip r:embed="rId2"/>
                <a:stretch>
                  <a:fillRect l="-1062" t="-4264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BAA20C8-E42A-3414-B518-2D93A5A0242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复杂度理论</a:t>
            </a:r>
          </a:p>
        </p:txBody>
      </p:sp>
    </p:spTree>
    <p:extLst>
      <p:ext uri="{BB962C8B-B14F-4D97-AF65-F5344CB8AC3E}">
        <p14:creationId xmlns:p14="http://schemas.microsoft.com/office/powerpoint/2010/main" val="12477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/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一般认为计算机一秒内可以进行：</a:t>
                </a:r>
                <a:endParaRPr lang="en-US" altLang="zh-CN" sz="2400" i="1" dirty="0">
                  <a:latin typeface="Cambria Math" panose="02040503050406030204" pitchFamily="18" charset="0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次加法与连续内存访问；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次乘法与对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常</a:t>
                </a:r>
                <a:r>
                  <a:rPr lang="zh-CN" altLang="en-US" sz="2400" dirty="0">
                    <a:latin typeface="+mj-lt"/>
                    <a:ea typeface="+mj-ea"/>
                  </a:rPr>
                  <a:t>模数取模。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次跳跃的内存访问与递归。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blipFill>
                <a:blip r:embed="rId2"/>
                <a:stretch>
                  <a:fillRect l="-1062" t="-4264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48E2ED6-556D-BB0D-4CF9-E5328D3535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常数理论</a:t>
            </a:r>
          </a:p>
        </p:txBody>
      </p:sp>
    </p:spTree>
    <p:extLst>
      <p:ext uri="{BB962C8B-B14F-4D97-AF65-F5344CB8AC3E}">
        <p14:creationId xmlns:p14="http://schemas.microsoft.com/office/powerpoint/2010/main" val="15613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关于学习方法与要求</a:t>
            </a:r>
            <a:endParaRPr lang="zh-CN" altLang="en-US" sz="4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2" y="1526634"/>
            <a:ext cx="99262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从讲解中学习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解决你遇到的所有问题，是学习的根本。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而讲解自己所学的东西，是避免悬而未决的问题的最好方法。</a:t>
            </a:r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从代码中学习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在 </a:t>
            </a:r>
            <a:r>
              <a:rPr lang="en-US" altLang="zh-CN" sz="2400" dirty="0">
                <a:latin typeface="+mj-lt"/>
                <a:ea typeface="+mj-ea"/>
              </a:rPr>
              <a:t>AC </a:t>
            </a:r>
            <a:r>
              <a:rPr lang="zh-CN" altLang="en-US" sz="2400" dirty="0">
                <a:latin typeface="+mj-lt"/>
                <a:ea typeface="+mj-ea"/>
              </a:rPr>
              <a:t>后阅读 </a:t>
            </a:r>
            <a:r>
              <a:rPr lang="en-US" altLang="zh-CN" sz="2400" dirty="0">
                <a:latin typeface="+mj-lt"/>
                <a:ea typeface="+mj-ea"/>
              </a:rPr>
              <a:t>2~3 </a:t>
            </a:r>
            <a:r>
              <a:rPr lang="zh-CN" altLang="en-US" sz="2400" dirty="0">
                <a:latin typeface="+mj-lt"/>
                <a:ea typeface="+mj-ea"/>
              </a:rPr>
              <a:t>最优解与最短代码。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其中也许有巧妙的技巧，也许会有更厉害的算法。</a:t>
            </a:r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在复盘中学习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不只是比赛，每次做完一道题后都可以给自己复盘。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分析自己的思路与决策，提高下一次思考的效率。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这些方法也许会让你少做几个题，但能增加每题的收获。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数据是很好的衡量尺度，但希望大家不要追求数据而放弃了更好的学习。</a:t>
            </a:r>
            <a:endParaRPr lang="en-US" altLang="zh-CN" sz="2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31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关于编程环境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 </a:t>
            </a:r>
            <a:r>
              <a:rPr lang="en-US" altLang="zh-CN" sz="2400" dirty="0"/>
              <a:t>Windows </a:t>
            </a:r>
            <a:r>
              <a:rPr lang="zh-CN" altLang="en-US" sz="2400" dirty="0"/>
              <a:t>上有很多方便的 </a:t>
            </a:r>
            <a:r>
              <a:rPr lang="en-US" altLang="zh-CN" sz="2400" dirty="0"/>
              <a:t>IDE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如果你对此没有深刻的了解，可以使用 </a:t>
            </a:r>
            <a:r>
              <a:rPr lang="en-US" altLang="zh-CN" sz="2400" dirty="0"/>
              <a:t>dev C++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NOI Linux </a:t>
            </a:r>
            <a:r>
              <a:rPr lang="zh-CN" altLang="en-US" sz="2400" dirty="0"/>
              <a:t>里推荐使用 </a:t>
            </a:r>
            <a:r>
              <a:rPr lang="en-US" altLang="zh-CN" sz="2400" dirty="0" err="1"/>
              <a:t>VScode</a:t>
            </a:r>
            <a:r>
              <a:rPr lang="en-US" altLang="zh-CN" sz="2400" dirty="0"/>
              <a:t> </a:t>
            </a:r>
            <a:r>
              <a:rPr lang="zh-CN" altLang="en-US" sz="2400" dirty="0"/>
              <a:t>编写代码，用指令编译运行。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90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关于编译命令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编译命令：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g++ A.cpp –o A.exe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含义：编译 </a:t>
            </a:r>
            <a:r>
              <a:rPr lang="en-US" altLang="zh-CN" sz="2400" dirty="0">
                <a:latin typeface="Consolas" panose="020B0609020204030204" pitchFamily="49" charset="0"/>
              </a:rPr>
              <a:t>A.cpp </a:t>
            </a:r>
            <a:r>
              <a:rPr lang="zh-CN" altLang="en-US" sz="2400" dirty="0">
                <a:latin typeface="Consolas" panose="020B0609020204030204" pitchFamily="49" charset="0"/>
              </a:rPr>
              <a:t>这个文件，生成 </a:t>
            </a:r>
            <a:r>
              <a:rPr lang="en-US" altLang="zh-CN" sz="2400" dirty="0">
                <a:latin typeface="Consolas" panose="020B0609020204030204" pitchFamily="49" charset="0"/>
              </a:rPr>
              <a:t>A.exe </a:t>
            </a:r>
            <a:r>
              <a:rPr lang="zh-CN" altLang="en-US" sz="2400" dirty="0">
                <a:latin typeface="Consolas" panose="020B0609020204030204" pitchFamily="49" charset="0"/>
              </a:rPr>
              <a:t>这个程序。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编译选项（推荐全部使用）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-O2  </a:t>
            </a:r>
            <a:r>
              <a:rPr lang="zh-CN" altLang="en-US" sz="2400" dirty="0">
                <a:latin typeface="Consolas" panose="020B0609020204030204" pitchFamily="49" charset="0"/>
              </a:rPr>
              <a:t>：开启 </a:t>
            </a:r>
            <a:r>
              <a:rPr lang="en-US" altLang="zh-CN" sz="2400" dirty="0">
                <a:latin typeface="Consolas" panose="020B0609020204030204" pitchFamily="49" charset="0"/>
              </a:rPr>
              <a:t>O2 </a:t>
            </a:r>
            <a:r>
              <a:rPr lang="zh-CN" altLang="en-US" sz="2400" dirty="0">
                <a:latin typeface="Consolas" panose="020B0609020204030204" pitchFamily="49" charset="0"/>
              </a:rPr>
              <a:t>优化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-Wall  </a:t>
            </a:r>
            <a:r>
              <a:rPr lang="zh-CN" altLang="en-US" sz="2400" dirty="0">
                <a:latin typeface="Consolas" panose="020B0609020204030204" pitchFamily="49" charset="0"/>
              </a:rPr>
              <a:t>：显示所有警告信息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en-US" altLang="zh-CN" sz="2400" dirty="0" err="1">
                <a:latin typeface="Consolas" panose="020B0609020204030204" pitchFamily="49" charset="0"/>
              </a:rPr>
              <a:t>Wextra</a:t>
            </a:r>
            <a:r>
              <a:rPr lang="en-US" altLang="zh-CN" sz="2400" dirty="0">
                <a:latin typeface="Consolas" panose="020B0609020204030204" pitchFamily="49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</a:rPr>
              <a:t>：显示更多警告信息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同时，建议在 </a:t>
            </a:r>
            <a:r>
              <a:rPr lang="en-US" altLang="zh-CN" sz="2400" dirty="0">
                <a:latin typeface="+mj-lt"/>
              </a:rPr>
              <a:t>Dev C++ </a:t>
            </a:r>
            <a:r>
              <a:rPr lang="zh-CN" altLang="en-US" sz="2400" dirty="0">
                <a:latin typeface="Consolas" panose="020B0609020204030204" pitchFamily="49" charset="0"/>
              </a:rPr>
              <a:t>中加入以下编译选项：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-std=</a:t>
            </a:r>
            <a:r>
              <a:rPr lang="en-US" altLang="zh-CN" sz="2400" dirty="0" err="1">
                <a:latin typeface="Consolas" panose="020B0609020204030204" pitchFamily="49" charset="0"/>
              </a:rPr>
              <a:t>c++</a:t>
            </a:r>
            <a:r>
              <a:rPr lang="en-US" altLang="zh-CN" sz="2400" dirty="0">
                <a:latin typeface="Consolas" panose="020B0609020204030204" pitchFamily="49" charset="0"/>
              </a:rPr>
              <a:t>14  </a:t>
            </a:r>
            <a:r>
              <a:rPr lang="zh-CN" altLang="en-US" sz="2400" dirty="0">
                <a:latin typeface="Consolas" panose="020B0609020204030204" pitchFamily="49" charset="0"/>
              </a:rPr>
              <a:t>：修改编译器版本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en-US" altLang="zh-CN" sz="2400" dirty="0" err="1">
                <a:latin typeface="Consolas" panose="020B0609020204030204" pitchFamily="49" charset="0"/>
              </a:rPr>
              <a:t>Wl</a:t>
            </a:r>
            <a:r>
              <a:rPr lang="en-US" altLang="zh-CN" sz="2400" dirty="0">
                <a:latin typeface="Consolas" panose="020B0609020204030204" pitchFamily="49" charset="0"/>
              </a:rPr>
              <a:t>,--stack=1000000000  </a:t>
            </a:r>
            <a:r>
              <a:rPr lang="zh-CN" altLang="en-US" sz="2400" dirty="0">
                <a:latin typeface="Consolas" panose="020B0609020204030204" pitchFamily="49" charset="0"/>
              </a:rPr>
              <a:t>：扩大栈空间限制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关于警告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何时编译器会给出警告？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+mj-ea"/>
              </a:rPr>
              <a:t>代码编写风格诡异。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+mj-ea"/>
              </a:rPr>
              <a:t>未定义行为。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845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关于未定义行为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</a:rPr>
              <a:t>C++</a:t>
            </a:r>
            <a:r>
              <a:rPr lang="zh-CN" altLang="en-US" sz="2400" dirty="0">
                <a:latin typeface="+mj-lt"/>
                <a:ea typeface="+mj-ea"/>
              </a:rPr>
              <a:t> 首先是一门语言，编译器只是根据语言规则编译代码的工具。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语言规则没有规定的情况，编译器会怎样解析代码是无法预测的。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常见的未定义行为：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a = (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++) + (++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；</a:t>
            </a:r>
            <a:endParaRPr lang="en-US" altLang="zh-CN" sz="2400" dirty="0">
              <a:latin typeface="Consolas" panose="020B0609020204030204" pitchFamily="49" charset="0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非 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函数没有 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return</a:t>
            </a:r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；</a:t>
            </a:r>
            <a:endParaRPr lang="en-US" altLang="zh-CN" sz="2400" dirty="0">
              <a:latin typeface="Consolas" panose="020B0609020204030204" pitchFamily="49" charset="0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数组越界。</a:t>
            </a:r>
            <a:endParaRPr lang="en-US" altLang="zh-CN" sz="2400" dirty="0"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CN" sz="2400" dirty="0">
              <a:latin typeface="Consolas" panose="020B0609020204030204" pitchFamily="49" charset="0"/>
              <a:ea typeface="+mj-ea"/>
            </a:endParaRPr>
          </a:p>
          <a:p>
            <a:r>
              <a:rPr lang="zh-CN" altLang="en-US" sz="2000" dirty="0">
                <a:latin typeface="+mj-lt"/>
                <a:ea typeface="+mj-ea"/>
              </a:rPr>
              <a:t>建议阅读：</a:t>
            </a:r>
            <a:r>
              <a:rPr lang="en-US" altLang="zh-CN" sz="2000" dirty="0">
                <a:latin typeface="+mj-lt"/>
                <a:ea typeface="+mj-ea"/>
                <a:hlinkClick r:id="rId2"/>
              </a:rPr>
              <a:t>https://www.luogu.com.cn/article/ue93zsuy</a:t>
            </a:r>
            <a:endParaRPr lang="en-US" altLang="zh-CN" sz="20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未定义行为分为编译时与运行时的。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运行时的未定义行为可以用编译指令 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-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fsanitize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=undefined </a:t>
            </a:r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检测出来</a:t>
            </a:r>
            <a:r>
              <a:rPr lang="zh-CN" altLang="en-US" sz="2400" dirty="0">
                <a:latin typeface="+mj-lt"/>
                <a:ea typeface="+mj-ea"/>
              </a:rPr>
              <a:t>，但仅限 </a:t>
            </a:r>
            <a:r>
              <a:rPr lang="en-US" altLang="zh-CN" sz="2400" dirty="0">
                <a:latin typeface="+mj-lt"/>
                <a:ea typeface="+mj-ea"/>
              </a:rPr>
              <a:t>Linux</a:t>
            </a:r>
            <a:r>
              <a:rPr lang="zh-CN" altLang="en-US" sz="2400" dirty="0">
                <a:latin typeface="+mj-lt"/>
                <a:ea typeface="+mj-ea"/>
              </a:rPr>
              <a:t>。</a:t>
            </a:r>
            <a:endParaRPr lang="en-US" altLang="zh-CN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21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155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 </a:t>
            </a:r>
            <a:r>
              <a:rPr lang="en-US" altLang="zh-CN" sz="4800" dirty="0">
                <a:latin typeface="+mj-lt"/>
              </a:rPr>
              <a:t>Linux</a:t>
            </a:r>
            <a:endParaRPr lang="zh-CN" altLang="en-US" sz="4800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26634"/>
            <a:ext cx="9185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</a:rPr>
              <a:t>NOI Linux </a:t>
            </a:r>
            <a:r>
              <a:rPr lang="zh-CN" altLang="en-US" sz="2400" dirty="0">
                <a:latin typeface="+mj-lt"/>
                <a:ea typeface="+mj-ea"/>
              </a:rPr>
              <a:t>中常用的指令：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cd Name </a:t>
            </a:r>
            <a:r>
              <a:rPr lang="zh-CN" altLang="en-US" sz="2400" dirty="0">
                <a:latin typeface="+mj-lt"/>
                <a:ea typeface="+mj-ea"/>
              </a:rPr>
              <a:t>：进入文件夹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cd ..  </a:t>
            </a:r>
            <a:r>
              <a:rPr lang="zh-CN" altLang="en-US" sz="2400" dirty="0">
                <a:latin typeface="+mj-lt"/>
                <a:ea typeface="+mj-ea"/>
              </a:rPr>
              <a:t>：返回上一级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ls </a:t>
            </a:r>
            <a:r>
              <a:rPr lang="zh-CN" altLang="en-US" sz="2400" dirty="0">
                <a:latin typeface="+mj-lt"/>
                <a:ea typeface="+mj-ea"/>
              </a:rPr>
              <a:t>：列出该目录下所有文件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+mj-lt"/>
                <a:ea typeface="+mj-ea"/>
              </a:rPr>
              <a:t>pwd</a:t>
            </a:r>
            <a:r>
              <a:rPr lang="en-US" altLang="zh-CN" sz="2400" dirty="0">
                <a:latin typeface="+mj-lt"/>
                <a:ea typeface="+mj-ea"/>
              </a:rPr>
              <a:t> </a:t>
            </a:r>
            <a:r>
              <a:rPr lang="zh-CN" altLang="en-US" sz="2400" dirty="0">
                <a:latin typeface="+mj-lt"/>
                <a:ea typeface="+mj-ea"/>
              </a:rPr>
              <a:t>：列出当前工作文件夹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en-US" altLang="zh-CN" sz="2400" dirty="0">
                <a:latin typeface="+mj-lt"/>
                <a:ea typeface="+mj-ea"/>
              </a:rPr>
              <a:t>Linux </a:t>
            </a:r>
            <a:r>
              <a:rPr lang="zh-CN" altLang="en-US" sz="2400" dirty="0">
                <a:latin typeface="+mj-lt"/>
                <a:ea typeface="+mj-ea"/>
              </a:rPr>
              <a:t>下的后缀名更不重要。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443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26634"/>
            <a:ext cx="918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以上是介绍了信息学竞赛最基本的基本功，课堂能讲到的只能是很小一部分。需要在训练中有意识地学习，并且要熟练掌握。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37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552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 </a:t>
            </a:r>
            <a:r>
              <a:rPr lang="en-US" altLang="zh-CN" sz="4800" dirty="0">
                <a:latin typeface="+mj-lt"/>
              </a:rPr>
              <a:t>STL</a:t>
            </a:r>
            <a:endParaRPr lang="zh-CN" altLang="en-US" sz="4800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26634"/>
            <a:ext cx="9185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以下数据结构应熟练掌握：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  <a:ea typeface="+mj-ea"/>
              </a:rPr>
              <a:t>vector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  <a:ea typeface="+mj-ea"/>
              </a:rPr>
              <a:t>queue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  <a:ea typeface="+mj-ea"/>
              </a:rPr>
              <a:t>stack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  <a:ea typeface="+mj-ea"/>
              </a:rPr>
              <a:t>map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  <a:ea typeface="+mj-ea"/>
              </a:rPr>
              <a:t>set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+mj-lt"/>
                <a:ea typeface="+mj-ea"/>
              </a:rPr>
              <a:t>multiset</a:t>
            </a:r>
            <a:r>
              <a:rPr lang="zh-CN" altLang="en-US" sz="2400" dirty="0">
                <a:latin typeface="+mj-lt"/>
                <a:ea typeface="+mj-ea"/>
              </a:rPr>
              <a:t>。</a:t>
            </a:r>
            <a:r>
              <a:rPr lang="en-US" altLang="zh-CN" sz="2400" dirty="0">
                <a:latin typeface="+mj-lt"/>
                <a:ea typeface="+mj-ea"/>
              </a:rPr>
              <a:t> </a:t>
            </a: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下面是常用的函数。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82B7CE-97AC-51EF-7620-72A4B042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1340"/>
              </p:ext>
            </p:extLst>
          </p:nvPr>
        </p:nvGraphicFramePr>
        <p:xfrm>
          <a:off x="2032000" y="5072988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800854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09462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1780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70442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6977956"/>
                    </a:ext>
                  </a:extLst>
                </a:gridCol>
              </a:tblGrid>
              <a:tr h="383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empty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size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top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front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02169"/>
                  </a:ext>
                </a:extLst>
              </a:tr>
              <a:tr h="429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push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push_back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erase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insert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begin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03583"/>
                  </a:ext>
                </a:extLst>
              </a:tr>
              <a:tr h="429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end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reserve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resize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lower_bound</a:t>
                      </a:r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214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1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2121</Words>
  <Application>Microsoft Office PowerPoint</Application>
  <PresentationFormat>宽屏</PresentationFormat>
  <Paragraphs>237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Arial</vt:lpstr>
      <vt:lpstr>Cambria</vt:lpstr>
      <vt:lpstr>Cambria Math</vt:lpstr>
      <vt:lpstr>Consolas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Rotate Subari</cp:lastModifiedBy>
  <cp:revision>18</cp:revision>
  <dcterms:created xsi:type="dcterms:W3CDTF">2024-04-08T13:02:55Z</dcterms:created>
  <dcterms:modified xsi:type="dcterms:W3CDTF">2024-07-14T09:06:31Z</dcterms:modified>
</cp:coreProperties>
</file>