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45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23BA5-30BC-4745-9AC5-345338C6F2FA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12BF-4BE4-4529-9C72-6E5234D30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9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73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845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16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120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7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541BE-A044-8E31-C7A1-B739D3D46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A4F86E-B179-7C06-B4FC-5290592C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52A6B-1851-76FC-4D65-4B90C5D0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8B7A5-18A0-D103-A38E-4B302019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3FC72-25D6-3B16-5F64-32B22EFD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4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27F22-A502-1962-1EDB-A255B9E5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800CF5-D0B9-4964-F4CD-6314A7172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329E6-F405-6E75-6F75-40060DF6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5072E-011D-0169-5E46-244637D9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19D2-B70D-6FF4-9DC0-1681F347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8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012E84-53F0-7186-9C12-0D18AD554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2DAE94-90B3-7985-8359-55A0ECB0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49FAA-294F-77C7-1AEA-E3C41F04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7E732-9B36-3FC6-1282-F9A01B0E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597C3-ABC4-CB62-FA98-13D8B50A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3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C50B-2623-D656-6AE7-323DB43E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BA780-D77A-58C8-7361-D55E5DCFC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10B04-22CF-C72F-06F3-15894292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000CD-D925-3123-B8A9-0F4F2345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209D-CA7A-0EAB-146E-DEA38F83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2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08CF0-C181-2D9A-2FDB-1B51A8B3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1A34B-56EA-D3B8-0C9D-4EDFF8DE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C07D2-1F50-0C75-CC66-86587D45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B4B04-D7F4-3E3C-9062-B7948486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25044-8C13-3FBA-FC60-8212336C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69081-954E-5C86-8708-545E63A1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E6778-5EF0-80DC-6506-D5F27566C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F3B30-628A-93F6-A7CD-A76005531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D6072-2753-B5F4-7F32-54537F06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5398E-5543-E5BC-F63B-FB0CCAEE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A483A0-DDD4-639B-54E0-B3DAA3A2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9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A9581-98C3-264E-839D-E5C39903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364E67-3A52-A7A4-C04B-CBBF70D01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4F3528-028F-53F0-9840-CD831F4BF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05D882-5B0E-F86F-E7E3-AC80EA734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C1310C-7D89-0A03-413B-2D29A8A65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05B03B-B145-366A-790B-80C999F3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FD15ED-B30B-36C4-D128-7C8F0A9C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38C8CC-5752-7DB5-E31B-3F121D22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8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C9229-8E44-C90B-EB85-0F8F7183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A42BAD-48FD-1381-3C7C-792E9A77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B3DBDE-7464-4145-A7DF-45103F87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C18FE5-80CE-1417-6492-D5D4703A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76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BA0304-FA9D-EC59-02BE-93467518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A1FDDB-9FB5-7161-6082-8B141CB0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6D8BFF-3D42-5E37-C335-79F95B36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4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55E46-C93B-3042-3433-C8919DAE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11313-794B-DAEB-048C-2A63E2E17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FEE781-C56E-C0BC-1C83-F5A0543E5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76C89-12EE-A162-7617-A6E5A7F0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1B2BE-4849-3AA0-624D-B23A75B8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D138C-EB76-6613-793B-CE2DE9DC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0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AE718-EB0B-0C9A-C0FD-AE51373B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E986E3-AD7E-2376-FFE0-F758F0A1E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6737C-72BE-A710-CAD4-5239C6EE2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760749-3477-E026-3E38-FAEB23E3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091D2-0646-811B-EA85-592269B0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217C3-EFDD-799F-EDA2-683B75F9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1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A8014B-D161-A3E6-A0A7-AE415BDC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80A64-E248-37CE-4C74-63B7BD8AD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57C01-1422-485D-1E0D-5DCD6DA64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03CF-F49A-405C-B552-A7BC870A0E39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88730-A8E5-8F2C-CD52-6255280A2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53456-C43B-EC3D-F1E4-84BE2828C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1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4458370" y="1844967"/>
            <a:ext cx="327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动态规划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83124D-57DF-3446-032F-21FF29A30A19}"/>
              </a:ext>
            </a:extLst>
          </p:cNvPr>
          <p:cNvSpPr txBox="1"/>
          <p:nvPr/>
        </p:nvSpPr>
        <p:spPr>
          <a:xfrm>
            <a:off x="4849503" y="280994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+mn-ea"/>
              </a:rPr>
              <a:t>序列与区间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54DBCE-CE57-EC44-78FF-501A12660869}"/>
              </a:ext>
            </a:extLst>
          </p:cNvPr>
          <p:cNvSpPr txBox="1"/>
          <p:nvPr/>
        </p:nvSpPr>
        <p:spPr>
          <a:xfrm>
            <a:off x="5550817" y="3876293"/>
            <a:ext cx="1090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dottle</a:t>
            </a:r>
            <a:endParaRPr lang="zh-CN" alt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6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序列</a:t>
            </a:r>
            <a:r>
              <a:rPr lang="zh-CN" altLang="en-US" sz="4800" b="1" dirty="0">
                <a:latin typeface="+mj-lt"/>
              </a:rPr>
              <a:t>动规</a:t>
            </a:r>
            <a:endParaRPr lang="zh-CN" altLang="en-US" sz="4800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字符串卡牌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753414" y="1532378"/>
            <a:ext cx="1454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ABC225F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给定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张卡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每张卡上面有一个字符串。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你需要从中选出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张卡牌，按照任意的次序排列它，使得它们拼成的序列</a:t>
                </a:r>
                <a:r>
                  <a:rPr lang="zh-CN" altLang="en-US" sz="2400" b="0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字典序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最小。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407133" y="4211868"/>
                <a:ext cx="948839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字典序</a:t>
                </a:r>
                <a:r>
                  <a:rPr lang="zh-CN" altLang="en-US" sz="2400" dirty="0"/>
                  <a:t>是从前往后判断的，此类问题中顺序很重要。</a:t>
                </a:r>
                <a:endParaRPr lang="en-US" altLang="zh-CN" sz="2400" dirty="0"/>
              </a:p>
              <a:p>
                <a:r>
                  <a:rPr lang="zh-CN" altLang="en-US" sz="2400" dirty="0"/>
                  <a:t>厘清思路，其实有两个问题亟待解决：</a:t>
                </a:r>
                <a:endParaRPr lang="en-US" altLang="zh-CN" sz="24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/>
                  <a:t>应当选哪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张卡？</a:t>
                </a:r>
                <a:endParaRPr lang="en-US" altLang="zh-CN" sz="24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/>
                  <a:t>在选好卡后，如何排列它们？</a:t>
                </a:r>
                <a:endParaRPr lang="en-US" altLang="zh-CN" sz="2400" dirty="0"/>
              </a:p>
              <a:p>
                <a:r>
                  <a:rPr lang="zh-CN" altLang="en-US" sz="2400" dirty="0"/>
                  <a:t>在时间顺序上，前者先于后者；</a:t>
                </a:r>
                <a:endParaRPr lang="en-US" altLang="zh-CN" sz="2400" dirty="0"/>
              </a:p>
              <a:p>
                <a:r>
                  <a:rPr lang="zh-CN" altLang="en-US" sz="2400" dirty="0"/>
                  <a:t>但根据我们先前对 </a:t>
                </a:r>
                <a:r>
                  <a:rPr lang="en-US" altLang="zh-CN" sz="2400" dirty="0" err="1"/>
                  <a:t>dp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的讨论，只有在确定顺序后才能进行 </a:t>
                </a:r>
                <a:r>
                  <a:rPr lang="en-US" altLang="zh-CN" sz="2400" dirty="0" err="1"/>
                  <a:t>dp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4211868"/>
                <a:ext cx="9488394" cy="2308324"/>
              </a:xfrm>
              <a:prstGeom prst="rect">
                <a:avLst/>
              </a:prstGeom>
              <a:blipFill>
                <a:blip r:embed="rId3"/>
                <a:stretch>
                  <a:fillRect l="-1028" t="-2902" b="-5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737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序列</a:t>
            </a:r>
            <a:r>
              <a:rPr lang="zh-CN" altLang="en-US" sz="4800" b="1" dirty="0">
                <a:latin typeface="+mj-lt"/>
              </a:rPr>
              <a:t>动规</a:t>
            </a:r>
            <a:endParaRPr lang="zh-CN" altLang="en-US" sz="4800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字符串卡牌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753414" y="1532378"/>
            <a:ext cx="1454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ABC225F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给定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张卡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每张卡上面有一个字符串。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你需要从中选出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张卡牌，按照任意的次序排列它，使得它们拼成的序列</a:t>
                </a:r>
                <a:r>
                  <a:rPr lang="zh-CN" altLang="en-US" sz="2400" b="0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字典序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最小。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407133" y="4211868"/>
                <a:ext cx="948839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在选好卡后，如何排列它们？</a:t>
                </a:r>
                <a:endParaRPr lang="en-US" altLang="zh-CN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r>
                  <a:rPr lang="zh-CN" altLang="en-US" sz="2400" dirty="0"/>
                  <a:t>在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最佳排序</a:t>
                </a:r>
                <a:r>
                  <a:rPr lang="zh-CN" altLang="en-US" sz="2400" dirty="0"/>
                  <a:t>问题中，一个有力的思路是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相邻调整法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对于两串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，若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，则称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 小于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则我们只需要将所有串按照上述的大小规则从小到大排序。</a:t>
                </a:r>
                <a:endParaRPr lang="en-US" altLang="zh-CN" sz="2400" dirty="0"/>
              </a:p>
              <a:p>
                <a:r>
                  <a:rPr lang="en-US" altLang="zh-CN" sz="2400" dirty="0">
                    <a:solidFill>
                      <a:schemeClr val="bg2">
                        <a:lumMod val="50000"/>
                      </a:schemeClr>
                    </a:solidFill>
                  </a:rPr>
                  <a:t>	</a:t>
                </a:r>
                <a:r>
                  <a:rPr lang="zh-CN" alt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试着对这个方法进行泛化。</a:t>
                </a:r>
                <a:endParaRPr lang="en-US" altLang="zh-CN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4211868"/>
                <a:ext cx="9488394" cy="1938992"/>
              </a:xfrm>
              <a:prstGeom prst="rect">
                <a:avLst/>
              </a:prstGeom>
              <a:blipFill>
                <a:blip r:embed="rId3"/>
                <a:stretch>
                  <a:fillRect l="-1028" t="-3459" b="-3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0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序列</a:t>
            </a:r>
            <a:r>
              <a:rPr lang="zh-CN" altLang="en-US" sz="4800" b="1" dirty="0">
                <a:latin typeface="+mj-lt"/>
              </a:rPr>
              <a:t>动规</a:t>
            </a:r>
            <a:endParaRPr lang="zh-CN" altLang="en-US" sz="4800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字符串卡牌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753414" y="1532378"/>
            <a:ext cx="1454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ABC225F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给定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张卡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每张卡上面有一个字符串。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你需要从中选出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张卡牌，按照任意的次序排列它，使得它们拼成的序列</a:t>
                </a:r>
                <a:r>
                  <a:rPr lang="zh-CN" altLang="en-US" sz="2400" b="0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字典序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最小。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407133" y="4211868"/>
                <a:ext cx="9488394" cy="196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选择卡牌的一个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子序列，使得它们顺次拼起来字典序最小。</a:t>
                </a:r>
                <a:endParaRPr lang="en-US" altLang="zh-CN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7030A0"/>
                    </a:solidFill>
                  </a:rPr>
                  <a:t> </a:t>
                </a:r>
                <a:r>
                  <a:rPr lang="zh-CN" altLang="en-US" sz="2400" dirty="0">
                    <a:solidFill>
                      <a:srgbClr val="7030A0"/>
                    </a:solidFill>
                  </a:rPr>
                  <a:t>表示决定了前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srgbClr val="7030A0"/>
                    </a:solidFill>
                  </a:rPr>
                  <a:t> </a:t>
                </a:r>
                <a:r>
                  <a:rPr lang="zh-CN" altLang="en-US" sz="2400" dirty="0">
                    <a:solidFill>
                      <a:srgbClr val="7030A0"/>
                    </a:solidFill>
                  </a:rPr>
                  <a:t>个元素，已经选择了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>
                    <a:solidFill>
                      <a:srgbClr val="7030A0"/>
                    </a:solidFill>
                  </a:rPr>
                  <a:t> </a:t>
                </a:r>
                <a:r>
                  <a:rPr lang="zh-CN" altLang="en-US" sz="2400" dirty="0">
                    <a:solidFill>
                      <a:srgbClr val="7030A0"/>
                    </a:solidFill>
                  </a:rPr>
                  <a:t>个元素，</a:t>
                </a:r>
                <a:endParaRPr lang="en-US" altLang="zh-CN" sz="2400" dirty="0">
                  <a:solidFill>
                    <a:srgbClr val="7030A0"/>
                  </a:solidFill>
                </a:endParaRPr>
              </a:p>
              <a:p>
                <a:r>
                  <a:rPr lang="zh-CN" altLang="en-US" sz="2400" dirty="0">
                    <a:solidFill>
                      <a:srgbClr val="7030A0"/>
                    </a:solidFill>
                  </a:rPr>
                  <a:t>此时能拼成的字典序最小的子序列是什么。</a:t>
                </a:r>
                <a:endParaRPr lang="en-US" altLang="zh-CN" sz="2400" dirty="0">
                  <a:solidFill>
                    <a:srgbClr val="7030A0"/>
                  </a:solidFill>
                </a:endParaRPr>
              </a:p>
              <a:p>
                <a:r>
                  <a:rPr lang="zh-CN" alt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思考此方法为何错误。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4211868"/>
                <a:ext cx="9488394" cy="1968744"/>
              </a:xfrm>
              <a:prstGeom prst="rect">
                <a:avLst/>
              </a:prstGeom>
              <a:blipFill>
                <a:blip r:embed="rId3"/>
                <a:stretch>
                  <a:fillRect l="-1028" t="-3406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18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序列</a:t>
            </a:r>
            <a:r>
              <a:rPr lang="zh-CN" altLang="en-US" sz="4800" b="1" dirty="0">
                <a:latin typeface="+mj-lt"/>
              </a:rPr>
              <a:t>动规</a:t>
            </a:r>
            <a:endParaRPr lang="zh-CN" altLang="en-US" sz="4800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字符串卡牌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753414" y="1532378"/>
            <a:ext cx="1454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ABC225F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给定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张卡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每张卡上面有一个字符串。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你需要从中选出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张卡牌，按照任意的次序排列它，使得它们拼成的序列</a:t>
                </a:r>
                <a:r>
                  <a:rPr lang="zh-CN" altLang="en-US" sz="2400" b="0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字典序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最小。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407133" y="4211868"/>
                <a:ext cx="9488394" cy="196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选择卡牌的一个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子序列，使得它们顺次拼起来字典序最小。</a:t>
                </a:r>
                <a:endParaRPr lang="en-US" altLang="zh-CN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表示决定了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后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个元素，已经选择了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个元素，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此时能拼成的字典序最小的子序列是什么。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r>
                  <a:rPr lang="zh-CN" alt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思考此方法为何正确了。</a:t>
                </a:r>
                <a:endParaRPr lang="en-US" altLang="zh-CN" sz="2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4211868"/>
                <a:ext cx="9488394" cy="1968744"/>
              </a:xfrm>
              <a:prstGeom prst="rect">
                <a:avLst/>
              </a:prstGeom>
              <a:blipFill>
                <a:blip r:embed="rId3"/>
                <a:stretch>
                  <a:fillRect l="-1028" t="-3406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41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序列</a:t>
            </a:r>
            <a:r>
              <a:rPr lang="zh-CN" altLang="en-US" sz="4800" b="1" dirty="0">
                <a:latin typeface="+mj-lt"/>
              </a:rPr>
              <a:t>动规</a:t>
            </a:r>
            <a:endParaRPr lang="zh-CN" altLang="en-US" sz="4800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字符串卡牌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753414" y="1532378"/>
            <a:ext cx="1454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ABC225F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给定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张卡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每张卡上面有一个字符串。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你需要从中选出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张卡牌，按照任意的次序排列它，使得它们拼成的序列</a:t>
                </a:r>
                <a:r>
                  <a:rPr lang="zh-CN" altLang="en-US" sz="2400" b="0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字典序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最小。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407133" y="4211868"/>
                <a:ext cx="9488394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i="0" dirty="0">
                    <a:latin typeface="+mj-lt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时，不一定有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但一定有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这是字符串的比较规则内禀的性质。</a:t>
                </a:r>
                <a:endParaRPr lang="en-US" altLang="zh-CN" sz="2400" dirty="0"/>
              </a:p>
              <a:p>
                <a:r>
                  <a:rPr lang="zh-CN" altLang="en-US" sz="2400" dirty="0"/>
                  <a:t>我们一定要十分注意我们储存的信息，有些时候未必是越大越好。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lvl="1"/>
                <a:r>
                  <a:rPr lang="zh-CN" alt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有趣的是，字符串是从前往后比较的，但我们却需要从后往前 </a:t>
                </a:r>
                <a:r>
                  <a:rPr lang="en-US" altLang="zh-CN" sz="2000" dirty="0" err="1">
                    <a:solidFill>
                      <a:schemeClr val="bg2">
                        <a:lumMod val="75000"/>
                      </a:schemeClr>
                    </a:solidFill>
                  </a:rPr>
                  <a:t>dp</a:t>
                </a:r>
                <a:r>
                  <a:rPr lang="zh-CN" alt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。</a:t>
                </a:r>
                <a:endParaRPr lang="en-US" altLang="zh-CN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lvl="1"/>
                <a:r>
                  <a:rPr lang="zh-CN" alt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这启示我们不能对 </a:t>
                </a:r>
                <a:r>
                  <a:rPr lang="en-US" altLang="zh-CN" sz="2000" dirty="0" err="1">
                    <a:solidFill>
                      <a:schemeClr val="bg2">
                        <a:lumMod val="75000"/>
                      </a:schemeClr>
                    </a:solidFill>
                  </a:rPr>
                  <a:t>dp</a:t>
                </a:r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顺序想当然，应当考虑各种可能的情况，选择最好的一种。</a:t>
                </a:r>
                <a:endParaRPr lang="en-US" altLang="zh-CN" sz="20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4211868"/>
                <a:ext cx="9488394" cy="2185214"/>
              </a:xfrm>
              <a:prstGeom prst="rect">
                <a:avLst/>
              </a:prstGeom>
              <a:blipFill>
                <a:blip r:embed="rId3"/>
                <a:stretch>
                  <a:fillRect l="-1028" t="-3073" r="-2571" b="-4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783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B24131BC-06E7-67AE-3C90-F041D08BA9A3}"/>
              </a:ext>
            </a:extLst>
          </p:cNvPr>
          <p:cNvGrpSpPr/>
          <p:nvPr/>
        </p:nvGrpSpPr>
        <p:grpSpPr>
          <a:xfrm>
            <a:off x="-1" y="0"/>
            <a:ext cx="12192000" cy="6858000"/>
            <a:chOff x="0" y="0"/>
            <a:chExt cx="12192000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1CEAD9C-1113-D958-F702-E14B781FB82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1C1E424-6401-BBFF-7C07-CEDCF3CA2FDB}"/>
                </a:ext>
              </a:extLst>
            </p:cNvPr>
            <p:cNvSpPr/>
            <p:nvPr/>
          </p:nvSpPr>
          <p:spPr>
            <a:xfrm>
              <a:off x="881743" y="848057"/>
              <a:ext cx="10428514" cy="5172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AC821FE-E3F6-5BE0-F39E-5A10DF9AB2FF}"/>
              </a:ext>
            </a:extLst>
          </p:cNvPr>
          <p:cNvSpPr txBox="1"/>
          <p:nvPr/>
        </p:nvSpPr>
        <p:spPr>
          <a:xfrm>
            <a:off x="1359648" y="1165839"/>
            <a:ext cx="4301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关于无后效性原则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A1717C-EF1A-AEE0-9AA7-153784E58447}"/>
              </a:ext>
            </a:extLst>
          </p:cNvPr>
          <p:cNvSpPr txBox="1"/>
          <p:nvPr/>
        </p:nvSpPr>
        <p:spPr>
          <a:xfrm>
            <a:off x="1988535" y="1960674"/>
            <a:ext cx="82149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我们通常会听到一个词“无后效性”。但这个词的含义实在费解，我思考了很久何为后效，都没有一个很清楚的答案。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因此，我会避免使用这个词。大家可以将其理解为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 </a:t>
            </a:r>
            <a:r>
              <a:rPr lang="zh-CN" altLang="en-US" sz="2400" dirty="0"/>
              <a:t>的正确性，即说一个状态无后效性，当且仅当这个状态能设计出一个正确的转移。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我们最好用更具体精确的性质，例如单调性等词汇来理解正确性。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OI 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的教学体系至今没有十分完善，大家在学习的过程中有疑问一定要积极地讨论提问。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69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序列</a:t>
            </a:r>
            <a:r>
              <a:rPr lang="zh-CN" altLang="en-US" sz="4800" b="1" dirty="0">
                <a:latin typeface="+mj-lt"/>
              </a:rPr>
              <a:t>动规</a:t>
            </a:r>
            <a:endParaRPr lang="zh-CN" altLang="en-US" sz="4800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前缀和问题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给定一个序列，你需要选出其一个子序列，使得子序列的前缀和数组的最小值最大。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4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469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序列</a:t>
            </a:r>
            <a:r>
              <a:rPr lang="zh-CN" altLang="en-US" sz="4800" b="1" dirty="0">
                <a:latin typeface="+mj-lt"/>
              </a:rPr>
              <a:t>动规</a:t>
            </a:r>
            <a:endParaRPr lang="zh-CN" altLang="en-US" sz="4800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前缀和问题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给定一个序列，你需要选出其一个子序列，使得子序列的前缀和数组的最小值最大。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4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D06F62C5-4DD0-0A24-F316-52ED287032CF}"/>
              </a:ext>
            </a:extLst>
          </p:cNvPr>
          <p:cNvSpPr txBox="1"/>
          <p:nvPr/>
        </p:nvSpPr>
        <p:spPr>
          <a:xfrm>
            <a:off x="1407133" y="4211868"/>
            <a:ext cx="9488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希望你靠自己意识到了，此题应当思考从后往前 </a:t>
            </a:r>
            <a:r>
              <a:rPr lang="en-US" altLang="zh-CN" sz="2400" dirty="0" err="1"/>
              <a:t>dp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即使没能完整设计出算法，也是很厉害的。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30179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区间动规</a:t>
            </a:r>
            <a:endParaRPr lang="zh-CN" altLang="en-US" sz="4800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6F62C5-4DD0-0A24-F316-52ED287032CF}"/>
              </a:ext>
            </a:extLst>
          </p:cNvPr>
          <p:cNvSpPr txBox="1"/>
          <p:nvPr/>
        </p:nvSpPr>
        <p:spPr>
          <a:xfrm>
            <a:off x="1407133" y="1526737"/>
            <a:ext cx="9488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我们已经完成了在序列上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 </a:t>
            </a:r>
            <a:r>
              <a:rPr lang="zh-CN" altLang="en-US" sz="2400" dirty="0"/>
              <a:t>的入门。</a:t>
            </a:r>
            <a:endParaRPr lang="en-US" altLang="zh-CN" sz="2400" dirty="0"/>
          </a:p>
          <a:p>
            <a:r>
              <a:rPr lang="zh-CN" altLang="en-US" sz="2400" dirty="0"/>
              <a:t>现在，我们要开始研究另一种</a:t>
            </a:r>
            <a:r>
              <a:rPr lang="zh-CN" altLang="en-US" sz="2400" b="1" dirty="0"/>
              <a:t>结构</a:t>
            </a:r>
            <a:r>
              <a:rPr lang="zh-CN" altLang="en-US" sz="2400" dirty="0"/>
              <a:t>的 </a:t>
            </a:r>
            <a:r>
              <a:rPr lang="en-US" altLang="zh-CN" sz="2400" dirty="0" err="1"/>
              <a:t>dp</a:t>
            </a:r>
            <a:r>
              <a:rPr lang="zh-CN" altLang="en-US" sz="2400" dirty="0"/>
              <a:t>。这类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 </a:t>
            </a:r>
            <a:r>
              <a:rPr lang="zh-CN" altLang="en-US" sz="2400" dirty="0"/>
              <a:t>一般会被放在一个序列上，与</a:t>
            </a:r>
            <a:r>
              <a:rPr lang="zh-CN" altLang="en-US" sz="2400" dirty="0">
                <a:solidFill>
                  <a:schemeClr val="accent2"/>
                </a:solidFill>
              </a:rPr>
              <a:t>合并、极值与不交匹配</a:t>
            </a:r>
            <a:r>
              <a:rPr lang="zh-CN" altLang="en-US" sz="2400" dirty="0"/>
              <a:t>这三个关键词联系得紧密。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4154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区间动规</a:t>
            </a:r>
            <a:endParaRPr lang="zh-CN" altLang="en-US" sz="4800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6F62C5-4DD0-0A24-F316-52ED287032CF}"/>
              </a:ext>
            </a:extLst>
          </p:cNvPr>
          <p:cNvSpPr txBox="1"/>
          <p:nvPr/>
        </p:nvSpPr>
        <p:spPr>
          <a:xfrm>
            <a:off x="1407133" y="1526737"/>
            <a:ext cx="948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来看一道例题：</a:t>
            </a:r>
            <a:endParaRPr lang="en-US" altLang="zh-CN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B16751-522E-0098-EE50-606963F4D7B8}"/>
              </a:ext>
            </a:extLst>
          </p:cNvPr>
          <p:cNvSpPr/>
          <p:nvPr/>
        </p:nvSpPr>
        <p:spPr>
          <a:xfrm>
            <a:off x="1815082" y="2232653"/>
            <a:ext cx="8663436" cy="212889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2EBA2-9DFC-B4D3-A10B-4EE73FA63005}"/>
              </a:ext>
            </a:extLst>
          </p:cNvPr>
          <p:cNvSpPr txBox="1"/>
          <p:nvPr/>
        </p:nvSpPr>
        <p:spPr>
          <a:xfrm>
            <a:off x="2035143" y="2417319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合并石子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45129CA-4E8F-8508-64BB-7363236EFDDD}"/>
                  </a:ext>
                </a:extLst>
              </p:cNvPr>
              <p:cNvSpPr txBox="1"/>
              <p:nvPr/>
            </p:nvSpPr>
            <p:spPr>
              <a:xfrm>
                <a:off x="2469049" y="3001140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堆石子排成一排，每次可以合并任意相邻两堆。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最小化每次合并的两堆石子数量之和。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45129CA-4E8F-8508-64BB-7363236EF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049" y="3001140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243" t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4213441A-96FF-B79B-D061-1B6F3E11D61F}"/>
              </a:ext>
            </a:extLst>
          </p:cNvPr>
          <p:cNvSpPr txBox="1"/>
          <p:nvPr/>
        </p:nvSpPr>
        <p:spPr>
          <a:xfrm>
            <a:off x="8297052" y="2417319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LuoguP1880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765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回顾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E0BA60-CA37-EDE1-ECC6-454706FDDAE1}"/>
              </a:ext>
            </a:extLst>
          </p:cNvPr>
          <p:cNvSpPr txBox="1"/>
          <p:nvPr/>
        </p:nvSpPr>
        <p:spPr>
          <a:xfrm>
            <a:off x="6675409" y="345781"/>
            <a:ext cx="4817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我们所学过的动态规划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1407133" y="1513755"/>
            <a:ext cx="65934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背包问题；</a:t>
            </a:r>
            <a:endParaRPr lang="en-US" altLang="zh-CN" sz="2400" dirty="0"/>
          </a:p>
          <a:p>
            <a:pPr lvl="1"/>
            <a:r>
              <a:rPr lang="en-US" altLang="zh-CN" sz="2400" dirty="0"/>
              <a:t>01 </a:t>
            </a:r>
            <a:r>
              <a:rPr lang="zh-CN" altLang="en-US" sz="2400" dirty="0"/>
              <a:t>背包；无限背包；多重背包；分组背包。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LIS </a:t>
            </a:r>
            <a:r>
              <a:rPr lang="zh-CN" altLang="en-US" sz="2400" dirty="0"/>
              <a:t>与 </a:t>
            </a:r>
            <a:r>
              <a:rPr lang="en-US" altLang="zh-CN" sz="2400" dirty="0"/>
              <a:t>LIS </a:t>
            </a:r>
            <a:r>
              <a:rPr lang="zh-CN" altLang="en-US" sz="2400" dirty="0"/>
              <a:t>问题；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DAG </a:t>
            </a:r>
            <a:r>
              <a:rPr lang="zh-CN" altLang="en-US" sz="2400" dirty="0"/>
              <a:t>上的最短路与最短路数。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93969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区间动规</a:t>
            </a:r>
            <a:endParaRPr lang="zh-CN" alt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6F62C5-4DD0-0A24-F316-52ED287032CF}"/>
                  </a:ext>
                </a:extLst>
              </p:cNvPr>
              <p:cNvSpPr txBox="1"/>
              <p:nvPr/>
            </p:nvSpPr>
            <p:spPr>
              <a:xfrm>
                <a:off x="1351803" y="4668365"/>
                <a:ext cx="9488394" cy="1389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这个区间的合并到一起的最小代价。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∈[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若石子形成了一个环，当如何处理？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6F62C5-4DD0-0A24-F316-52ED28703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668365"/>
                <a:ext cx="9488394" cy="1389804"/>
              </a:xfrm>
              <a:prstGeom prst="rect">
                <a:avLst/>
              </a:prstGeom>
              <a:blipFill>
                <a:blip r:embed="rId2"/>
                <a:stretch>
                  <a:fillRect l="-1028" t="-4825"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97B16751-522E-0098-EE50-606963F4D7B8}"/>
              </a:ext>
            </a:extLst>
          </p:cNvPr>
          <p:cNvSpPr/>
          <p:nvPr/>
        </p:nvSpPr>
        <p:spPr>
          <a:xfrm>
            <a:off x="1815082" y="2232653"/>
            <a:ext cx="8663436" cy="212889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2EBA2-9DFC-B4D3-A10B-4EE73FA63005}"/>
              </a:ext>
            </a:extLst>
          </p:cNvPr>
          <p:cNvSpPr txBox="1"/>
          <p:nvPr/>
        </p:nvSpPr>
        <p:spPr>
          <a:xfrm>
            <a:off x="2035143" y="2417319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合并石子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45129CA-4E8F-8508-64BB-7363236EFDDD}"/>
                  </a:ext>
                </a:extLst>
              </p:cNvPr>
              <p:cNvSpPr txBox="1"/>
              <p:nvPr/>
            </p:nvSpPr>
            <p:spPr>
              <a:xfrm>
                <a:off x="2469049" y="3001140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堆石子排成一排，每次可以合并任意相邻两堆。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最小化每次合并的两堆石子数量之和。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45129CA-4E8F-8508-64BB-7363236EF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049" y="3001140"/>
                <a:ext cx="7356816" cy="1200329"/>
              </a:xfrm>
              <a:prstGeom prst="rect">
                <a:avLst/>
              </a:prstGeom>
              <a:blipFill>
                <a:blip r:embed="rId3"/>
                <a:stretch>
                  <a:fillRect l="-1243" t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7230E09-2F68-F911-1890-94633F033D23}"/>
              </a:ext>
            </a:extLst>
          </p:cNvPr>
          <p:cNvSpPr txBox="1"/>
          <p:nvPr/>
        </p:nvSpPr>
        <p:spPr>
          <a:xfrm>
            <a:off x="8297052" y="2417319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LuoguP1880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78640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区间动规</a:t>
            </a:r>
            <a:endParaRPr lang="zh-CN" alt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6F62C5-4DD0-0A24-F316-52ED287032CF}"/>
                  </a:ext>
                </a:extLst>
              </p:cNvPr>
              <p:cNvSpPr txBox="1"/>
              <p:nvPr/>
            </p:nvSpPr>
            <p:spPr>
              <a:xfrm>
                <a:off x="1351803" y="1293808"/>
                <a:ext cx="9488394" cy="2707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区间 </a:t>
                </a:r>
                <a:r>
                  <a:rPr lang="en-US" altLang="zh-CN" sz="2400" dirty="0" err="1"/>
                  <a:t>dp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的一般状态形式是，设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这个区间在</a:t>
                </a:r>
                <a:r>
                  <a:rPr lang="en-US" altLang="zh-CN" sz="2400" dirty="0"/>
                  <a:t>……</a:t>
                </a:r>
                <a:r>
                  <a:rPr lang="zh-CN" altLang="en-US" sz="2400" dirty="0"/>
                  <a:t>的情况下怎么样。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区间 </a:t>
                </a:r>
                <a:r>
                  <a:rPr lang="en-US" altLang="zh-CN" sz="2400" dirty="0" err="1"/>
                  <a:t>dp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的正确性依赖与区间内与区间外一定程度上是无关的。</a:t>
                </a:r>
                <a:endParaRPr lang="en-US" altLang="zh-CN" sz="2400" dirty="0"/>
              </a:p>
              <a:p>
                <a:r>
                  <a:rPr lang="zh-CN" altLang="en-US" sz="2400" dirty="0"/>
                  <a:t>例如，在合并问题中，区间内元素的合并不需要在意区间外如何。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接下来的例题会展示区间 </a:t>
                </a:r>
                <a:r>
                  <a:rPr lang="en-US" altLang="zh-CN" sz="2400" dirty="0" err="1"/>
                  <a:t>dp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在匹配问题中的应用。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6F62C5-4DD0-0A24-F316-52ED28703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1293808"/>
                <a:ext cx="9488394" cy="2707408"/>
              </a:xfrm>
              <a:prstGeom prst="rect">
                <a:avLst/>
              </a:prstGeom>
              <a:blipFill>
                <a:blip r:embed="rId2"/>
                <a:stretch>
                  <a:fillRect l="-1028" t="-2477" r="-643" b="-4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556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区间动规</a:t>
            </a:r>
            <a:endParaRPr lang="zh-CN" altLang="en-US" sz="4800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6F62C5-4DD0-0A24-F316-52ED287032CF}"/>
              </a:ext>
            </a:extLst>
          </p:cNvPr>
          <p:cNvSpPr txBox="1"/>
          <p:nvPr/>
        </p:nvSpPr>
        <p:spPr>
          <a:xfrm>
            <a:off x="1351803" y="3768484"/>
            <a:ext cx="94883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本题可以这样理解，我们希望将相同的数字配对，满足：</a:t>
            </a:r>
            <a:endParaRPr lang="en-US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/>
              <a:t>每个数只能和左右两侧分别配对一次；</a:t>
            </a:r>
            <a:endParaRPr lang="en-US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/>
              <a:t>所有的配对关系间</a:t>
            </a:r>
            <a:r>
              <a:rPr lang="zh-CN" altLang="en-US" sz="2400" dirty="0">
                <a:solidFill>
                  <a:schemeClr val="accent2"/>
                </a:solidFill>
              </a:rPr>
              <a:t>只能有包含关系，不能有相交关系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/>
              <a:t>配对数越多越好。</a:t>
            </a:r>
            <a:endParaRPr lang="en-US" altLang="zh-CN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B16751-522E-0098-EE50-606963F4D7B8}"/>
              </a:ext>
            </a:extLst>
          </p:cNvPr>
          <p:cNvSpPr/>
          <p:nvPr/>
        </p:nvSpPr>
        <p:spPr>
          <a:xfrm>
            <a:off x="1815082" y="1332772"/>
            <a:ext cx="8663436" cy="212889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2EBA2-9DFC-B4D3-A10B-4EE73FA63005}"/>
              </a:ext>
            </a:extLst>
          </p:cNvPr>
          <p:cNvSpPr txBox="1"/>
          <p:nvPr/>
        </p:nvSpPr>
        <p:spPr>
          <a:xfrm>
            <a:off x="2035143" y="151743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删除字符串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45129CA-4E8F-8508-64BB-7363236EFDDD}"/>
                  </a:ext>
                </a:extLst>
              </p:cNvPr>
              <p:cNvSpPr txBox="1"/>
              <p:nvPr/>
            </p:nvSpPr>
            <p:spPr>
              <a:xfrm>
                <a:off x="2469049" y="2101259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给定一个字符串。每次操作你可以删掉若干个相邻的相同的字符。问至少几次可以把整个串删完？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45129CA-4E8F-8508-64BB-7363236EF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049" y="2101259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243" t="-4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FEB46FA4-CF45-6E7F-AB14-0D333EF5BC97}"/>
              </a:ext>
            </a:extLst>
          </p:cNvPr>
          <p:cNvSpPr txBox="1"/>
          <p:nvPr/>
        </p:nvSpPr>
        <p:spPr>
          <a:xfrm>
            <a:off x="8890775" y="1517438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CF1132F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3239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区间动规</a:t>
            </a:r>
            <a:endParaRPr lang="zh-CN" alt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6F62C5-4DD0-0A24-F316-52ED287032CF}"/>
                  </a:ext>
                </a:extLst>
              </p:cNvPr>
              <p:cNvSpPr txBox="1"/>
              <p:nvPr/>
            </p:nvSpPr>
            <p:spPr>
              <a:xfrm>
                <a:off x="1351803" y="3768484"/>
                <a:ext cx="9488394" cy="1763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内最多能配对几次。</a:t>
                </a:r>
                <a:endParaRPr lang="en-US" altLang="zh-CN" sz="2400" dirty="0"/>
              </a:p>
              <a:p>
                <a:r>
                  <a:rPr lang="zh-CN" altLang="en-US" sz="2400" dirty="0"/>
                  <a:t>转移的时候，只需决定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是否要和区间内的某个数配对。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limLow>
                        <m:limLow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lim>
                      </m:limLow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请思考为什么是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6F62C5-4DD0-0A24-F316-52ED28703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768484"/>
                <a:ext cx="9488394" cy="1763753"/>
              </a:xfrm>
              <a:prstGeom prst="rect">
                <a:avLst/>
              </a:prstGeom>
              <a:blipFill>
                <a:blip r:embed="rId2"/>
                <a:stretch>
                  <a:fillRect l="-1028" t="-3793" b="-5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97B16751-522E-0098-EE50-606963F4D7B8}"/>
              </a:ext>
            </a:extLst>
          </p:cNvPr>
          <p:cNvSpPr/>
          <p:nvPr/>
        </p:nvSpPr>
        <p:spPr>
          <a:xfrm>
            <a:off x="1815082" y="1332772"/>
            <a:ext cx="8663436" cy="212889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2EBA2-9DFC-B4D3-A10B-4EE73FA63005}"/>
              </a:ext>
            </a:extLst>
          </p:cNvPr>
          <p:cNvSpPr txBox="1"/>
          <p:nvPr/>
        </p:nvSpPr>
        <p:spPr>
          <a:xfrm>
            <a:off x="2035143" y="151743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删除字符串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45129CA-4E8F-8508-64BB-7363236EFDDD}"/>
                  </a:ext>
                </a:extLst>
              </p:cNvPr>
              <p:cNvSpPr txBox="1"/>
              <p:nvPr/>
            </p:nvSpPr>
            <p:spPr>
              <a:xfrm>
                <a:off x="2469049" y="2101259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给定一个字符串。每次操作你可以删掉若干个相邻的相同的字符。问至少几次可以把整个串删完？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45129CA-4E8F-8508-64BB-7363236EF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049" y="2101259"/>
                <a:ext cx="7356816" cy="1200329"/>
              </a:xfrm>
              <a:prstGeom prst="rect">
                <a:avLst/>
              </a:prstGeom>
              <a:blipFill>
                <a:blip r:embed="rId3"/>
                <a:stretch>
                  <a:fillRect l="-1243" t="-4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FEB46FA4-CF45-6E7F-AB14-0D333EF5BC97}"/>
              </a:ext>
            </a:extLst>
          </p:cNvPr>
          <p:cNvSpPr txBox="1"/>
          <p:nvPr/>
        </p:nvSpPr>
        <p:spPr>
          <a:xfrm>
            <a:off x="8890775" y="1517438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CF1132F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1447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区间动规</a:t>
            </a:r>
            <a:endParaRPr lang="zh-CN" altLang="en-US" sz="4800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6F62C5-4DD0-0A24-F316-52ED287032CF}"/>
              </a:ext>
            </a:extLst>
          </p:cNvPr>
          <p:cNvSpPr txBox="1"/>
          <p:nvPr/>
        </p:nvSpPr>
        <p:spPr>
          <a:xfrm>
            <a:off x="1351803" y="4458685"/>
            <a:ext cx="948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此题与区间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 </a:t>
            </a:r>
            <a:r>
              <a:rPr lang="zh-CN" altLang="en-US" sz="2400" dirty="0"/>
              <a:t>的联系是什么？</a:t>
            </a:r>
            <a:endParaRPr lang="en-US" altLang="zh-CN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B16751-522E-0098-EE50-606963F4D7B8}"/>
              </a:ext>
            </a:extLst>
          </p:cNvPr>
          <p:cNvSpPr/>
          <p:nvPr/>
        </p:nvSpPr>
        <p:spPr>
          <a:xfrm>
            <a:off x="1815082" y="1332772"/>
            <a:ext cx="8663436" cy="284381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2EBA2-9DFC-B4D3-A10B-4EE73FA63005}"/>
              </a:ext>
            </a:extLst>
          </p:cNvPr>
          <p:cNvSpPr txBox="1"/>
          <p:nvPr/>
        </p:nvSpPr>
        <p:spPr>
          <a:xfrm>
            <a:off x="2035143" y="151743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外星人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45129CA-4E8F-8508-64BB-7363236EFDDD}"/>
                  </a:ext>
                </a:extLst>
              </p:cNvPr>
              <p:cNvSpPr txBox="1"/>
              <p:nvPr/>
            </p:nvSpPr>
            <p:spPr>
              <a:xfrm>
                <a:off x="2469049" y="2101259"/>
                <a:ext cx="735681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个外星人，第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4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时间内出现。</a:t>
                </a:r>
                <a:endParaRPr lang="en-US" altLang="zh-CN" sz="2400" dirty="0"/>
              </a:p>
              <a:p>
                <a:r>
                  <a:rPr lang="zh-CN" altLang="en-US" sz="2400" dirty="0"/>
                  <a:t>外星人有距离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消灭它至少需要范围为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的炸弹。</a:t>
                </a:r>
                <a:endParaRPr lang="en-US" altLang="zh-CN" sz="2400" dirty="0"/>
              </a:p>
              <a:p>
                <a:r>
                  <a:rPr lang="zh-CN" altLang="en-US" sz="2400" dirty="0"/>
                  <a:t>一个炸弹会消灭此时在的所有能消灭的外星人。</a:t>
                </a:r>
                <a:endParaRPr lang="en-US" altLang="zh-CN" sz="2400" dirty="0"/>
              </a:p>
              <a:p>
                <a:r>
                  <a:rPr lang="zh-CN" altLang="en-US" sz="2400" dirty="0"/>
                  <a:t>问至少要距离总和多少的炸弹。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≤300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45129CA-4E8F-8508-64BB-7363236EF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049" y="2101259"/>
                <a:ext cx="7356816" cy="1938992"/>
              </a:xfrm>
              <a:prstGeom prst="rect">
                <a:avLst/>
              </a:prstGeom>
              <a:blipFill>
                <a:blip r:embed="rId2"/>
                <a:stretch>
                  <a:fillRect l="-1243" t="-3459" r="-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FEB46FA4-CF45-6E7F-AB14-0D333EF5BC97}"/>
              </a:ext>
            </a:extLst>
          </p:cNvPr>
          <p:cNvSpPr txBox="1"/>
          <p:nvPr/>
        </p:nvSpPr>
        <p:spPr>
          <a:xfrm>
            <a:off x="9219391" y="1517438"/>
            <a:ext cx="1039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P4766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2626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区间动规</a:t>
            </a:r>
            <a:endParaRPr lang="zh-CN" altLang="en-US" sz="4800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6F62C5-4DD0-0A24-F316-52ED287032CF}"/>
              </a:ext>
            </a:extLst>
          </p:cNvPr>
          <p:cNvSpPr txBox="1"/>
          <p:nvPr/>
        </p:nvSpPr>
        <p:spPr>
          <a:xfrm>
            <a:off x="1351803" y="4458685"/>
            <a:ext cx="9488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此题与区间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 </a:t>
            </a:r>
            <a:r>
              <a:rPr lang="zh-CN" altLang="en-US" sz="2400" dirty="0"/>
              <a:t>的联系是什么？</a:t>
            </a:r>
            <a:endParaRPr lang="en-US" altLang="zh-CN" sz="2400" dirty="0"/>
          </a:p>
          <a:p>
            <a:r>
              <a:rPr lang="zh-CN" altLang="en-US" sz="2400" dirty="0"/>
              <a:t>考察极值，</a:t>
            </a:r>
            <a:endParaRPr lang="en-US" altLang="zh-CN" sz="2400" dirty="0"/>
          </a:p>
          <a:p>
            <a:r>
              <a:rPr lang="zh-CN" altLang="en-US" sz="2400" dirty="0"/>
              <a:t>在我们消灭最远的外星人的时刻，其他外星人也一定被消灭了。</a:t>
            </a:r>
            <a:endParaRPr lang="en-US" altLang="zh-CN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B16751-522E-0098-EE50-606963F4D7B8}"/>
              </a:ext>
            </a:extLst>
          </p:cNvPr>
          <p:cNvSpPr/>
          <p:nvPr/>
        </p:nvSpPr>
        <p:spPr>
          <a:xfrm>
            <a:off x="1815082" y="1332772"/>
            <a:ext cx="8663436" cy="284381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2EBA2-9DFC-B4D3-A10B-4EE73FA63005}"/>
              </a:ext>
            </a:extLst>
          </p:cNvPr>
          <p:cNvSpPr txBox="1"/>
          <p:nvPr/>
        </p:nvSpPr>
        <p:spPr>
          <a:xfrm>
            <a:off x="2035143" y="151743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外星人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45129CA-4E8F-8508-64BB-7363236EFDDD}"/>
                  </a:ext>
                </a:extLst>
              </p:cNvPr>
              <p:cNvSpPr txBox="1"/>
              <p:nvPr/>
            </p:nvSpPr>
            <p:spPr>
              <a:xfrm>
                <a:off x="2469049" y="2101259"/>
                <a:ext cx="735681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个外星人，第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4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时间内出现。</a:t>
                </a:r>
                <a:endParaRPr lang="en-US" altLang="zh-CN" sz="2400" dirty="0"/>
              </a:p>
              <a:p>
                <a:r>
                  <a:rPr lang="zh-CN" altLang="en-US" sz="2400" dirty="0"/>
                  <a:t>外星人有距离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消灭它至少需要范围为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的炸弹。</a:t>
                </a:r>
                <a:endParaRPr lang="en-US" altLang="zh-CN" sz="2400" dirty="0"/>
              </a:p>
              <a:p>
                <a:r>
                  <a:rPr lang="zh-CN" altLang="en-US" sz="2400" dirty="0"/>
                  <a:t>一个炸弹会消灭此时在的所有能消灭的外星人。</a:t>
                </a:r>
                <a:endParaRPr lang="en-US" altLang="zh-CN" sz="2400" dirty="0"/>
              </a:p>
              <a:p>
                <a:r>
                  <a:rPr lang="zh-CN" altLang="en-US" sz="2400" dirty="0"/>
                  <a:t>问至少要距离总和多少的炸弹。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≤300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45129CA-4E8F-8508-64BB-7363236EF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049" y="2101259"/>
                <a:ext cx="7356816" cy="1938992"/>
              </a:xfrm>
              <a:prstGeom prst="rect">
                <a:avLst/>
              </a:prstGeom>
              <a:blipFill>
                <a:blip r:embed="rId2"/>
                <a:stretch>
                  <a:fillRect l="-1243" t="-3459" r="-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FEB46FA4-CF45-6E7F-AB14-0D333EF5BC97}"/>
              </a:ext>
            </a:extLst>
          </p:cNvPr>
          <p:cNvSpPr txBox="1"/>
          <p:nvPr/>
        </p:nvSpPr>
        <p:spPr>
          <a:xfrm>
            <a:off x="9219391" y="1517438"/>
            <a:ext cx="1039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P4766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9018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区间动规</a:t>
            </a:r>
            <a:endParaRPr lang="zh-CN" alt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6F62C5-4DD0-0A24-F316-52ED287032CF}"/>
                  </a:ext>
                </a:extLst>
              </p:cNvPr>
              <p:cNvSpPr txBox="1"/>
              <p:nvPr/>
            </p:nvSpPr>
            <p:spPr>
              <a:xfrm>
                <a:off x="1351803" y="4458685"/>
                <a:ext cx="9488394" cy="2125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此题与区间 </a:t>
                </a:r>
                <a:r>
                  <a:rPr lang="en-US" altLang="zh-CN" sz="2400" dirty="0" err="1"/>
                  <a:t>dp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的联系是什么？</a:t>
                </a:r>
                <a:endParaRPr lang="en-US" altLang="zh-CN" sz="2400" dirty="0"/>
              </a:p>
              <a:p>
                <a:r>
                  <a:rPr lang="zh-CN" altLang="en-US" sz="2400" dirty="0"/>
                  <a:t>考察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极值</a:t>
                </a:r>
                <a:r>
                  <a:rPr lang="zh-CN" altLang="en-US" sz="2400" dirty="0"/>
                  <a:t>，</a:t>
                </a:r>
                <a:endParaRPr lang="en-US" altLang="zh-CN" sz="2400" dirty="0"/>
              </a:p>
              <a:p>
                <a:r>
                  <a:rPr lang="zh-CN" altLang="en-US" sz="2400" dirty="0"/>
                  <a:t>在我们消灭最远的外星人的时刻，其他外星人也一定被消灭了。</a:t>
                </a:r>
                <a:endParaRPr lang="en-US" altLang="zh-CN" sz="2400" dirty="0"/>
              </a:p>
              <a:p>
                <a:r>
                  <a:rPr lang="zh-CN" altLang="en-US" sz="24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表示要消灭出现时间是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子区间的外星人的代价。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lim>
                      </m:limLow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6F62C5-4DD0-0A24-F316-52ED28703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458685"/>
                <a:ext cx="9488394" cy="2125390"/>
              </a:xfrm>
              <a:prstGeom prst="rect">
                <a:avLst/>
              </a:prstGeom>
              <a:blipFill>
                <a:blip r:embed="rId2"/>
                <a:stretch>
                  <a:fillRect l="-1028" t="-3152" b="-20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97B16751-522E-0098-EE50-606963F4D7B8}"/>
              </a:ext>
            </a:extLst>
          </p:cNvPr>
          <p:cNvSpPr/>
          <p:nvPr/>
        </p:nvSpPr>
        <p:spPr>
          <a:xfrm>
            <a:off x="1815082" y="1332772"/>
            <a:ext cx="8663436" cy="284381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2EBA2-9DFC-B4D3-A10B-4EE73FA63005}"/>
              </a:ext>
            </a:extLst>
          </p:cNvPr>
          <p:cNvSpPr txBox="1"/>
          <p:nvPr/>
        </p:nvSpPr>
        <p:spPr>
          <a:xfrm>
            <a:off x="2035143" y="151743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外星人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45129CA-4E8F-8508-64BB-7363236EFDDD}"/>
                  </a:ext>
                </a:extLst>
              </p:cNvPr>
              <p:cNvSpPr txBox="1"/>
              <p:nvPr/>
            </p:nvSpPr>
            <p:spPr>
              <a:xfrm>
                <a:off x="2469049" y="2101259"/>
                <a:ext cx="735681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个外星人，第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4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时间内出现。</a:t>
                </a:r>
                <a:endParaRPr lang="en-US" altLang="zh-CN" sz="2400" dirty="0"/>
              </a:p>
              <a:p>
                <a:r>
                  <a:rPr lang="zh-CN" altLang="en-US" sz="2400" dirty="0"/>
                  <a:t>外星人有距离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消灭它至少需要范围为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的炸弹。</a:t>
                </a:r>
                <a:endParaRPr lang="en-US" altLang="zh-CN" sz="2400" dirty="0"/>
              </a:p>
              <a:p>
                <a:r>
                  <a:rPr lang="zh-CN" altLang="en-US" sz="2400" dirty="0"/>
                  <a:t>一个炸弹会消灭此时在的所有能消灭的外星人。</a:t>
                </a:r>
                <a:endParaRPr lang="en-US" altLang="zh-CN" sz="2400" dirty="0"/>
              </a:p>
              <a:p>
                <a:r>
                  <a:rPr lang="zh-CN" altLang="en-US" sz="2400" dirty="0"/>
                  <a:t>问至少要距离总和多少的炸弹。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≤300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45129CA-4E8F-8508-64BB-7363236EF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049" y="2101259"/>
                <a:ext cx="7356816" cy="1938992"/>
              </a:xfrm>
              <a:prstGeom prst="rect">
                <a:avLst/>
              </a:prstGeom>
              <a:blipFill>
                <a:blip r:embed="rId3"/>
                <a:stretch>
                  <a:fillRect l="-1243" t="-3459" r="-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FEB46FA4-CF45-6E7F-AB14-0D333EF5BC97}"/>
              </a:ext>
            </a:extLst>
          </p:cNvPr>
          <p:cNvSpPr txBox="1"/>
          <p:nvPr/>
        </p:nvSpPr>
        <p:spPr>
          <a:xfrm>
            <a:off x="9219391" y="1517438"/>
            <a:ext cx="1039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P4766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1926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区间动规</a:t>
            </a:r>
            <a:endParaRPr lang="zh-CN" altLang="en-US" sz="4800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6F62C5-4DD0-0A24-F316-52ED287032CF}"/>
              </a:ext>
            </a:extLst>
          </p:cNvPr>
          <p:cNvSpPr txBox="1"/>
          <p:nvPr/>
        </p:nvSpPr>
        <p:spPr>
          <a:xfrm>
            <a:off x="1351803" y="4458685"/>
            <a:ext cx="9488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首先，如何理解题中的概率？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D9BC51-FFEE-1202-5127-6CD053B6A62E}"/>
              </a:ext>
            </a:extLst>
          </p:cNvPr>
          <p:cNvSpPr/>
          <p:nvPr/>
        </p:nvSpPr>
        <p:spPr>
          <a:xfrm>
            <a:off x="1815082" y="1332772"/>
            <a:ext cx="8663436" cy="284381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BFF43F-006D-400D-B9EC-1692FF62D0C3}"/>
              </a:ext>
            </a:extLst>
          </p:cNvPr>
          <p:cNvSpPr txBox="1"/>
          <p:nvPr/>
        </p:nvSpPr>
        <p:spPr>
          <a:xfrm>
            <a:off x="2035143" y="151743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细胞合并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D518316-A7A6-1343-5354-3E1BB7B5EB23}"/>
                  </a:ext>
                </a:extLst>
              </p:cNvPr>
              <p:cNvSpPr txBox="1"/>
              <p:nvPr/>
            </p:nvSpPr>
            <p:spPr>
              <a:xfrm>
                <a:off x="2469049" y="2101259"/>
                <a:ext cx="735681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团粘液，要进行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次操作。每次操作等概率选择两堆相邻的粘液，把他们合并到一起。新的粘液的大小为两堆之和，编号为原先较大粘液的编号。</a:t>
                </a:r>
                <a:endParaRPr lang="en-US" altLang="zh-CN" sz="2400" dirty="0"/>
              </a:p>
              <a:p>
                <a:r>
                  <a:rPr lang="zh-CN" altLang="en-US" sz="2400" dirty="0"/>
                  <a:t>对所有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求有多大的概率使最终的粘液的编号是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D518316-A7A6-1343-5354-3E1BB7B5E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049" y="2101259"/>
                <a:ext cx="7356816" cy="1938992"/>
              </a:xfrm>
              <a:prstGeom prst="rect">
                <a:avLst/>
              </a:prstGeom>
              <a:blipFill>
                <a:blip r:embed="rId2"/>
                <a:stretch>
                  <a:fillRect l="-1243" t="-3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847162E-732A-910A-524A-87D43041CAC8}"/>
              </a:ext>
            </a:extLst>
          </p:cNvPr>
          <p:cNvSpPr txBox="1"/>
          <p:nvPr/>
        </p:nvSpPr>
        <p:spPr>
          <a:xfrm>
            <a:off x="9049472" y="1517438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P10141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9136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区间动规</a:t>
            </a:r>
            <a:endParaRPr lang="zh-CN" alt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6F62C5-4DD0-0A24-F316-52ED287032CF}"/>
                  </a:ext>
                </a:extLst>
              </p:cNvPr>
              <p:cNvSpPr txBox="1"/>
              <p:nvPr/>
            </p:nvSpPr>
            <p:spPr>
              <a:xfrm>
                <a:off x="1351803" y="4458685"/>
                <a:ext cx="9488394" cy="2360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倒着设状态。设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表示编号来源于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400" dirty="0"/>
                  <a:t> 的概率，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即是答案。</a:t>
                </a:r>
                <a:endParaRPr lang="en-US" altLang="zh-CN" sz="2400" dirty="0"/>
              </a:p>
              <a:p>
                <a:r>
                  <a:rPr lang="zh-CN" altLang="en-US" sz="2400" dirty="0"/>
                  <a:t>对于所有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/>
                  <a:t>；</a:t>
                </a:r>
                <a:endParaRPr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否则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可以使用前缀和优化。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6F62C5-4DD0-0A24-F316-52ED28703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458685"/>
                <a:ext cx="9488394" cy="2360774"/>
              </a:xfrm>
              <a:prstGeom prst="rect">
                <a:avLst/>
              </a:prstGeom>
              <a:blipFill>
                <a:blip r:embed="rId3"/>
                <a:stretch>
                  <a:fillRect l="-1028" t="-2835" b="-4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97B16751-522E-0098-EE50-606963F4D7B8}"/>
              </a:ext>
            </a:extLst>
          </p:cNvPr>
          <p:cNvSpPr/>
          <p:nvPr/>
        </p:nvSpPr>
        <p:spPr>
          <a:xfrm>
            <a:off x="1815082" y="1332772"/>
            <a:ext cx="8663436" cy="284381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2EBA2-9DFC-B4D3-A10B-4EE73FA63005}"/>
              </a:ext>
            </a:extLst>
          </p:cNvPr>
          <p:cNvSpPr txBox="1"/>
          <p:nvPr/>
        </p:nvSpPr>
        <p:spPr>
          <a:xfrm>
            <a:off x="2035143" y="151743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细胞合并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45129CA-4E8F-8508-64BB-7363236EFDDD}"/>
                  </a:ext>
                </a:extLst>
              </p:cNvPr>
              <p:cNvSpPr txBox="1"/>
              <p:nvPr/>
            </p:nvSpPr>
            <p:spPr>
              <a:xfrm>
                <a:off x="2469049" y="2101259"/>
                <a:ext cx="735681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团粘液，要进行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次操作。每次操作等概率选择两堆相邻的粘液，把他们合并到一起。新的粘液的大小为两堆之和，编号为原先较大粘液的编号。</a:t>
                </a:r>
                <a:endParaRPr lang="en-US" altLang="zh-CN" sz="2400" dirty="0"/>
              </a:p>
              <a:p>
                <a:r>
                  <a:rPr lang="zh-CN" altLang="en-US" sz="2400" dirty="0"/>
                  <a:t>对所有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求有多大的概率使最终的粘液的编号是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45129CA-4E8F-8508-64BB-7363236EF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049" y="2101259"/>
                <a:ext cx="7356816" cy="1938992"/>
              </a:xfrm>
              <a:prstGeom prst="rect">
                <a:avLst/>
              </a:prstGeom>
              <a:blipFill>
                <a:blip r:embed="rId4"/>
                <a:stretch>
                  <a:fillRect l="-1243" t="-3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FEB46FA4-CF45-6E7F-AB14-0D333EF5BC97}"/>
              </a:ext>
            </a:extLst>
          </p:cNvPr>
          <p:cNvSpPr txBox="1"/>
          <p:nvPr/>
        </p:nvSpPr>
        <p:spPr>
          <a:xfrm>
            <a:off x="9049472" y="1517438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P10141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8498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B24131BC-06E7-67AE-3C90-F041D08BA9A3}"/>
              </a:ext>
            </a:extLst>
          </p:cNvPr>
          <p:cNvGrpSpPr/>
          <p:nvPr/>
        </p:nvGrpSpPr>
        <p:grpSpPr>
          <a:xfrm>
            <a:off x="-1" y="0"/>
            <a:ext cx="12192000" cy="6858000"/>
            <a:chOff x="0" y="0"/>
            <a:chExt cx="12192000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1CEAD9C-1113-D958-F702-E14B781FB82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1C1E424-6401-BBFF-7C07-CEDCF3CA2FDB}"/>
                </a:ext>
              </a:extLst>
            </p:cNvPr>
            <p:cNvSpPr/>
            <p:nvPr/>
          </p:nvSpPr>
          <p:spPr>
            <a:xfrm>
              <a:off x="881743" y="848057"/>
              <a:ext cx="10428514" cy="5172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AC821FE-E3F6-5BE0-F39E-5A10DF9AB2FF}"/>
              </a:ext>
            </a:extLst>
          </p:cNvPr>
          <p:cNvSpPr txBox="1"/>
          <p:nvPr/>
        </p:nvSpPr>
        <p:spPr>
          <a:xfrm>
            <a:off x="1359648" y="1165839"/>
            <a:ext cx="3786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怎么记录区间加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3A1717C-EF1A-AEE0-9AA7-153784E58447}"/>
                  </a:ext>
                </a:extLst>
              </p:cNvPr>
              <p:cNvSpPr txBox="1"/>
              <p:nvPr/>
            </p:nvSpPr>
            <p:spPr>
              <a:xfrm>
                <a:off x="1988535" y="1960674"/>
                <a:ext cx="821492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当要给数组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加上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的时候，可以记录一个数组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加上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减去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然后计算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的前缀和即可。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原理是区间加时，其差分数组只会有两项的修改。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3A1717C-EF1A-AEE0-9AA7-153784E58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535" y="1960674"/>
                <a:ext cx="8214927" cy="1569660"/>
              </a:xfrm>
              <a:prstGeom prst="rect">
                <a:avLst/>
              </a:prstGeom>
              <a:blipFill>
                <a:blip r:embed="rId3"/>
                <a:stretch>
                  <a:fillRect l="-1113" t="-4280" b="-7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48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状态设计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E0BA60-CA37-EDE1-ECC6-454706FDDAE1}"/>
              </a:ext>
            </a:extLst>
          </p:cNvPr>
          <p:cNvSpPr txBox="1"/>
          <p:nvPr/>
        </p:nvSpPr>
        <p:spPr>
          <a:xfrm>
            <a:off x="7138677" y="345781"/>
            <a:ext cx="4354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用组合意义状态设计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E1BE537-E119-F276-27DC-16A8932D24C4}"/>
                  </a:ext>
                </a:extLst>
              </p:cNvPr>
              <p:cNvSpPr txBox="1"/>
              <p:nvPr/>
            </p:nvSpPr>
            <p:spPr>
              <a:xfrm>
                <a:off x="1407133" y="1513755"/>
                <a:ext cx="8303537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迄今为止，我们设计动态规划都秉持着这样的方法：</a:t>
                </a:r>
                <a:endParaRPr lang="en-US" altLang="zh-CN" sz="24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/>
                  <a:t>设数组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</a:t>
                </a:r>
                <a:r>
                  <a:rPr lang="en-US" altLang="zh-CN" sz="2400" dirty="0"/>
                  <a:t>……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/>
                  <a:t>发现这个状态可以设计出转移。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这份思路是强大的，我们确实成功设计出了很多问题。</a:t>
                </a:r>
                <a:endParaRPr lang="en-US" altLang="zh-CN" sz="2400" dirty="0"/>
              </a:p>
              <a:p>
                <a:r>
                  <a:rPr lang="zh-CN" altLang="en-US" sz="2400" dirty="0"/>
                  <a:t>在这样的思路下，学习动态规划应该：</a:t>
                </a:r>
                <a:endParaRPr lang="en-US" altLang="zh-CN" sz="24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/>
                  <a:t>掌握各种 </a:t>
                </a:r>
                <a:r>
                  <a:rPr lang="en-US" altLang="zh-CN" sz="2400" dirty="0" err="1"/>
                  <a:t>dp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的思路：</a:t>
                </a:r>
                <a:endParaRPr lang="en-US" altLang="zh-CN" sz="2400" dirty="0"/>
              </a:p>
              <a:p>
                <a:pPr lvl="2"/>
                <a:r>
                  <a:rPr lang="zh-CN" altLang="en-US" sz="2400" dirty="0"/>
                  <a:t>区间 </a:t>
                </a:r>
                <a:r>
                  <a:rPr lang="en-US" altLang="zh-CN" sz="2400" dirty="0" err="1"/>
                  <a:t>dp</a:t>
                </a:r>
                <a:r>
                  <a:rPr lang="zh-CN" altLang="en-US" sz="2400" dirty="0"/>
                  <a:t>，树上 </a:t>
                </a:r>
                <a:r>
                  <a:rPr lang="en-US" altLang="zh-CN" sz="2400" dirty="0" err="1"/>
                  <a:t>dp</a:t>
                </a:r>
                <a:r>
                  <a:rPr lang="zh-CN" altLang="en-US" sz="2400" dirty="0"/>
                  <a:t>，状压 </a:t>
                </a:r>
                <a:r>
                  <a:rPr lang="en-US" altLang="zh-CN" sz="2400" dirty="0" err="1"/>
                  <a:t>dp</a:t>
                </a:r>
                <a:r>
                  <a:rPr lang="en-US" altLang="zh-CN" sz="2400" dirty="0"/>
                  <a:t>……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/>
                  <a:t>掌握一般的设计方法：</a:t>
                </a:r>
                <a:endParaRPr lang="en-US" altLang="zh-CN" sz="2400" dirty="0"/>
              </a:p>
              <a:p>
                <a:pPr lvl="2"/>
                <a:r>
                  <a:rPr lang="zh-CN" altLang="en-US" sz="2400" dirty="0"/>
                  <a:t>把影响后续计算的变量放进数组。</a:t>
                </a:r>
                <a:endParaRPr lang="en-US" altLang="zh-CN" sz="24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/>
                  <a:t>练习发掘题目性质。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当然，这个思路总会有不奏效的那一天。</a:t>
                </a:r>
                <a:endParaRPr lang="en-US" altLang="zh-CN" sz="2400" dirty="0"/>
              </a:p>
              <a:p>
                <a:r>
                  <a:rPr lang="zh-CN" altLang="en-US" sz="2400" dirty="0"/>
                  <a:t>但我们离这一天还有一些距离。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E1BE537-E119-F276-27DC-16A8932D2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1513755"/>
                <a:ext cx="8303537" cy="5262979"/>
              </a:xfrm>
              <a:prstGeom prst="rect">
                <a:avLst/>
              </a:prstGeom>
              <a:blipFill>
                <a:blip r:embed="rId2"/>
                <a:stretch>
                  <a:fillRect l="-1175" t="-1273" b="-1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492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小结</a:t>
            </a:r>
            <a:endParaRPr lang="zh-CN" altLang="en-US" sz="4800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6F62C5-4DD0-0A24-F316-52ED287032CF}"/>
              </a:ext>
            </a:extLst>
          </p:cNvPr>
          <p:cNvSpPr txBox="1"/>
          <p:nvPr/>
        </p:nvSpPr>
        <p:spPr>
          <a:xfrm>
            <a:off x="1351803" y="1361316"/>
            <a:ext cx="94883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今天我们学习了序列与区间上的 </a:t>
            </a:r>
            <a:r>
              <a:rPr lang="en-US" altLang="zh-CN" sz="2400" dirty="0" err="1"/>
              <a:t>dp</a:t>
            </a:r>
            <a:r>
              <a:rPr lang="zh-CN" altLang="en-US" sz="2400" dirty="0"/>
              <a:t>，且在练习的过程中践行了昨天说的强调</a:t>
            </a:r>
            <a:r>
              <a:rPr lang="zh-CN" altLang="en-US" sz="2400" dirty="0">
                <a:solidFill>
                  <a:schemeClr val="accent6"/>
                </a:solidFill>
              </a:rPr>
              <a:t>模型</a:t>
            </a:r>
            <a:r>
              <a:rPr lang="zh-CN" altLang="en-US" sz="2400" dirty="0"/>
              <a:t>与</a:t>
            </a:r>
            <a:r>
              <a:rPr lang="zh-CN" altLang="en-US" sz="2400" dirty="0">
                <a:solidFill>
                  <a:schemeClr val="accent2"/>
                </a:solidFill>
              </a:rPr>
              <a:t>方法</a:t>
            </a:r>
            <a:r>
              <a:rPr lang="zh-CN" altLang="en-US" sz="2400" dirty="0"/>
              <a:t>的思考方式。</a:t>
            </a:r>
            <a:endParaRPr lang="en-US" altLang="zh-CN" sz="2400" dirty="0"/>
          </a:p>
          <a:p>
            <a:endParaRPr lang="en-US" altLang="zh-CN" sz="2400" dirty="0">
              <a:solidFill>
                <a:schemeClr val="accent2"/>
              </a:solidFill>
            </a:endParaRPr>
          </a:p>
          <a:p>
            <a:r>
              <a:rPr lang="zh-CN" altLang="en-US" sz="2400" dirty="0"/>
              <a:t>现在来回顾一下我们今天学到的模型与方法。</a:t>
            </a:r>
            <a:endParaRPr lang="en-US" altLang="zh-CN" sz="2400" dirty="0">
              <a:solidFill>
                <a:schemeClr val="accent6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</a:rPr>
              <a:t>字典序；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</a:rPr>
              <a:t>分离变量法；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</a:rPr>
              <a:t>相邻调整法；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a.k.a. exchange argument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</a:rPr>
              <a:t>倒着 </a:t>
            </a:r>
            <a:r>
              <a:rPr lang="en-US" altLang="zh-CN" sz="2400" dirty="0" err="1">
                <a:solidFill>
                  <a:schemeClr val="accent2"/>
                </a:solidFill>
              </a:rPr>
              <a:t>dp</a:t>
            </a: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</a:rPr>
              <a:t>子序列问题</a:t>
            </a:r>
            <a:r>
              <a:rPr lang="en-US" altLang="zh-CN" sz="2400" dirty="0">
                <a:solidFill>
                  <a:schemeClr val="accent2"/>
                </a:solidFill>
              </a:rPr>
              <a:t> — </a:t>
            </a:r>
            <a:r>
              <a:rPr lang="zh-CN" altLang="en-US" sz="2400" dirty="0">
                <a:solidFill>
                  <a:schemeClr val="accent2"/>
                </a:solidFill>
              </a:rPr>
              <a:t>序列 </a:t>
            </a:r>
            <a:r>
              <a:rPr lang="en-US" altLang="zh-CN" sz="2400" dirty="0" err="1">
                <a:solidFill>
                  <a:schemeClr val="accent2"/>
                </a:solidFill>
              </a:rPr>
              <a:t>dp</a:t>
            </a: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</a:rPr>
              <a:t>合并、极值与匹配 </a:t>
            </a:r>
            <a:r>
              <a:rPr lang="en-US" altLang="zh-CN" sz="2400" dirty="0">
                <a:solidFill>
                  <a:schemeClr val="accent2"/>
                </a:solidFill>
              </a:rPr>
              <a:t>— </a:t>
            </a:r>
            <a:r>
              <a:rPr lang="zh-CN" altLang="en-US" sz="2400" dirty="0">
                <a:solidFill>
                  <a:schemeClr val="accent2"/>
                </a:solidFill>
              </a:rPr>
              <a:t>区间 </a:t>
            </a:r>
            <a:r>
              <a:rPr lang="en-US" altLang="zh-CN" sz="2400" dirty="0" err="1">
                <a:solidFill>
                  <a:schemeClr val="accent2"/>
                </a:solidFill>
              </a:rPr>
              <a:t>dp</a:t>
            </a: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</a:rPr>
              <a:t>前缀和优化。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12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序列</a:t>
            </a:r>
            <a:r>
              <a:rPr lang="zh-CN" altLang="en-US" sz="4800" b="1" dirty="0">
                <a:latin typeface="+mj-lt"/>
              </a:rPr>
              <a:t>动规</a:t>
            </a:r>
            <a:endParaRPr lang="zh-CN" altLang="en-US" sz="4800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E0BA60-CA37-EDE1-ECC6-454706FDDAE1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基本原则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E1BE537-E119-F276-27DC-16A8932D24C4}"/>
                  </a:ext>
                </a:extLst>
              </p:cNvPr>
              <p:cNvSpPr txBox="1"/>
              <p:nvPr/>
            </p:nvSpPr>
            <p:spPr>
              <a:xfrm>
                <a:off x="1407133" y="1513755"/>
                <a:ext cx="8303537" cy="1955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回顾背包问题与 </a:t>
                </a:r>
                <a:r>
                  <a:rPr lang="en-US" altLang="zh-CN" sz="2400" dirty="0"/>
                  <a:t>LIS </a:t>
                </a:r>
                <a:r>
                  <a:rPr lang="zh-CN" altLang="en-US" sz="2400" dirty="0"/>
                  <a:t>问题，它们都是序列上的 </a:t>
                </a:r>
                <a:r>
                  <a:rPr lang="en-US" altLang="zh-CN" sz="2400" dirty="0" err="1"/>
                  <a:t>dp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问题。</a:t>
                </a:r>
                <a:endParaRPr lang="en-US" altLang="zh-CN" sz="2400" dirty="0"/>
              </a:p>
              <a:p>
                <a:r>
                  <a:rPr lang="zh-CN" altLang="en-US" sz="2400" dirty="0"/>
                  <a:t>它们的状态设计有何共性？</a:t>
                </a:r>
                <a:endParaRPr lang="en-US" altLang="zh-CN" sz="2400" dirty="0"/>
              </a:p>
              <a:p>
                <a:r>
                  <a:rPr lang="en-US" altLang="zh-CN" sz="2400" dirty="0"/>
                  <a:t>	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“设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accent2"/>
                    </a:solidFill>
                  </a:rPr>
                  <a:t> 表示考虑了前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solidFill>
                      <a:schemeClr val="accent2"/>
                    </a:solidFill>
                  </a:rPr>
                  <a:t> 个元素，此时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……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”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r>
                  <a:rPr lang="zh-CN" altLang="en-US" sz="2400" dirty="0"/>
                  <a:t>可以这样理解，我们要选择一些元素。</a:t>
                </a:r>
                <a:endParaRPr lang="en-US" altLang="zh-CN" sz="2400" dirty="0"/>
              </a:p>
              <a:p>
                <a:r>
                  <a:rPr lang="zh-CN" altLang="en-US" sz="2400" dirty="0"/>
                  <a:t>因此我们按照</a:t>
                </a:r>
                <a:r>
                  <a:rPr lang="zh-CN" altLang="en-US" sz="2400" u="sng" dirty="0">
                    <a:solidFill>
                      <a:schemeClr val="accent1"/>
                    </a:solidFill>
                  </a:rPr>
                  <a:t>某种顺序</a:t>
                </a:r>
                <a:r>
                  <a:rPr lang="zh-CN" altLang="en-US" sz="2400" dirty="0"/>
                  <a:t>依次决定是选择或是不选择。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E1BE537-E119-F276-27DC-16A8932D2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1513755"/>
                <a:ext cx="8303537" cy="1955215"/>
              </a:xfrm>
              <a:prstGeom prst="rect">
                <a:avLst/>
              </a:prstGeom>
              <a:blipFill>
                <a:blip r:embed="rId2"/>
                <a:stretch>
                  <a:fillRect l="-1175" t="-3427" b="-5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60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序列</a:t>
            </a:r>
            <a:r>
              <a:rPr lang="zh-CN" altLang="en-US" sz="4800" b="1" dirty="0">
                <a:latin typeface="+mj-lt"/>
              </a:rPr>
              <a:t>动规</a:t>
            </a:r>
            <a:endParaRPr lang="zh-CN" altLang="en-US" sz="4800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2762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Block Sequence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828755" y="153237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CF1881E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称一个序列合法，当且仅当其可以分为若干块，每一个块的长度等于其首元素加一。</a:t>
                </a:r>
                <a:endParaRPr lang="en-US" altLang="zh-CN" sz="2400" dirty="0"/>
              </a:p>
              <a:p>
                <a:r>
                  <a:rPr lang="zh-CN" altLang="en-US" sz="2400" dirty="0"/>
                  <a:t>给定一个序列，求其最长合法子序列的长度。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3"/>
                <a:stretch>
                  <a:fillRect l="-1326" t="-3101" b="-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D26511EE-D8FF-E4E3-1D5A-5BE86D006D87}"/>
              </a:ext>
            </a:extLst>
          </p:cNvPr>
          <p:cNvSpPr txBox="1"/>
          <p:nvPr/>
        </p:nvSpPr>
        <p:spPr>
          <a:xfrm>
            <a:off x="1407133" y="4211868"/>
            <a:ext cx="94883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6"/>
                </a:solidFill>
              </a:rPr>
              <a:t>子序列类</a:t>
            </a:r>
            <a:r>
              <a:rPr lang="zh-CN" altLang="en-US" sz="2400" dirty="0"/>
              <a:t>问题是最直接的序列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 </a:t>
            </a:r>
            <a:r>
              <a:rPr lang="zh-CN" altLang="en-US" sz="2400" dirty="0"/>
              <a:t>模型，</a:t>
            </a:r>
            <a:endParaRPr lang="en-US" altLang="zh-CN" sz="2400" dirty="0"/>
          </a:p>
          <a:p>
            <a:r>
              <a:rPr lang="zh-CN" altLang="en-US" sz="2400" dirty="0"/>
              <a:t>我们可以按照从前往后或者从后往前的顺序来 </a:t>
            </a:r>
            <a:r>
              <a:rPr lang="en-US" altLang="zh-CN" sz="2400" dirty="0" err="1"/>
              <a:t>dp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思路：</a:t>
            </a:r>
            <a:endParaRPr lang="en-US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/>
              <a:t>分析</a:t>
            </a:r>
            <a:r>
              <a:rPr lang="zh-CN" altLang="en-US" sz="2400" dirty="0">
                <a:solidFill>
                  <a:schemeClr val="accent1"/>
                </a:solidFill>
              </a:rPr>
              <a:t>如何判断</a:t>
            </a:r>
            <a:r>
              <a:rPr lang="zh-CN" altLang="en-US" sz="2400" dirty="0"/>
              <a:t>一个序列是否合法。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给出一个判断算法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/>
              <a:t>对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 </a:t>
            </a:r>
            <a:r>
              <a:rPr lang="zh-CN" altLang="en-US" sz="2400" dirty="0"/>
              <a:t>状态进行猜测。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可以依据数据范围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/>
              <a:t>分析此状态是否能成功设计出 </a:t>
            </a:r>
            <a:r>
              <a:rPr lang="en-US" altLang="zh-CN" sz="2400" dirty="0" err="1"/>
              <a:t>dp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2185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序列</a:t>
            </a:r>
            <a:r>
              <a:rPr lang="zh-CN" altLang="en-US" sz="4800" b="1" dirty="0">
                <a:latin typeface="+mj-lt"/>
              </a:rPr>
              <a:t>动规</a:t>
            </a:r>
            <a:endParaRPr lang="zh-CN" altLang="en-US" sz="4800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2762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Block Sequence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828755" y="153237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CF1881E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称一个序列合法，当且仅当其可以分为若干块，每一个块的长度等于其首元素加一。</a:t>
                </a:r>
                <a:endParaRPr lang="en-US" altLang="zh-CN" sz="2400" dirty="0"/>
              </a:p>
              <a:p>
                <a:r>
                  <a:rPr lang="zh-CN" altLang="en-US" sz="2400" dirty="0"/>
                  <a:t>给定一个序列，求其最长合法子序列的长度。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3101" b="-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26511EE-D8FF-E4E3-1D5A-5BE86D006D87}"/>
                  </a:ext>
                </a:extLst>
              </p:cNvPr>
              <p:cNvSpPr txBox="1"/>
              <p:nvPr/>
            </p:nvSpPr>
            <p:spPr>
              <a:xfrm>
                <a:off x="1407133" y="4211868"/>
                <a:ext cx="9488394" cy="2344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1"/>
                    </a:solidFill>
                  </a:rPr>
                  <a:t>从后往前</a:t>
                </a:r>
                <a:r>
                  <a:rPr lang="zh-CN" altLang="en-US" sz="2400" dirty="0"/>
                  <a:t> </a:t>
                </a:r>
                <a:r>
                  <a:rPr lang="en-US" altLang="zh-CN" sz="2400" dirty="0" err="1"/>
                  <a:t>dp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的最长合法子序列长度。</a:t>
                </a:r>
                <a:endParaRPr lang="en-US" altLang="zh-CN" sz="2400" dirty="0"/>
              </a:p>
              <a:p>
                <a:r>
                  <a:rPr lang="zh-CN" altLang="en-US" sz="2400" dirty="0"/>
                  <a:t>欲求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时，试决定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是否要出现在子序列中：</a:t>
                </a:r>
                <a:endParaRPr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含义是不选；</a:t>
                </a:r>
                <a:endParaRPr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含义是选。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26511EE-D8FF-E4E3-1D5A-5BE86D006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4211868"/>
                <a:ext cx="9488394" cy="2344360"/>
              </a:xfrm>
              <a:prstGeom prst="rect">
                <a:avLst/>
              </a:prstGeom>
              <a:blipFill>
                <a:blip r:embed="rId3"/>
                <a:stretch>
                  <a:fillRect l="-1028" t="-2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4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序列</a:t>
            </a:r>
            <a:r>
              <a:rPr lang="zh-CN" altLang="en-US" sz="4800" b="1" dirty="0">
                <a:latin typeface="+mj-lt"/>
              </a:rPr>
              <a:t>动规</a:t>
            </a:r>
            <a:endParaRPr lang="zh-CN" altLang="en-US" sz="4800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丁真与球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831961" y="1532378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CF1842C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有一个长度为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的数组，你可以进行若干次操作。</a:t>
                </a:r>
                <a:endParaRPr lang="en-US" altLang="zh-CN" sz="2400" dirty="0"/>
              </a:p>
              <a:p>
                <a:r>
                  <a:rPr lang="zh-CN" altLang="en-US" sz="2400" dirty="0"/>
                  <a:t>每次操作，你可以选择两个相同的数，将其间的所有数删除。求最多能删除多少个数。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407133" y="4211868"/>
                <a:ext cx="948839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可以认为删掉的元素是一个</a:t>
                </a:r>
                <a:r>
                  <a:rPr lang="zh-CN" altLang="en-US" sz="2400" dirty="0">
                    <a:solidFill>
                      <a:schemeClr val="accent6"/>
                    </a:solidFill>
                  </a:rPr>
                  <a:t>子序列</a:t>
                </a:r>
                <a:r>
                  <a:rPr lang="zh-CN" altLang="en-US" sz="2400" dirty="0"/>
                  <a:t>。</a:t>
                </a:r>
                <a:r>
                  <a:rPr lang="zh-CN" alt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为什么？</a:t>
                </a:r>
                <a:endParaRPr lang="en-US" altLang="zh-CN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zh-CN" altLang="en-US" sz="2400" dirty="0"/>
                  <a:t>当想要删掉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的时候，需要在它前面选择一个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从而删掉整段。这启示我们 </a:t>
                </a:r>
                <a:r>
                  <a:rPr lang="en-US" altLang="zh-CN" sz="2400" dirty="0" err="1"/>
                  <a:t>dp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的决策并非是唯一的。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4211868"/>
                <a:ext cx="9488394" cy="1569660"/>
              </a:xfrm>
              <a:prstGeom prst="rect">
                <a:avLst/>
              </a:prstGeom>
              <a:blipFill>
                <a:blip r:embed="rId3"/>
                <a:stretch>
                  <a:fillRect l="-1028" t="-4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68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序列</a:t>
            </a:r>
            <a:r>
              <a:rPr lang="zh-CN" altLang="en-US" sz="4800" b="1" dirty="0">
                <a:latin typeface="+mj-lt"/>
              </a:rPr>
              <a:t>动规</a:t>
            </a:r>
            <a:endParaRPr lang="zh-CN" altLang="en-US" sz="4800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丁真与球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831961" y="1532378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CF1842C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有一个长度为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的数组，你可以进行若干次操作。</a:t>
                </a:r>
                <a:endParaRPr lang="en-US" altLang="zh-CN" sz="2400" dirty="0"/>
              </a:p>
              <a:p>
                <a:r>
                  <a:rPr lang="zh-CN" altLang="en-US" sz="2400" dirty="0"/>
                  <a:t>每次操作，你可以选择两个相同的数，将其间的所有数删除。求最多能删除多少个数。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407133" y="4211868"/>
                <a:ext cx="9488394" cy="2138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里最多能删掉多少个元素。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lim>
                      </m:limLow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现在来审视这个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sz="2400" dirty="0"/>
                  <a:t>，它的状态与转移都是一维的，复杂度为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你觉得应该从何优化？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状态</a:t>
                </a:r>
                <a:r>
                  <a:rPr lang="zh-CN" altLang="en-US" sz="2400" dirty="0"/>
                  <a:t>还是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转移</a:t>
                </a:r>
                <a:r>
                  <a:rPr lang="zh-CN" altLang="en-US" sz="2400" dirty="0"/>
                  <a:t>？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4211868"/>
                <a:ext cx="9488394" cy="2138086"/>
              </a:xfrm>
              <a:prstGeom prst="rect">
                <a:avLst/>
              </a:prstGeom>
              <a:blipFill>
                <a:blip r:embed="rId3"/>
                <a:stretch>
                  <a:fillRect l="-1028" t="-3134" b="-4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05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序列</a:t>
            </a:r>
            <a:r>
              <a:rPr lang="zh-CN" altLang="en-US" sz="4800" b="1" dirty="0">
                <a:latin typeface="+mj-lt"/>
              </a:rPr>
              <a:t>动规</a:t>
            </a:r>
            <a:endParaRPr lang="zh-CN" altLang="en-US" sz="4800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丁真与球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831961" y="1532378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CF1842C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有一个长度为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的数组，你可以进行若干次操作。</a:t>
                </a:r>
                <a:endParaRPr lang="en-US" altLang="zh-CN" sz="2400" dirty="0"/>
              </a:p>
              <a:p>
                <a:r>
                  <a:rPr lang="zh-CN" altLang="en-US" sz="2400" dirty="0"/>
                  <a:t>每次操作，你可以选择两个相同的数，将其间的所有数删除。求最多能删除多少个数。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407133" y="4211868"/>
                <a:ext cx="9488394" cy="2054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右边的式子分为两部分，分别只与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相关。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是固定的，因而只需寻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使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最大。</a:t>
                </a:r>
                <a:endParaRPr lang="en-US" altLang="zh-CN" sz="2400" dirty="0"/>
              </a:p>
              <a:p>
                <a:r>
                  <a:rPr lang="zh-CN" altLang="en-US" sz="2400" dirty="0"/>
                  <a:t>可以记录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的使上式子最大的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即可。</a:t>
                </a:r>
                <a:endParaRPr lang="en-US" altLang="zh-CN" sz="2400" dirty="0"/>
              </a:p>
              <a:p>
                <a:r>
                  <a:rPr lang="zh-CN" altLang="en-US" sz="2400" dirty="0"/>
                  <a:t>这叫做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分离变量法</a:t>
                </a:r>
                <a:r>
                  <a:rPr lang="zh-CN" altLang="en-US" sz="2400" dirty="0"/>
                  <a:t>，可以用于优化 </a:t>
                </a:r>
                <a:r>
                  <a:rPr lang="en-US" altLang="zh-CN" sz="2400" dirty="0" err="1"/>
                  <a:t>dp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的转移复杂度。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33" y="4211868"/>
                <a:ext cx="9488394" cy="2054665"/>
              </a:xfrm>
              <a:prstGeom prst="rect">
                <a:avLst/>
              </a:prstGeom>
              <a:blipFill>
                <a:blip r:embed="rId3"/>
                <a:stretch>
                  <a:fillRect l="-1028" b="-5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51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Cambria"/>
        <a:ea typeface="楷体"/>
        <a:cs typeface=""/>
      </a:majorFont>
      <a:minorFont>
        <a:latin typeface="Cambri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2709</Words>
  <Application>Microsoft Office PowerPoint</Application>
  <PresentationFormat>宽屏</PresentationFormat>
  <Paragraphs>274</Paragraphs>
  <Slides>30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等线</vt:lpstr>
      <vt:lpstr>Arial</vt:lpstr>
      <vt:lpstr>Cambria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Rotate Subari</dc:creator>
  <cp:lastModifiedBy>Rotate Subari</cp:lastModifiedBy>
  <cp:revision>22</cp:revision>
  <dcterms:created xsi:type="dcterms:W3CDTF">2024-04-08T13:02:55Z</dcterms:created>
  <dcterms:modified xsi:type="dcterms:W3CDTF">2024-07-14T15:52:09Z</dcterms:modified>
</cp:coreProperties>
</file>