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98" r:id="rId3"/>
    <p:sldId id="433" r:id="rId4"/>
    <p:sldId id="434" r:id="rId5"/>
    <p:sldId id="436" r:id="rId6"/>
    <p:sldId id="438" r:id="rId7"/>
    <p:sldId id="439" r:id="rId8"/>
    <p:sldId id="440" r:id="rId9"/>
    <p:sldId id="337" r:id="rId10"/>
    <p:sldId id="338" r:id="rId11"/>
    <p:sldId id="339" r:id="rId12"/>
    <p:sldId id="342" r:id="rId13"/>
    <p:sldId id="344" r:id="rId14"/>
    <p:sldId id="345" r:id="rId15"/>
    <p:sldId id="347" r:id="rId16"/>
    <p:sldId id="348" r:id="rId17"/>
    <p:sldId id="349" r:id="rId18"/>
    <p:sldId id="350" r:id="rId19"/>
    <p:sldId id="334" r:id="rId20"/>
    <p:sldId id="442" r:id="rId21"/>
    <p:sldId id="443" r:id="rId22"/>
    <p:sldId id="366" r:id="rId23"/>
    <p:sldId id="367" r:id="rId24"/>
    <p:sldId id="444" r:id="rId25"/>
    <p:sldId id="375" r:id="rId26"/>
    <p:sldId id="445" r:id="rId27"/>
    <p:sldId id="383" r:id="rId28"/>
    <p:sldId id="384" r:id="rId29"/>
    <p:sldId id="382" r:id="rId30"/>
    <p:sldId id="391" r:id="rId31"/>
    <p:sldId id="387" r:id="rId32"/>
    <p:sldId id="388" r:id="rId33"/>
    <p:sldId id="389" r:id="rId34"/>
    <p:sldId id="390" r:id="rId35"/>
    <p:sldId id="428" r:id="rId36"/>
    <p:sldId id="429" r:id="rId37"/>
    <p:sldId id="379" r:id="rId38"/>
    <p:sldId id="381" r:id="rId39"/>
    <p:sldId id="395" r:id="rId40"/>
    <p:sldId id="415" r:id="rId41"/>
    <p:sldId id="396" r:id="rId42"/>
    <p:sldId id="418" r:id="rId43"/>
    <p:sldId id="417" r:id="rId44"/>
    <p:sldId id="299" r:id="rId45"/>
    <p:sldId id="377" r:id="rId46"/>
    <p:sldId id="378" r:id="rId47"/>
    <p:sldId id="398" r:id="rId48"/>
    <p:sldId id="401" r:id="rId49"/>
    <p:sldId id="402" r:id="rId50"/>
    <p:sldId id="423" r:id="rId51"/>
    <p:sldId id="421" r:id="rId52"/>
    <p:sldId id="422" r:id="rId53"/>
    <p:sldId id="403" r:id="rId54"/>
    <p:sldId id="405" r:id="rId55"/>
    <p:sldId id="407" r:id="rId56"/>
    <p:sldId id="411" r:id="rId57"/>
    <p:sldId id="431" r:id="rId58"/>
    <p:sldId id="412" r:id="rId59"/>
    <p:sldId id="425" r:id="rId60"/>
    <p:sldId id="426" r:id="rId61"/>
    <p:sldId id="441" r:id="rId62"/>
    <p:sldId id="446" r:id="rId63"/>
    <p:sldId id="427" r:id="rId64"/>
    <p:sldId id="430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23BA5-30BC-4745-9AC5-345338C6F2FA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12BF-4BE4-4529-9C72-6E5234D30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9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7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98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41BE-A044-8E31-C7A1-B739D3D4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4F86E-B179-7C06-B4FC-5290592C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52A6B-1851-76FC-4D65-4B90C5D0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8B7A5-18A0-D103-A38E-4B302019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3FC72-25D6-3B16-5F64-32B22EFD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4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27F22-A502-1962-1EDB-A255B9E5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00CF5-D0B9-4964-F4CD-6314A7172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329E6-F405-6E75-6F75-40060DF6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5072E-011D-0169-5E46-244637D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19D2-B70D-6FF4-9DC0-1681F347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012E84-53F0-7186-9C12-0D18AD554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DAE94-90B3-7985-8359-55A0ECB0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49FAA-294F-77C7-1AEA-E3C41F04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7E732-9B36-3FC6-1282-F9A01B0E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597C3-ABC4-CB62-FA98-13D8B50A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3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C50B-2623-D656-6AE7-323DB43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BA780-D77A-58C8-7361-D55E5DCF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10B04-22CF-C72F-06F3-15894292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000CD-D925-3123-B8A9-0F4F2345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209D-CA7A-0EAB-146E-DEA38F83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2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8CF0-C181-2D9A-2FDB-1B51A8B3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1A34B-56EA-D3B8-0C9D-4EDFF8DE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C07D2-1F50-0C75-CC66-86587D45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B4B04-D7F4-3E3C-9062-B7948486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25044-8C13-3FBA-FC60-8212336C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9081-954E-5C86-8708-545E63A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E6778-5EF0-80DC-6506-D5F27566C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F3B30-628A-93F6-A7CD-A76005531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D6072-2753-B5F4-7F32-54537F06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5398E-5543-E5BC-F63B-FB0CCAEE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483A0-DDD4-639B-54E0-B3DAA3A2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A9581-98C3-264E-839D-E5C39903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364E67-3A52-A7A4-C04B-CBBF70D01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F3528-028F-53F0-9840-CD831F4B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05D882-5B0E-F86F-E7E3-AC80EA734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C1310C-7D89-0A03-413B-2D29A8A65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05B03B-B145-366A-790B-80C999F3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D15ED-B30B-36C4-D128-7C8F0A9C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8C8CC-5752-7DB5-E31B-3F121D22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8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C9229-8E44-C90B-EB85-0F8F7183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A42BAD-48FD-1381-3C7C-792E9A77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B3DBDE-7464-4145-A7DF-45103F87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18FE5-80CE-1417-6492-D5D4703A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6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BA0304-FA9D-EC59-02BE-93467518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A1FDDB-9FB5-7161-6082-8B141CB0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6D8BFF-3D42-5E37-C335-79F95B36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4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55E46-C93B-3042-3433-C8919DAE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11313-794B-DAEB-048C-2A63E2E1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FEE781-C56E-C0BC-1C83-F5A0543E5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76C89-12EE-A162-7617-A6E5A7F0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1B2BE-4849-3AA0-624D-B23A75B8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D138C-EB76-6613-793B-CE2DE9DC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AE718-EB0B-0C9A-C0FD-AE51373B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E986E3-AD7E-2376-FFE0-F758F0A1E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6737C-72BE-A710-CAD4-5239C6EE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760749-3477-E026-3E38-FAEB23E3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091D2-0646-811B-EA85-592269B0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217C3-EFDD-799F-EDA2-683B75F9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1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8014B-D161-A3E6-A0A7-AE415BDC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80A64-E248-37CE-4C74-63B7BD8A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57C01-1422-485D-1E0D-5DCD6DA64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03CF-F49A-405C-B552-A7BC870A0E39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88730-A8E5-8F2C-CD52-6255280A2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53456-C43B-EC3D-F1E4-84BE2828C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1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article/qvo55lmx" TargetMode="External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3685720" y="1825917"/>
            <a:ext cx="4820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数据结构纵览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83124D-57DF-3446-032F-21FF29A30A19}"/>
              </a:ext>
            </a:extLst>
          </p:cNvPr>
          <p:cNvSpPr txBox="1"/>
          <p:nvPr/>
        </p:nvSpPr>
        <p:spPr>
          <a:xfrm>
            <a:off x="4753320" y="2841580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2024 </a:t>
            </a:r>
            <a:r>
              <a:rPr lang="zh-CN" altLang="en-US" sz="3600" dirty="0">
                <a:latin typeface="+mj-lt"/>
              </a:rPr>
              <a:t>年 </a:t>
            </a:r>
            <a:r>
              <a:rPr lang="en-US" altLang="zh-CN" sz="3600" dirty="0">
                <a:latin typeface="+mj-lt"/>
              </a:rPr>
              <a:t>9 </a:t>
            </a:r>
            <a:r>
              <a:rPr lang="zh-CN" altLang="en-US" sz="3600" dirty="0">
                <a:latin typeface="+mj-lt"/>
              </a:rPr>
              <a:t>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54DBCE-CE57-EC44-78FF-501A12660869}"/>
              </a:ext>
            </a:extLst>
          </p:cNvPr>
          <p:cNvSpPr txBox="1"/>
          <p:nvPr/>
        </p:nvSpPr>
        <p:spPr>
          <a:xfrm>
            <a:off x="5200305" y="3997371"/>
            <a:ext cx="1865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feecle8146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531E4FC-B97D-5D33-E304-B7B52AF0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3576754855</a:t>
            </a:r>
            <a:r>
              <a:rPr lang="zh-CN" altLang="en-US" dirty="0"/>
              <a:t>，有问题欢迎课后提问。</a:t>
            </a:r>
          </a:p>
        </p:txBody>
      </p:sp>
    </p:spTree>
    <p:extLst>
      <p:ext uri="{BB962C8B-B14F-4D97-AF65-F5344CB8AC3E}">
        <p14:creationId xmlns:p14="http://schemas.microsoft.com/office/powerpoint/2010/main" val="117756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幻梦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P8969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626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给定一个数组，支持区间加、区间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、单点查询。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≤300000,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保证总有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626151"/>
              </a:xfrm>
              <a:prstGeom prst="rect">
                <a:avLst/>
              </a:prstGeom>
              <a:blipFill>
                <a:blip r:embed="rId2"/>
                <a:stretch>
                  <a:fillRect l="-1326" t="-4120" r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如果一个区间没有被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过，维护加法标记足矣；如果被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了，考虑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第一次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𝑝𝑜𝑝𝑐𝑜𝑢𝑛𝑡</m:t>
                    </m:r>
                  </m:oMath>
                </a14:m>
                <a:r>
                  <a:rPr lang="en-US" altLang="zh-CN" sz="2400" dirty="0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时</a:t>
                </a:r>
                <a:r>
                  <a:rPr lang="zh-CN" altLang="en-US" sz="2400" dirty="0"/>
                  <a:t>的情况。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在第一次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之前，只有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</a:rPr>
                      <m:t>加法操作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𝑝𝑜𝑝𝑐𝑜𝑢𝑛𝑡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→…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蓝色部分有何性质？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2308324"/>
              </a:xfrm>
              <a:prstGeom prst="rect">
                <a:avLst/>
              </a:prstGeom>
              <a:blipFill>
                <a:blip r:embed="rId3"/>
                <a:stretch>
                  <a:fillRect l="-1028" t="-2902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29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幻梦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P8969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给定一个数组，支持区间加、区间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、单点查询。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≤300000,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保证总有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r="-5385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𝑝𝑜𝑝𝑐𝑜𝑢𝑛𝑡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→…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这部分如果看作一个函数，它的定义域大小只有 </a:t>
                </a:r>
                <a:r>
                  <a:rPr lang="en-US" altLang="zh-CN" sz="2400" dirty="0"/>
                  <a:t>60</a:t>
                </a:r>
                <a:r>
                  <a:rPr lang="zh-CN" altLang="en-US" sz="2400" dirty="0"/>
                  <a:t>，完全可以直接存储下来这个函数作用在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0∼60</m:t>
                    </m:r>
                  </m:oMath>
                </a14:m>
                <a:r>
                  <a:rPr lang="zh-CN" altLang="en-US" sz="2400" dirty="0"/>
                  <a:t> 的所有数分别的结果。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因此，只要作用过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</m:oMath>
                </a14:m>
                <a:r>
                  <a:rPr lang="zh-CN" altLang="en-US" sz="2400" dirty="0"/>
                  <a:t>，就可以在标记中维护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/>
                  <a:t> 和数组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[0…60]</m:t>
                    </m:r>
                  </m:oMath>
                </a14:m>
                <a:r>
                  <a:rPr lang="zh-CN" altLang="en-US" sz="2400" dirty="0"/>
                  <a:t>，表示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zh-CN" altLang="en-US" sz="2400" dirty="0"/>
                  <a:t>。函数的复合也是容易的。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2308324"/>
              </a:xfrm>
              <a:prstGeom prst="rect">
                <a:avLst/>
              </a:prstGeom>
              <a:blipFill>
                <a:blip r:embed="rId3"/>
                <a:stretch>
                  <a:fillRect l="-1028" r="-386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53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经典问题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给定一个数组，支持区间加、区间对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取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max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，求出从左往右数，下标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的第一个值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的位置。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b="-3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6212140" y="345781"/>
            <a:ext cx="5280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线段树上二分的一般方法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/>
              <p:nvPr/>
            </p:nvSpPr>
            <p:spPr>
              <a:xfrm>
                <a:off x="699247" y="4328128"/>
                <a:ext cx="9488394" cy="2336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设函数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𝐹𝑖𝑛𝑑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表示只考虑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代表的区间内，询问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的答案。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维护区间最大值于变量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思考：这段代码的复杂度是什么？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4328128"/>
                <a:ext cx="9488394" cy="2336858"/>
              </a:xfrm>
              <a:prstGeom prst="rect">
                <a:avLst/>
              </a:prstGeom>
              <a:blipFill>
                <a:blip r:embed="rId3"/>
                <a:stretch>
                  <a:fillRect l="-1028" t="-2872" b="-4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43EBD03-8708-6771-FD92-D9A976F81F1E}"/>
              </a:ext>
            </a:extLst>
          </p:cNvPr>
          <p:cNvSpPr txBox="1"/>
          <p:nvPr/>
        </p:nvSpPr>
        <p:spPr>
          <a:xfrm>
            <a:off x="5396753" y="414629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||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pushdown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注意</a:t>
            </a:r>
            <a:endParaRPr lang="en-US" altLang="zh-CN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2511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46631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见风使舵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998674" y="1532378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CF773E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对于长为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的数组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维护变量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，初始为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0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。然后，依次扫描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： 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；若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不变；若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定义该过程结束后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的值为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定义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为：任意排列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的前提下，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的最大值。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现在给出序列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，对每个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3785652"/>
              </a:xfrm>
              <a:prstGeom prst="rect">
                <a:avLst/>
              </a:prstGeom>
              <a:blipFill>
                <a:blip r:embed="rId2"/>
                <a:stretch>
                  <a:fillRect l="-1326" t="-1771" r="-580" b="-1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/>
              <p:nvPr/>
            </p:nvSpPr>
            <p:spPr>
              <a:xfrm>
                <a:off x="1351803" y="6195542"/>
                <a:ext cx="9488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第一步，我们需要确定如何排列一个数组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，才能使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最大。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6195542"/>
                <a:ext cx="9488394" cy="461665"/>
              </a:xfrm>
              <a:prstGeom prst="rect">
                <a:avLst/>
              </a:prstGeom>
              <a:blipFill>
                <a:blip r:embed="rId3"/>
                <a:stretch>
                  <a:fillRect l="-102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138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172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见风使舵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998674" y="1532378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CF773E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现在给出序列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，对每个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,|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blipFill>
                <a:blip r:embed="rId2"/>
                <a:stretch>
                  <a:fillRect l="-1326" t="-8029" b="-10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/>
              <p:nvPr/>
            </p:nvSpPr>
            <p:spPr>
              <a:xfrm>
                <a:off x="1351803" y="3258378"/>
                <a:ext cx="94883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提示：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Exchange argument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。考虑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交换后什么时候一定不劣。</a:t>
                </a:r>
                <a:endParaRPr lang="en-US" altLang="zh-CN" sz="2400" dirty="0"/>
              </a:p>
              <a:p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，交换一定不劣，因此最优的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一定是递增排列的。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在递增排列的基础上，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的变化又有何性质？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一定是先单调严格减少，然后单调不减。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258378"/>
                <a:ext cx="9488394" cy="2677656"/>
              </a:xfrm>
              <a:prstGeom prst="rect">
                <a:avLst/>
              </a:prstGeom>
              <a:blipFill>
                <a:blip r:embed="rId3"/>
                <a:stretch>
                  <a:fillRect l="-1028" t="-2506" b="-3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69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172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见风使舵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998674" y="1532378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CF773E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现在给出序列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，对每个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blipFill>
                <a:blip r:embed="rId2"/>
                <a:stretch>
                  <a:fillRect l="-1326" t="-8029" b="-10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/>
              <p:nvPr/>
            </p:nvSpPr>
            <p:spPr>
              <a:xfrm>
                <a:off x="1351803" y="3258378"/>
                <a:ext cx="94883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最优的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一定是递增排列的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 一定是先单调严格减少，然后单调不减。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如何求减少、增加的分界点？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如何求最终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的值？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提示：当你不知道干什么的时候，具体写出形式化的表达式。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258378"/>
                <a:ext cx="9488394" cy="2677656"/>
              </a:xfrm>
              <a:prstGeom prst="rect">
                <a:avLst/>
              </a:prstGeom>
              <a:blipFill>
                <a:blip r:embed="rId3"/>
                <a:stretch>
                  <a:fillRect l="-1028" t="-2506" b="-3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363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172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见风使舵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998674" y="1532378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CF773E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现在给出序列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，对每个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blipFill>
                <a:blip r:embed="rId2"/>
                <a:stretch>
                  <a:fillRect l="-1326" t="-8029" b="-10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/>
              <p:nvPr/>
            </p:nvSpPr>
            <p:spPr>
              <a:xfrm>
                <a:off x="1351803" y="3258378"/>
                <a:ext cx="9488394" cy="2707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最优的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一定是递增排列的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 一定是先单调严格减少，然后单调不减。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如何求减少、增加的分界点？</a:t>
                </a:r>
                <a:br>
                  <a:rPr lang="en-US" altLang="zh-CN" sz="2400" dirty="0"/>
                </a:br>
                <a:r>
                  <a:rPr lang="zh-CN" altLang="en-US" sz="2400" dirty="0"/>
                  <a:t>分界点之前，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，故就是找第一个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如何求最终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的值？</a:t>
                </a:r>
                <a:br>
                  <a:rPr lang="en-US" altLang="zh-CN" sz="2400" dirty="0"/>
                </a:br>
                <a:r>
                  <a:rPr lang="zh-CN" altLang="en-US" sz="2400" dirty="0"/>
                  <a:t>先找到分界点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r>
                  <a:rPr lang="zh-CN" altLang="en-US" sz="2400" dirty="0"/>
                  <a:t>之后，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258378"/>
                <a:ext cx="9488394" cy="2707408"/>
              </a:xfrm>
              <a:prstGeom prst="rect">
                <a:avLst/>
              </a:prstGeom>
              <a:blipFill>
                <a:blip r:embed="rId3"/>
                <a:stretch>
                  <a:fillRect l="-1028" t="-2477" b="-2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96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172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见风使舵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998674" y="1532378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CF773E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现在给出序列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，对每个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blipFill>
                <a:blip r:embed="rId2"/>
                <a:stretch>
                  <a:fillRect l="-1326" t="-8029" b="-10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/>
              <p:nvPr/>
            </p:nvSpPr>
            <p:spPr>
              <a:xfrm>
                <a:off x="1351803" y="3258378"/>
                <a:ext cx="9488394" cy="3502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先找到分界点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r>
                  <a:rPr lang="zh-CN" altLang="en-US" sz="2400" dirty="0"/>
                  <a:t>之后，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。这一步怎么维护？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将式子展开：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提出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，就是求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的最小值，其中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/>
                  <a:t>是从小到大排列的。</a:t>
                </a:r>
                <a:endParaRPr lang="en-US" altLang="zh-CN" sz="2400" dirty="0"/>
              </a:p>
              <a:p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“</a:t>
                </a:r>
                <a:r>
                  <a:rPr lang="zh-CN" altLang="en-US" sz="2400" dirty="0"/>
                  <a:t>从小到大排列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”，说明我们应该以权值为下标建线段树。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258378"/>
                <a:ext cx="9488394" cy="3502241"/>
              </a:xfrm>
              <a:prstGeom prst="rect">
                <a:avLst/>
              </a:prstGeom>
              <a:blipFill>
                <a:blip r:embed="rId3"/>
                <a:stretch>
                  <a:fillRect l="-1028" t="-1916" b="-2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80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172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见风使舵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998674" y="1532378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CF773E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现在给出序列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，对每个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830997"/>
              </a:xfrm>
              <a:prstGeom prst="rect">
                <a:avLst/>
              </a:prstGeom>
              <a:blipFill>
                <a:blip r:embed="rId2"/>
                <a:stretch>
                  <a:fillRect l="-1326" t="-8029" b="-10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/>
              <p:nvPr/>
            </p:nvSpPr>
            <p:spPr>
              <a:xfrm>
                <a:off x="1351803" y="3258378"/>
                <a:ext cx="948839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为了避面相等元素造成干扰，不妨先“不等离散化”，人为把值相同的元素赋予不同排名。</a:t>
                </a:r>
                <a:endParaRPr lang="en-US" altLang="zh-CN" sz="2400" dirty="0"/>
              </a:p>
              <a:p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在插入新元素后的变化，无非是几个区间加。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第一步就是线段树上二分，第二步就是区间最小值。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A396F2-C401-A89C-C503-FE0D35C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258378"/>
                <a:ext cx="9488394" cy="3046988"/>
              </a:xfrm>
              <a:prstGeom prst="rect">
                <a:avLst/>
              </a:prstGeom>
              <a:blipFill>
                <a:blip r:embed="rId3"/>
                <a:stretch>
                  <a:fillRect l="-1028" t="-1603" b="-3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028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小结</a:t>
            </a:r>
            <a:endParaRPr lang="zh-CN" altLang="en-US" sz="4800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6F62C5-4DD0-0A24-F316-52ED287032CF}"/>
              </a:ext>
            </a:extLst>
          </p:cNvPr>
          <p:cNvSpPr txBox="1"/>
          <p:nvPr/>
        </p:nvSpPr>
        <p:spPr>
          <a:xfrm>
            <a:off x="1351803" y="1361316"/>
            <a:ext cx="94883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关于线段树的基本用法，应掌握以下几点。</a:t>
            </a:r>
            <a:endParaRPr lang="en-US" altLang="zh-CN" sz="2400" dirty="0"/>
          </a:p>
          <a:p>
            <a:endParaRPr lang="en-US" altLang="zh-CN" sz="2400" dirty="0">
              <a:solidFill>
                <a:schemeClr val="accent6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</a:rPr>
              <a:t>显式写出循环不变式，来帮助自己理解、证明算法；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</a:rPr>
              <a:t>标记封闭性，设计标记的方法，知道标记的本质是一个函数；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</a:rPr>
              <a:t>信息可合并性，设计信息的方法。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</a:rPr>
              <a:t>维护复杂式子不如分离变量再维护简单式子。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lvl="1"/>
            <a:endParaRPr lang="en-US" altLang="zh-CN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400" dirty="0"/>
              <a:t>现在，面对简单的线段树问题，你应当无所畏惧了。</a:t>
            </a:r>
            <a:endParaRPr lang="en-US" altLang="zh-CN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12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目录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1407133" y="1513755"/>
            <a:ext cx="91857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今天我们将复习、学习、练习以下内容：</a:t>
            </a: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线段树，树状数组，倍增，</a:t>
            </a:r>
            <a:r>
              <a:rPr lang="en-US" altLang="zh-CN" sz="2400" dirty="0"/>
              <a:t>ST </a:t>
            </a:r>
            <a:r>
              <a:rPr lang="zh-CN" altLang="en-US" sz="2400" dirty="0"/>
              <a:t>表。</a:t>
            </a:r>
            <a:endParaRPr lang="en-US" altLang="zh-CN" sz="2400" dirty="0"/>
          </a:p>
          <a:p>
            <a:pPr marL="457200" indent="-457200">
              <a:buFontTx/>
              <a:buAutoNum type="arabicPeriod"/>
            </a:pPr>
            <a:r>
              <a:rPr lang="zh-CN" altLang="en-US" sz="2400" dirty="0"/>
              <a:t>基本的树上数据结构问题。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单调栈和笛卡尔树。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经典模型简介：分治和偏序问题。</a:t>
            </a: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r>
              <a:rPr lang="zh-CN" altLang="en-US" sz="2400" dirty="0"/>
              <a:t>同时，也将见到若干个综合例题。</a:t>
            </a: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534165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955430" y="1573623"/>
                <a:ext cx="10281139" cy="450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类比之前线段树的讨论，请你写出单点修改区间求和树状数组的循环不变式。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𝑙𝑜𝑤𝑏𝑖𝑡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zh-CN" altLang="en-US" sz="2400" dirty="0"/>
                  <a:t>树状数组只能维护单点修改，区间加单点求值怎么办？区间加区间求和呢？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不论维护什么信息，目标都是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把区间修改变成单点修改，求和的式子分离变量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30" y="1573623"/>
                <a:ext cx="10281139" cy="4507452"/>
              </a:xfrm>
              <a:prstGeom prst="rect">
                <a:avLst/>
              </a:prstGeom>
              <a:blipFill>
                <a:blip r:embed="rId3"/>
                <a:stretch>
                  <a:fillRect l="-949" t="-1486" r="-3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8991747" y="34578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循环不变式</a:t>
            </a:r>
          </a:p>
        </p:txBody>
      </p:sp>
    </p:spTree>
    <p:extLst>
      <p:ext uri="{BB962C8B-B14F-4D97-AF65-F5344CB8AC3E}">
        <p14:creationId xmlns:p14="http://schemas.microsoft.com/office/powerpoint/2010/main" val="185187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633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倍增和 </a:t>
            </a:r>
            <a:r>
              <a:rPr lang="en-US" altLang="zh-CN" sz="4800" b="1" dirty="0">
                <a:latin typeface="+mj-lt"/>
              </a:rPr>
              <a:t>ST </a:t>
            </a:r>
            <a:r>
              <a:rPr lang="zh-CN" altLang="en-US" sz="4800" b="1" dirty="0">
                <a:latin typeface="+mj-lt"/>
              </a:rPr>
              <a:t>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955430" y="1573623"/>
                <a:ext cx="10281139" cy="4906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倍增维护的是树上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朝上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个位置的信息。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ST </a:t>
                </a:r>
                <a:r>
                  <a:rPr lang="zh-CN" altLang="en-US" sz="2400" dirty="0"/>
                  <a:t>表是序列上的倍增，且特指用来维护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幂等</a:t>
                </a:r>
                <a:r>
                  <a:rPr lang="zh-CN" altLang="en-US" sz="2400" dirty="0"/>
                  <a:t>信息的一类倍增。此时，区间询问，只需要合并 </a:t>
                </a:r>
                <a:r>
                  <a:rPr lang="en-US" altLang="zh-CN" sz="2400" dirty="0"/>
                  <a:t>1 </a:t>
                </a:r>
                <a:r>
                  <a:rPr lang="zh-CN" altLang="en-US" sz="2400" dirty="0"/>
                  <a:t>次信息。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对于树上有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可减性</a:t>
                </a:r>
                <a:r>
                  <a:rPr lang="zh-CN" altLang="en-US" sz="2400" dirty="0"/>
                  <a:t>的信息，可以将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的路径拆分成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sz="2400" dirty="0"/>
                  <a:t> 条到根链。</a:t>
                </a:r>
                <a:endParaRPr lang="en-US" altLang="zh-CN" sz="2400" dirty="0"/>
              </a:p>
              <a:p>
                <a:r>
                  <a:rPr lang="zh-CN" altLang="en-US" sz="2400" dirty="0"/>
                  <a:t>需要特别注意 </a:t>
                </a:r>
                <a:r>
                  <a:rPr lang="en-US" altLang="zh-CN" sz="2400" dirty="0"/>
                  <a:t>LCA </a:t>
                </a:r>
                <a:r>
                  <a:rPr lang="zh-CN" altLang="en-US" sz="2400" dirty="0"/>
                  <a:t>周围。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对于没有可减性但有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可合并性</a:t>
                </a:r>
                <a:r>
                  <a:rPr lang="zh-CN" altLang="en-US" sz="2400" dirty="0"/>
                  <a:t>的信息，可以将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的路径拆分成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条直上直下的、长度为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/>
                  <a:t> 的链，有时需要注意顺序问题。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可合并性与线段树设计信息时遵循的原则是完全一样的。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30" y="1573623"/>
                <a:ext cx="10281139" cy="4906728"/>
              </a:xfrm>
              <a:prstGeom prst="rect">
                <a:avLst/>
              </a:prstGeom>
              <a:blipFill>
                <a:blip r:embed="rId2"/>
                <a:stretch>
                  <a:fillRect l="-949" t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基本思想</a:t>
            </a:r>
          </a:p>
        </p:txBody>
      </p:sp>
    </p:spTree>
    <p:extLst>
      <p:ext uri="{BB962C8B-B14F-4D97-AF65-F5344CB8AC3E}">
        <p14:creationId xmlns:p14="http://schemas.microsoft.com/office/powerpoint/2010/main" val="3756551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倍增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323152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数据传输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P8820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2344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给出一棵树，点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有点权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次询问，每次问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，你需要求出一个序列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，使得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且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最小。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2344360"/>
              </a:xfrm>
              <a:prstGeom prst="rect">
                <a:avLst/>
              </a:prstGeom>
              <a:blipFill>
                <a:blip r:embed="rId2"/>
                <a:stretch>
                  <a:fillRect l="-1326" t="-2857" r="-5385"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树上倍增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6E665AB-1A50-57EC-34B4-6FC2E6577426}"/>
                  </a:ext>
                </a:extLst>
              </p:cNvPr>
              <p:cNvSpPr txBox="1"/>
              <p:nvPr/>
            </p:nvSpPr>
            <p:spPr>
              <a:xfrm>
                <a:off x="1351803" y="4544444"/>
                <a:ext cx="94883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设计信息时，树的结构已经不重要，可以把链想象成一个序列。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400" i="1" dirty="0"/>
                  <a:t> </a:t>
                </a:r>
                <a:r>
                  <a:rPr lang="zh-CN" altLang="en-US" sz="2400" dirty="0"/>
                  <a:t>时，最优解可能跳到离路径距离为 </a:t>
                </a:r>
                <a:r>
                  <a:rPr lang="en-US" altLang="zh-CN" sz="2400" dirty="0"/>
                  <a:t>1 </a:t>
                </a:r>
                <a:r>
                  <a:rPr lang="zh-CN" altLang="en-US" sz="2400" dirty="0"/>
                  <a:t>的点上，但这个点一定是路径上的点周围点权最小者。</a:t>
                </a:r>
                <a:endParaRPr lang="en-US" altLang="zh-CN" sz="2400" dirty="0"/>
              </a:p>
              <a:p>
                <a:r>
                  <a:rPr lang="zh-CN" altLang="en-US" sz="2400" dirty="0"/>
                  <a:t>对于序列的一个区间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，记录四个数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，分别表示从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跳到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sz="2400" dirty="0"/>
                  <a:t>或者周围一圈的点）的最小代价。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6E665AB-1A50-57EC-34B4-6FC2E6577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544444"/>
                <a:ext cx="9488394" cy="2677656"/>
              </a:xfrm>
              <a:prstGeom prst="rect">
                <a:avLst/>
              </a:prstGeom>
              <a:blipFill>
                <a:blip r:embed="rId3"/>
                <a:stretch>
                  <a:fillRect l="-1028" t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23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倍增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282512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保卫王国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3" y="1532378"/>
            <a:ext cx="1039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P5024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给出一棵树，点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有点权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。每次询问给定两个点必须选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/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不选，求此时的最小点覆盖（选权值和最小的点，满足每条边都至少一端被选）。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≤300000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938992"/>
              </a:xfrm>
              <a:prstGeom prst="rect">
                <a:avLst/>
              </a:prstGeom>
              <a:blipFill>
                <a:blip r:embed="rId2"/>
                <a:stretch>
                  <a:fillRect l="-1326" t="-3448" r="-5137" b="-2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树上倍增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E665AB-1A50-57EC-34B4-6FC2E6577426}"/>
              </a:ext>
            </a:extLst>
          </p:cNvPr>
          <p:cNvSpPr txBox="1"/>
          <p:nvPr/>
        </p:nvSpPr>
        <p:spPr>
          <a:xfrm>
            <a:off x="1351803" y="4216965"/>
            <a:ext cx="9488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在分类讨论上而不是思维上上强度的题目，我们称为“屑题”。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28319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4883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>
                <a:latin typeface="+mj-lt"/>
              </a:rPr>
              <a:t>dfs</a:t>
            </a:r>
            <a:r>
              <a:rPr lang="en-US" altLang="zh-CN" sz="4800" b="1" dirty="0">
                <a:latin typeface="+mj-lt"/>
              </a:rPr>
              <a:t> </a:t>
            </a:r>
            <a:r>
              <a:rPr lang="zh-CN" altLang="en-US" sz="4800" b="1" dirty="0">
                <a:latin typeface="+mj-lt"/>
              </a:rPr>
              <a:t>序和树上差分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955430" y="1573623"/>
                <a:ext cx="1028113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希望将树上问题转化为序列问题。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子树的 </a:t>
                </a:r>
                <a:r>
                  <a:rPr lang="en-US" altLang="zh-CN" sz="2400" dirty="0" err="1"/>
                  <a:t>dfn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恰好构成了区间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。这就把子树限制转化为了区间限制。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树上差分是树上前缀和的逆操作。类比序列问题，我们希望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把链加单点查化为单点加查询“前缀和”：在树上，一般认为这里的前缀和是子树和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对于链加点权，一般写成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加，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𝑙𝑐𝑎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𝑙𝑐𝑎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减。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对于链加边权，一般令点权等于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间的边权，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加，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𝑙𝑐𝑎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减两倍。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30" y="1573623"/>
                <a:ext cx="10281139" cy="4154984"/>
              </a:xfrm>
              <a:prstGeom prst="rect">
                <a:avLst/>
              </a:prstGeom>
              <a:blipFill>
                <a:blip r:embed="rId2"/>
                <a:stretch>
                  <a:fillRect l="-949" t="-1613" r="-7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基本思想</a:t>
            </a:r>
          </a:p>
        </p:txBody>
      </p:sp>
    </p:spTree>
    <p:extLst>
      <p:ext uri="{BB962C8B-B14F-4D97-AF65-F5344CB8AC3E}">
        <p14:creationId xmlns:p14="http://schemas.microsoft.com/office/powerpoint/2010/main" val="3869585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4883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>
                <a:latin typeface="+mj-lt"/>
              </a:rPr>
              <a:t>dfs</a:t>
            </a:r>
            <a:r>
              <a:rPr lang="en-US" altLang="zh-CN" sz="4800" b="1" dirty="0">
                <a:latin typeface="+mj-lt"/>
              </a:rPr>
              <a:t> </a:t>
            </a:r>
            <a:r>
              <a:rPr lang="zh-CN" altLang="en-US" sz="4800" b="1" dirty="0">
                <a:latin typeface="+mj-lt"/>
              </a:rPr>
              <a:t>序和树上差分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8978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简单环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P5203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给定一棵树，和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条非树边，构成一个无向图。询问有多少个简单环恰好包含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2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条非树边（点相同但是经过的重边不同，算不同的环）。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938992"/>
              </a:xfrm>
              <a:prstGeom prst="rect">
                <a:avLst/>
              </a:prstGeom>
              <a:blipFill>
                <a:blip r:embed="rId2"/>
                <a:stretch>
                  <a:fillRect l="-1326" t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综合运用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DBD449-2E14-E7DE-0555-2E38624F1ED8}"/>
              </a:ext>
            </a:extLst>
          </p:cNvPr>
          <p:cNvSpPr txBox="1"/>
          <p:nvPr/>
        </p:nvSpPr>
        <p:spPr>
          <a:xfrm>
            <a:off x="1351803" y="4430242"/>
            <a:ext cx="94883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因为每个符合要求的简单环都包含两条非树边，自然想到先探究什么样的两条非树边能取出环，以及能取出几个环。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提示：在树上加边问题中，</a:t>
            </a:r>
            <a:r>
              <a:rPr lang="zh-CN" altLang="en-US" sz="2400" dirty="0">
                <a:solidFill>
                  <a:schemeClr val="accent1"/>
                </a:solidFill>
              </a:rPr>
              <a:t>考虑非树边覆盖的树边</a:t>
            </a:r>
            <a:r>
              <a:rPr lang="zh-CN" altLang="en-US" sz="2400" dirty="0"/>
              <a:t>是常见的思考方式。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57461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4883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>
                <a:latin typeface="+mj-lt"/>
              </a:rPr>
              <a:t>dfs</a:t>
            </a:r>
            <a:r>
              <a:rPr lang="en-US" altLang="zh-CN" sz="4800" b="1" dirty="0">
                <a:latin typeface="+mj-lt"/>
              </a:rPr>
              <a:t> </a:t>
            </a:r>
            <a:r>
              <a:rPr lang="zh-CN" altLang="en-US" sz="4800" b="1" dirty="0">
                <a:latin typeface="+mj-lt"/>
              </a:rPr>
              <a:t>序和树上差分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8978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简单环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P5203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给定一棵树，和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条非树边，构成一个无向图。询问有多少个简单环恰好包含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2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条非树边（点相同但是经过的重边不同，算不同的环）。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938992"/>
              </a:xfrm>
              <a:prstGeom prst="rect">
                <a:avLst/>
              </a:prstGeom>
              <a:blipFill>
                <a:blip r:embed="rId2"/>
                <a:stretch>
                  <a:fillRect l="-1326" t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综合运用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1DBD449-2E14-E7DE-0555-2E38624F1ED8}"/>
                  </a:ext>
                </a:extLst>
              </p:cNvPr>
              <p:cNvSpPr txBox="1"/>
              <p:nvPr/>
            </p:nvSpPr>
            <p:spPr>
              <a:xfrm>
                <a:off x="1351803" y="4430242"/>
                <a:ext cx="948839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若两条非树边覆盖的树边有交，则存在恰好一条简单环，否则不存在简单环。因此，只需要算有几对非树边覆盖的边有交。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若有交，交一定是一条链。如果枚举交包含的一条边，树上差分算出有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条非树边边经过这条边，则这条边会带来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的答案，可惜这样会算重。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1DBD449-2E14-E7DE-0555-2E38624F1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430242"/>
                <a:ext cx="9488394" cy="2308324"/>
              </a:xfrm>
              <a:prstGeom prst="rect">
                <a:avLst/>
              </a:prstGeom>
              <a:blipFill>
                <a:blip r:embed="rId3"/>
                <a:stretch>
                  <a:fillRect l="-1028" t="-2116" r="-707" b="-4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364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4883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>
                <a:latin typeface="+mj-lt"/>
              </a:rPr>
              <a:t>dfs</a:t>
            </a:r>
            <a:r>
              <a:rPr lang="en-US" altLang="zh-CN" sz="4800" b="1" dirty="0">
                <a:latin typeface="+mj-lt"/>
              </a:rPr>
              <a:t> </a:t>
            </a:r>
            <a:r>
              <a:rPr lang="zh-CN" altLang="en-US" sz="4800" b="1" dirty="0">
                <a:latin typeface="+mj-lt"/>
              </a:rPr>
              <a:t>序和树上差分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8978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简单环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P5203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给定一棵树，和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条非树边，构成一个无向图。询问有多少个简单环恰好包含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2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条非树边（点相同但是经过的重边不同，算不同的环）。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938992"/>
              </a:xfrm>
              <a:prstGeom prst="rect">
                <a:avLst/>
              </a:prstGeom>
              <a:blipFill>
                <a:blip r:embed="rId2"/>
                <a:stretch>
                  <a:fillRect l="-1326" t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综合运用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1DBD449-2E14-E7DE-0555-2E38624F1ED8}"/>
                  </a:ext>
                </a:extLst>
              </p:cNvPr>
              <p:cNvSpPr txBox="1"/>
              <p:nvPr/>
            </p:nvSpPr>
            <p:spPr>
              <a:xfrm>
                <a:off x="1351803" y="4430242"/>
                <a:ext cx="948839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点减边容斥：对于树上一个连通块只应该被算一次的问题，因为连通块的点数 </a:t>
                </a:r>
                <a:r>
                  <a:rPr lang="en-US" altLang="zh-CN" sz="2400" dirty="0"/>
                  <a:t>– </a:t>
                </a:r>
                <a:r>
                  <a:rPr lang="zh-CN" altLang="en-US" sz="2400" dirty="0"/>
                  <a:t>边数总是 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，所以算点的答案和 </a:t>
                </a:r>
                <a:r>
                  <a:rPr lang="en-US" altLang="zh-CN" sz="2400" dirty="0"/>
                  <a:t>– </a:t>
                </a:r>
                <a:r>
                  <a:rPr lang="zh-CN" altLang="en-US" sz="2400" dirty="0"/>
                  <a:t>边的答案和即可。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在本题中，我们希望每条长度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sz="2400" dirty="0"/>
                  <a:t>（边数）的路径都被算恰好一次，而每条边的贡献已经算出来了。还需要减去什么？</a:t>
                </a:r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accent1"/>
                    </a:solidFill>
                  </a:rPr>
                  <a:t>每两条边的贡献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1DBD449-2E14-E7DE-0555-2E38624F1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430242"/>
                <a:ext cx="9488394" cy="2308324"/>
              </a:xfrm>
              <a:prstGeom prst="rect">
                <a:avLst/>
              </a:prstGeom>
              <a:blipFill>
                <a:blip r:embed="rId3"/>
                <a:stretch>
                  <a:fillRect l="-1028" t="-2116" b="-4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38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4883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>
                <a:latin typeface="+mj-lt"/>
              </a:rPr>
              <a:t>dfs</a:t>
            </a:r>
            <a:r>
              <a:rPr lang="en-US" altLang="zh-CN" sz="4800" b="1" dirty="0">
                <a:latin typeface="+mj-lt"/>
              </a:rPr>
              <a:t> </a:t>
            </a:r>
            <a:r>
              <a:rPr lang="zh-CN" altLang="en-US" sz="4800" b="1" dirty="0">
                <a:latin typeface="+mj-lt"/>
              </a:rPr>
              <a:t>序和树上差分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8978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简单环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P5203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给定一棵树，和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条非树边，构成一个无向图。询问有多少个简单环恰好包含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2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条非树边（点相同但是经过的重边不同，算不同的环）。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938992"/>
              </a:xfrm>
              <a:prstGeom prst="rect">
                <a:avLst/>
              </a:prstGeom>
              <a:blipFill>
                <a:blip r:embed="rId2"/>
                <a:stretch>
                  <a:fillRect l="-1326" t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综合运用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DBD449-2E14-E7DE-0555-2E38624F1ED8}"/>
              </a:ext>
            </a:extLst>
          </p:cNvPr>
          <p:cNvSpPr txBox="1"/>
          <p:nvPr/>
        </p:nvSpPr>
        <p:spPr>
          <a:xfrm>
            <a:off x="1351803" y="4430242"/>
            <a:ext cx="94883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对于直上直下的两条边，可以把贡献记在最深的点上，树上差分计算。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对于跨 </a:t>
            </a:r>
            <a:r>
              <a:rPr lang="en-US" altLang="zh-CN" sz="2400" dirty="0"/>
              <a:t>LCA </a:t>
            </a:r>
            <a:r>
              <a:rPr lang="zh-CN" altLang="en-US" sz="2400" dirty="0"/>
              <a:t>的，每条路径至多一处，可以用 </a:t>
            </a:r>
            <a:r>
              <a:rPr lang="en-US" altLang="zh-CN" sz="2400" dirty="0"/>
              <a:t>map </a:t>
            </a:r>
            <a:r>
              <a:rPr lang="zh-CN" altLang="en-US" sz="2400" dirty="0"/>
              <a:t>直接计算。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代码：</a:t>
            </a:r>
            <a:r>
              <a:rPr lang="en-US" altLang="zh-CN" sz="2400" dirty="0">
                <a:hlinkClick r:id="rId3"/>
              </a:rPr>
              <a:t>P5203 - </a:t>
            </a:r>
            <a:r>
              <a:rPr lang="zh-CN" altLang="en-US" sz="2400" dirty="0">
                <a:hlinkClick r:id="rId3"/>
              </a:rPr>
              <a:t>洛谷专栏 </a:t>
            </a:r>
            <a:r>
              <a:rPr lang="en-US" altLang="zh-CN" sz="2400" dirty="0">
                <a:hlinkClick r:id="rId3"/>
              </a:rPr>
              <a:t>(luogu.com.cn)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69126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单调栈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407133" y="1513755"/>
                <a:ext cx="935465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单调栈的使用思路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单调栈回答了如下的问题：给定一个序列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。对于每个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，维护出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这个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前缀的所有后缀最大值</a:t>
                </a:r>
                <a:r>
                  <a:rPr lang="zh-CN" altLang="en-US" sz="2400" dirty="0"/>
                  <a:t>的信息。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由此，我们可以得到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左右两侧最近的值大于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的下标）。这两个数组对许多与区间最值有关的问题都紧密相关。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同时，单调栈是一个只有尾部变化的数组，因此在栈上可以进行前缀和、递推等丰富的操作。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下面，我们看一些应用。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1513755"/>
                <a:ext cx="9354652" cy="4524315"/>
              </a:xfrm>
              <a:prstGeom prst="rect">
                <a:avLst/>
              </a:prstGeom>
              <a:blipFill>
                <a:blip r:embed="rId2"/>
                <a:stretch>
                  <a:fillRect l="-1043" t="-1482" r="-717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单调栈</a:t>
            </a:r>
          </a:p>
        </p:txBody>
      </p:sp>
    </p:spTree>
    <p:extLst>
      <p:ext uri="{BB962C8B-B14F-4D97-AF65-F5344CB8AC3E}">
        <p14:creationId xmlns:p14="http://schemas.microsoft.com/office/powerpoint/2010/main" val="176489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407133" y="1513755"/>
                <a:ext cx="9354652" cy="4944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区间加区间求和线段树的正确性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在联赛阶段，很容易出现的问题是：写出了很长的数据结构代码，却不知道如何调试。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为了避免该情况，我们需要对各类数据结构都有清晰的理解，并知道：如果我的最终结果错了，如何找到数据结构本身错在哪。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对于“区间加区间求和线段树”，其正确性依赖于如下的等式：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zh-CN" alt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真实值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是</m:t>
                          </m:r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的祖先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𝑡𝑎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1513755"/>
                <a:ext cx="9354652" cy="4944752"/>
              </a:xfrm>
              <a:prstGeom prst="rect">
                <a:avLst/>
              </a:prstGeom>
              <a:blipFill>
                <a:blip r:embed="rId2"/>
                <a:stretch>
                  <a:fillRect l="-1043" t="-1356" r="-3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8991747" y="34578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循环不变式</a:t>
            </a:r>
          </a:p>
        </p:txBody>
      </p:sp>
    </p:spTree>
    <p:extLst>
      <p:ext uri="{BB962C8B-B14F-4D97-AF65-F5344CB8AC3E}">
        <p14:creationId xmlns:p14="http://schemas.microsoft.com/office/powerpoint/2010/main" val="736105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单调栈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区间后缀最大值和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给你一个数组，多次询问区间的所有后缀的最大值之和。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≤300000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4061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基本运用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66C247B-6550-EAA5-51B2-C103234658C7}"/>
              </a:ext>
            </a:extLst>
          </p:cNvPr>
          <p:cNvSpPr/>
          <p:nvPr/>
        </p:nvSpPr>
        <p:spPr>
          <a:xfrm>
            <a:off x="1764282" y="4068539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33D074-F0CE-4FD2-F05E-4E6453EEEE53}"/>
              </a:ext>
            </a:extLst>
          </p:cNvPr>
          <p:cNvSpPr txBox="1"/>
          <p:nvPr/>
        </p:nvSpPr>
        <p:spPr>
          <a:xfrm>
            <a:off x="1984343" y="4253205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区间最大值之和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329A9DA-8156-701E-F7AF-57A6D5071AFF}"/>
              </a:ext>
            </a:extLst>
          </p:cNvPr>
          <p:cNvSpPr txBox="1"/>
          <p:nvPr/>
        </p:nvSpPr>
        <p:spPr>
          <a:xfrm>
            <a:off x="9099663" y="42696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731BB00-2774-F28C-4704-FDEC5BA07156}"/>
                  </a:ext>
                </a:extLst>
              </p:cNvPr>
              <p:cNvSpPr txBox="1"/>
              <p:nvPr/>
            </p:nvSpPr>
            <p:spPr>
              <a:xfrm>
                <a:off x="2418249" y="4837026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给你一个数组，求所有区间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的最大值之和。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/>
                  <a:t>要求线性。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731BB00-2774-F28C-4704-FDEC5BA07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4837026"/>
                <a:ext cx="7356816" cy="1200329"/>
              </a:xfrm>
              <a:prstGeom prst="rect">
                <a:avLst/>
              </a:prstGeom>
              <a:blipFill>
                <a:blip r:embed="rId3"/>
                <a:stretch>
                  <a:fillRect l="-1326" t="-5584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031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单调栈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带删数的区间最大值之和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828756" y="153237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CF1988E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定义数组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所有区间的最大值之和为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删掉第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个元素得到的数组为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，求所有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r="-331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3674267"/>
                <a:ext cx="9488394" cy="196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如何将上述问题的做法泛化到本题？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提示：枚举最小值位置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，考虑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对哪些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有贡献。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所在区间（与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 位置关系）讨论，用差分计算答案。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674267"/>
                <a:ext cx="9488394" cy="1968744"/>
              </a:xfrm>
              <a:prstGeom prst="rect">
                <a:avLst/>
              </a:prstGeom>
              <a:blipFill>
                <a:blip r:embed="rId3"/>
                <a:stretch>
                  <a:fillRect l="-1028" t="-3406" b="-3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基本运用</a:t>
            </a:r>
          </a:p>
        </p:txBody>
      </p:sp>
    </p:spTree>
    <p:extLst>
      <p:ext uri="{BB962C8B-B14F-4D97-AF65-F5344CB8AC3E}">
        <p14:creationId xmlns:p14="http://schemas.microsoft.com/office/powerpoint/2010/main" val="217962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单调栈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474600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体育馆问题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828756" y="153237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CF1601E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有一个体育馆，第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天，票价为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元。每张你手上的票可以管任意连续的 𝑘（定值）天，也就是说，如果你在第 𝑖 天买了这张票，你可以任意选择 𝐴，满足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，这样，第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天都可以用这张票进入体育馆。</a:t>
                </a:r>
              </a:p>
              <a:p>
                <a:endParaRPr lang="zh-CN" altLang="en-US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𝑞 次询问，每次给出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，问如果第 𝑙 天某人来到这个城市（也就是无法在第 𝑙 天前买票），并且要在第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天进入体育馆，至少要花多少钱。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≤300000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3785652"/>
              </a:xfrm>
              <a:prstGeom prst="rect">
                <a:avLst/>
              </a:prstGeom>
              <a:blipFill>
                <a:blip r:embed="rId2"/>
                <a:stretch>
                  <a:fillRect l="-1326" t="-1771" r="-83" b="-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综合运用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E0C3EB-4586-5F58-4FB3-618516B40582}"/>
              </a:ext>
            </a:extLst>
          </p:cNvPr>
          <p:cNvSpPr txBox="1"/>
          <p:nvPr/>
        </p:nvSpPr>
        <p:spPr>
          <a:xfrm>
            <a:off x="1351803" y="6281386"/>
            <a:ext cx="948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提示：先形式化地写出问题。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52971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单调栈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191840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体育馆问题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828756" y="153237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CF1601E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lim>
                          </m:limLow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9885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综合运用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B010641-F8C8-5DB0-B4BD-1746E5853D38}"/>
                  </a:ext>
                </a:extLst>
              </p:cNvPr>
              <p:cNvSpPr txBox="1"/>
              <p:nvPr/>
            </p:nvSpPr>
            <p:spPr>
              <a:xfrm>
                <a:off x="1351803" y="3674267"/>
                <a:ext cx="9488394" cy="3200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注意到最小值的计算除了第一天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400" dirty="0"/>
                  <a:t>，都是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个一组的。同时，不妨设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同余。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𝑖𝑘</m:t>
                        </m:r>
                      </m:lim>
                    </m:limLow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 可以写成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可以用单调队列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求出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思考：此时能否再简化问题？</a:t>
                </a:r>
                <a:endParaRPr lang="en-US" altLang="zh-CN" sz="2400" dirty="0"/>
              </a:p>
              <a:p>
                <a:r>
                  <a:rPr lang="zh-CN" altLang="en-US" sz="2400" dirty="0"/>
                  <a:t>提示：发现独立性。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B010641-F8C8-5DB0-B4BD-1746E5853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674267"/>
                <a:ext cx="9488394" cy="3200235"/>
              </a:xfrm>
              <a:prstGeom prst="rect">
                <a:avLst/>
              </a:prstGeom>
              <a:blipFill>
                <a:blip r:embed="rId3"/>
                <a:stretch>
                  <a:fillRect l="-1028" t="-2095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06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单调栈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191840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体育馆问题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828756" y="153237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CF1601E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lim>
                          </m:limLow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9885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综合运用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B010641-F8C8-5DB0-B4BD-1746E5853D38}"/>
                  </a:ext>
                </a:extLst>
              </p:cNvPr>
              <p:cNvSpPr txBox="1"/>
              <p:nvPr/>
            </p:nvSpPr>
            <p:spPr>
              <a:xfrm>
                <a:off x="1351803" y="3674267"/>
                <a:ext cx="948839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发现独立性。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注意到模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不同余的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对询问互不影响，所以可以分开处理每种模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的余数。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分开处理后，即为：给定一个序列，区间询问区间每个位置的 </a:t>
                </a:r>
                <a:r>
                  <a:rPr lang="en-US" altLang="zh-CN" sz="2400" dirty="0"/>
                  <a:t>min(</a:t>
                </a:r>
                <a:r>
                  <a:rPr lang="zh-CN" altLang="en-US" sz="2400" dirty="0"/>
                  <a:t>区间前缀最小值</a:t>
                </a:r>
                <a:r>
                  <a:rPr lang="en-US" altLang="zh-CN" sz="2400" dirty="0"/>
                  <a:t>, v) </a:t>
                </a:r>
                <a:r>
                  <a:rPr lang="zh-CN" altLang="en-US" sz="2400" dirty="0"/>
                  <a:t>之和。</a:t>
                </a:r>
                <a:endParaRPr lang="en-US" altLang="zh-CN" sz="2400" dirty="0"/>
              </a:p>
              <a:p>
                <a:r>
                  <a:rPr lang="zh-CN" altLang="en-US" sz="2400" dirty="0"/>
                  <a:t>在单调栈上二分，找到 </a:t>
                </a:r>
                <a:r>
                  <a:rPr lang="en-US" altLang="zh-CN" sz="2400" dirty="0"/>
                  <a:t>min </a:t>
                </a:r>
                <a:r>
                  <a:rPr lang="zh-CN" altLang="en-US" sz="2400" dirty="0"/>
                  <a:t>的分界点，前缀和回答。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B010641-F8C8-5DB0-B4BD-1746E5853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674267"/>
                <a:ext cx="9488394" cy="3416320"/>
              </a:xfrm>
              <a:prstGeom prst="rect">
                <a:avLst/>
              </a:prstGeom>
              <a:blipFill>
                <a:blip r:embed="rId3"/>
                <a:stretch>
                  <a:fillRect l="-1028" t="-1964" r="-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51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笛卡尔树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407133" y="1513755"/>
                <a:ext cx="9354652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笛卡尔树的使用思路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笛卡尔树构建稍微比单调栈麻烦一点，但其在单调栈的基础上提供了更丰富的信息：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将区间最值的问题转化为了树上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LCA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相关问题，将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 相关问题转化为了树上左链、右链相关问题</a:t>
                </a:r>
                <a:r>
                  <a:rPr lang="zh-CN" altLang="en-US" sz="2400" dirty="0"/>
                  <a:t>，使得我们能用树形结构的特殊性质处理它。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所谓“</a:t>
                </a:r>
                <a:r>
                  <a:rPr lang="en-US" altLang="zh-CN" sz="2400" dirty="0"/>
                  <a:t>Kruskal </a:t>
                </a:r>
                <a:r>
                  <a:rPr lang="zh-CN" altLang="en-US" sz="2400" dirty="0"/>
                  <a:t>重构树”其实也与笛卡尔树没有本质区别，只是一个维护的是图上（准确地说，最小生成树的链上）信息，一个维护的是序列上信息。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1513755"/>
                <a:ext cx="9354652" cy="3785652"/>
              </a:xfrm>
              <a:prstGeom prst="rect">
                <a:avLst/>
              </a:prstGeom>
              <a:blipFill>
                <a:blip r:embed="rId2"/>
                <a:stretch>
                  <a:fillRect l="-1043" t="-1771" r="-717" b="-2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笛卡尔树</a:t>
            </a:r>
          </a:p>
        </p:txBody>
      </p:sp>
    </p:spTree>
    <p:extLst>
      <p:ext uri="{BB962C8B-B14F-4D97-AF65-F5344CB8AC3E}">
        <p14:creationId xmlns:p14="http://schemas.microsoft.com/office/powerpoint/2010/main" val="3081366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笛卡尔树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带删数的区间最大值之和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828756" y="153237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CF1988E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定义数组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所有区间的最大值之和为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删掉第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个元素得到的数组为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，求所有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r="-331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3674267"/>
                <a:ext cx="948839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删去某个元素后，笛卡尔树的改变是什么样的？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类似于无旋 </a:t>
                </a:r>
                <a:r>
                  <a:rPr lang="en-US" altLang="zh-CN" sz="2400" dirty="0" err="1"/>
                  <a:t>Treap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 </a:t>
                </a:r>
                <a:r>
                  <a:rPr lang="en-US" altLang="zh-CN" sz="2400" dirty="0"/>
                  <a:t>merge</a:t>
                </a:r>
                <a:r>
                  <a:rPr lang="zh-CN" altLang="en-US" sz="2400" dirty="0"/>
                  <a:t>。而且可以发现，直接暴力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链长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merge</a:t>
                </a:r>
                <a:r>
                  <a:rPr lang="zh-CN" altLang="en-US" sz="2400" dirty="0"/>
                  <a:t>，时间复杂度也是对的。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674267"/>
                <a:ext cx="9488394" cy="1569660"/>
              </a:xfrm>
              <a:prstGeom prst="rect">
                <a:avLst/>
              </a:prstGeom>
              <a:blipFill>
                <a:blip r:embed="rId3"/>
                <a:stretch>
                  <a:fillRect l="-1028" t="-4280" b="-8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基本运用</a:t>
            </a:r>
          </a:p>
        </p:txBody>
      </p:sp>
    </p:spTree>
    <p:extLst>
      <p:ext uri="{BB962C8B-B14F-4D97-AF65-F5344CB8AC3E}">
        <p14:creationId xmlns:p14="http://schemas.microsoft.com/office/powerpoint/2010/main" val="423073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分治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407133" y="1513755"/>
                <a:ext cx="9185740" cy="4092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序列分治梗概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统计序列所有区间的信息的分治：定义 </a:t>
                </a:r>
                <a:r>
                  <a:rPr lang="en-US" altLang="zh-CN" sz="2400" dirty="0"/>
                  <a:t>Solve(L, R) </a:t>
                </a:r>
                <a:r>
                  <a:rPr lang="zh-CN" altLang="en-US" sz="2400" dirty="0"/>
                  <a:t>表示求出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的整体结果。令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（取中点目的是减少递归层数），先求出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的整体结果，再调用 </a:t>
                </a:r>
                <a:r>
                  <a:rPr lang="en-US" altLang="zh-CN" sz="2400" dirty="0"/>
                  <a:t>Solve(L, mid) </a:t>
                </a:r>
                <a:r>
                  <a:rPr lang="zh-CN" altLang="en-US" sz="2400" dirty="0"/>
                  <a:t>和 </a:t>
                </a:r>
                <a:r>
                  <a:rPr lang="en-US" altLang="zh-CN" sz="2400" dirty="0"/>
                  <a:t>Solve(mid+1, r)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回答若干个针对区间的询问的分治：定义 </a:t>
                </a:r>
                <a:r>
                  <a:rPr lang="en-US" altLang="zh-CN" sz="2400" dirty="0"/>
                  <a:t>Solve(L, R) </a:t>
                </a:r>
                <a:r>
                  <a:rPr lang="zh-CN" altLang="en-US" sz="2400" dirty="0"/>
                  <a:t>表示求出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的所有询问的结果，其中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。递归过程同上，可以在 </a:t>
                </a:r>
                <a:r>
                  <a:rPr lang="en-US" altLang="zh-CN" sz="2400" dirty="0"/>
                  <a:t>solve </a:t>
                </a:r>
                <a:r>
                  <a:rPr lang="zh-CN" altLang="en-US" sz="2400" dirty="0"/>
                  <a:t>过程中同时传一个 </a:t>
                </a:r>
                <a:r>
                  <a:rPr lang="en-US" altLang="zh-CN" sz="2400" dirty="0"/>
                  <a:t>vector </a:t>
                </a:r>
                <a:r>
                  <a:rPr lang="zh-CN" altLang="en-US" sz="2400" dirty="0"/>
                  <a:t>存储待回答的询问。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1513755"/>
                <a:ext cx="9185740" cy="4092018"/>
              </a:xfrm>
              <a:prstGeom prst="rect">
                <a:avLst/>
              </a:prstGeom>
              <a:blipFill>
                <a:blip r:embed="rId2"/>
                <a:stretch>
                  <a:fillRect l="-1062" t="-1637" r="-1725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序列分治</a:t>
            </a:r>
          </a:p>
        </p:txBody>
      </p:sp>
    </p:spTree>
    <p:extLst>
      <p:ext uri="{BB962C8B-B14F-4D97-AF65-F5344CB8AC3E}">
        <p14:creationId xmlns:p14="http://schemas.microsoft.com/office/powerpoint/2010/main" val="2600945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分治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407133" y="1513755"/>
                <a:ext cx="9354652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分治的目的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为什么分治能简化问题？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原来的限制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简化成了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对于与序列的区间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相关的问题，左右两边可能具有独立性，且只需要在最后进行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一</a:t>
                </a:r>
                <a:r>
                  <a:rPr lang="zh-CN" altLang="en-US" sz="2400" dirty="0"/>
                  <a:t>次信息合并。相对地，线段树就需要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对于与序列的区间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的所有子区间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′]</m:t>
                    </m:r>
                  </m:oMath>
                </a14:m>
                <a:r>
                  <a:rPr lang="zh-CN" altLang="en-US" sz="2400" dirty="0"/>
                  <a:t> 相关的问题，将问题拆成了一个前缀、一个后缀和跨过的部分。前缀和后缀比区间简单，而跨过的就去掉了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的限制。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1513755"/>
                <a:ext cx="9354652" cy="4154984"/>
              </a:xfrm>
              <a:prstGeom prst="rect">
                <a:avLst/>
              </a:prstGeom>
              <a:blipFill>
                <a:blip r:embed="rId2"/>
                <a:stretch>
                  <a:fillRect l="-1043" t="-1613" r="-261" b="-1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序列分治</a:t>
            </a:r>
          </a:p>
        </p:txBody>
      </p:sp>
    </p:spTree>
    <p:extLst>
      <p:ext uri="{BB962C8B-B14F-4D97-AF65-F5344CB8AC3E}">
        <p14:creationId xmlns:p14="http://schemas.microsoft.com/office/powerpoint/2010/main" val="2071079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分治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基本运用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333424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P6240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给定一个序列，每个元素是物品，具有体积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和价值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次询问，每次询问一个区间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 和背包大小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，请你求出用这个背包去装区间内的物品（每个物品只能装一次），价值和最大是多少。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2308324"/>
              </a:xfrm>
              <a:prstGeom prst="rect">
                <a:avLst/>
              </a:prstGeom>
              <a:blipFill>
                <a:blip r:embed="rId2"/>
                <a:stretch>
                  <a:fillRect l="-1326" t="-2902" r="-5385" b="-1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3" y="4773771"/>
                <a:ext cx="948839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分治，在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的时候处理询问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。具体如何处理？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对于询问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，答案就是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区间背包的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一项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，可以由左侧后缀背包和右侧前缀背包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合并而来。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773771"/>
                <a:ext cx="9488394" cy="1938992"/>
              </a:xfrm>
              <a:prstGeom prst="rect">
                <a:avLst/>
              </a:prstGeom>
              <a:blipFill>
                <a:blip r:embed="rId3"/>
                <a:stretch>
                  <a:fillRect l="-1028" t="-3459" b="-5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88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955430" y="1573623"/>
                <a:ext cx="10281139" cy="4938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一般线段树的正确性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我门把类似的“某个算法保持进行完操作后满足的等式”统称为循环不变式。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你能不能写出一般线段树（有 </a:t>
                </a:r>
                <a:r>
                  <a:rPr lang="en-US" altLang="zh-CN" sz="2400" dirty="0"/>
                  <a:t>pushdown </a:t>
                </a:r>
                <a:r>
                  <a:rPr lang="zh-CN" altLang="en-US" sz="2400" dirty="0"/>
                  <a:t>也有 </a:t>
                </a:r>
                <a:r>
                  <a:rPr lang="en-US" altLang="zh-CN" sz="2400" dirty="0"/>
                  <a:t>pushup</a:t>
                </a:r>
                <a:r>
                  <a:rPr lang="zh-CN" altLang="en-US" sz="2400" dirty="0"/>
                  <a:t>，不妨假设 </a:t>
                </a:r>
                <a:r>
                  <a:rPr lang="en-US" altLang="zh-CN" sz="2400" dirty="0"/>
                  <a:t>pushup </a:t>
                </a:r>
                <a:r>
                  <a:rPr lang="zh-CN" altLang="en-US" sz="2400" dirty="0"/>
                  <a:t>的是区间和）的循环不变式？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zh-CN" alt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真实值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在被祖先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标记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按照</m:t>
                      </m:r>
                      <m:r>
                        <a:rPr lang="zh-CN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由深到</m:t>
                      </m:r>
                      <m:r>
                        <a:rPr lang="zh-CN" alt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浅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也就是</m:t>
                          </m:r>
                          <m:r>
                            <a:rPr lang="zh-CN" alt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由旧到新</m:t>
                          </m:r>
                        </m:e>
                      </m:d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的顺序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作用后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的值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30" y="1573623"/>
                <a:ext cx="10281139" cy="4938596"/>
              </a:xfrm>
              <a:prstGeom prst="rect">
                <a:avLst/>
              </a:prstGeom>
              <a:blipFill>
                <a:blip r:embed="rId2"/>
                <a:stretch>
                  <a:fillRect l="-949" t="-1358" r="-3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8991747" y="34578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循环不变式</a:t>
            </a:r>
          </a:p>
        </p:txBody>
      </p:sp>
    </p:spTree>
    <p:extLst>
      <p:ext uri="{BB962C8B-B14F-4D97-AF65-F5344CB8AC3E}">
        <p14:creationId xmlns:p14="http://schemas.microsoft.com/office/powerpoint/2010/main" val="170546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分治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基本运用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333424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P6240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给定一个序列，每个元素是物品，具有体积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和价值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次询问，每次询问一个区间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 和背包大小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，请你求出用这个背包去装区间内的物品（每个物品只能装一次），价值和最大是多少。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2308324"/>
              </a:xfrm>
              <a:prstGeom prst="rect">
                <a:avLst/>
              </a:prstGeom>
              <a:blipFill>
                <a:blip r:embed="rId2"/>
                <a:stretch>
                  <a:fillRect l="-1326" t="-2902" r="-5385" b="-1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3" y="4773771"/>
                <a:ext cx="948839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思考：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上述算法的时间复杂度？</a:t>
                </a:r>
                <a:br>
                  <a:rPr lang="en-US" altLang="zh-CN" sz="2400" dirty="0"/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𝑛𝑉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𝑞𝑉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本题中分治和线段树相比体现了什么特点？</a:t>
                </a:r>
                <a:br>
                  <a:rPr lang="en-US" altLang="zh-CN" sz="2400" dirty="0">
                    <a:solidFill>
                      <a:srgbClr val="FF0000"/>
                    </a:solidFill>
                  </a:rPr>
                </a:br>
                <a:r>
                  <a:rPr lang="zh-CN" altLang="en-US" sz="2400" dirty="0">
                    <a:solidFill>
                      <a:schemeClr val="accent1"/>
                    </a:solidFill>
                  </a:rPr>
                  <a:t>只需一次合并的一项，而线段树需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log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次合并的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项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773771"/>
                <a:ext cx="9488394" cy="1938992"/>
              </a:xfrm>
              <a:prstGeom prst="rect">
                <a:avLst/>
              </a:prstGeom>
              <a:blipFill>
                <a:blip r:embed="rId3"/>
                <a:stretch>
                  <a:fillRect l="-1028" t="-3459" b="-5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22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分治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基本运用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最大独立集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P7482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给定一个序列，求所有区间的最大独立集之和。</a:t>
                </a:r>
                <a:endParaRPr lang="en-US" altLang="zh-CN" sz="2400" dirty="0"/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blipFill>
                <a:blip r:embed="rId2"/>
                <a:stretch>
                  <a:fillRect l="-1326" t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0B417AF-B448-6049-B779-A9CF306851F3}"/>
                  </a:ext>
                </a:extLst>
              </p:cNvPr>
              <p:cNvSpPr txBox="1"/>
              <p:nvPr/>
            </p:nvSpPr>
            <p:spPr>
              <a:xfrm>
                <a:off x="783732" y="3591309"/>
                <a:ext cx="10624535" cy="3076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看题，便知可立刻写出最大独立集的二信息合并形式：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预处理出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分别表示左侧不选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选（这里，为了避免额外的取 </a:t>
                </a:r>
                <a:r>
                  <a:rPr lang="en-US" altLang="zh-CN" sz="2400" dirty="0"/>
                  <a:t>max </a:t>
                </a:r>
                <a:r>
                  <a:rPr lang="zh-CN" altLang="en-US" sz="2400" dirty="0"/>
                  <a:t>操作，可以认为 </a:t>
                </a:r>
                <a:r>
                  <a:rPr lang="en-US" altLang="zh-CN" sz="2400" dirty="0"/>
                  <a:t>1 </a:t>
                </a:r>
                <a:r>
                  <a:rPr lang="zh-CN" altLang="en-US" sz="2400" dirty="0"/>
                  <a:t>表示选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不选均可）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的最大独立集，右侧不选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的最大独立集，则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𝑎𝑛𝑠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分类讨论，分离变量。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0B417AF-B448-6049-B779-A9CF30685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32" y="3591309"/>
                <a:ext cx="10624535" cy="3076740"/>
              </a:xfrm>
              <a:prstGeom prst="rect">
                <a:avLst/>
              </a:prstGeom>
              <a:blipFill>
                <a:blip r:embed="rId3"/>
                <a:stretch>
                  <a:fillRect l="-918" t="-2178" r="-402"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90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分治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基本运用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最大独立集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P7482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给定一个序列，求所有区间的最大独立集之和。</a:t>
                </a:r>
                <a:endParaRPr lang="en-US" altLang="zh-CN" sz="2400" dirty="0"/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blipFill>
                <a:blip r:embed="rId2"/>
                <a:stretch>
                  <a:fillRect l="-1326" t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0B417AF-B448-6049-B779-A9CF306851F3}"/>
                  </a:ext>
                </a:extLst>
              </p:cNvPr>
              <p:cNvSpPr txBox="1"/>
              <p:nvPr/>
            </p:nvSpPr>
            <p:spPr>
              <a:xfrm>
                <a:off x="783732" y="3591309"/>
                <a:ext cx="10624535" cy="313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𝑎𝑛𝑠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枚举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，就是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。要求所有这样的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之和，也就是分别是个数、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之和。提前把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按照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排序，二分出分界点，维护前缀和即可；另一侧同理。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0B417AF-B448-6049-B779-A9CF30685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32" y="3591309"/>
                <a:ext cx="10624535" cy="3136243"/>
              </a:xfrm>
              <a:prstGeom prst="rect">
                <a:avLst/>
              </a:prstGeom>
              <a:blipFill>
                <a:blip r:embed="rId3"/>
                <a:stretch>
                  <a:fillRect l="-918" b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987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分治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1407133" y="1513755"/>
            <a:ext cx="91857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小结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前面的例题已经向我们展示了分治解决区间计数问题的范式：</a:t>
            </a: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转为两个信息合并。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对合并方式分类讨论，再分离变量，分别计算。</a:t>
            </a:r>
            <a:endParaRPr lang="en-US" altLang="zh-CN" sz="2400" dirty="0"/>
          </a:p>
          <a:p>
            <a:r>
              <a:rPr lang="zh-CN" altLang="en-US" sz="2400" dirty="0"/>
              <a:t>这里，不要惧怕分类讨论繁复，毕竟“讨论”之难，怎样也不如“思维”之难。是谓：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chemeClr val="accent1"/>
                </a:solidFill>
              </a:rPr>
              <a:t>胆大心细不畏繁，勇刃难题换笑颜。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更多练习题：</a:t>
            </a:r>
            <a:r>
              <a:rPr lang="en-US" altLang="zh-CN" sz="2400" dirty="0"/>
              <a:t>CF1156E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5783132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二维偏序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C8943F-85D9-439B-0878-DBD210AE4F87}"/>
              </a:ext>
            </a:extLst>
          </p:cNvPr>
          <p:cNvSpPr txBox="1"/>
          <p:nvPr/>
        </p:nvSpPr>
        <p:spPr>
          <a:xfrm>
            <a:off x="699247" y="1568467"/>
            <a:ext cx="9828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偏序问题的定义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偏序问题，是形态如下的问题：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C27BBF-AA5C-F1A0-457E-4BA66CADE149}"/>
              </a:ext>
            </a:extLst>
          </p:cNvPr>
          <p:cNvSpPr/>
          <p:nvPr/>
        </p:nvSpPr>
        <p:spPr>
          <a:xfrm>
            <a:off x="1764282" y="2883877"/>
            <a:ext cx="8663436" cy="362834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422538-7FB7-650F-F363-EBAB4A02DE88}"/>
              </a:ext>
            </a:extLst>
          </p:cNvPr>
          <p:cNvSpPr txBox="1"/>
          <p:nvPr/>
        </p:nvSpPr>
        <p:spPr>
          <a:xfrm>
            <a:off x="1984341" y="2970614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偏序问题的一般形式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B84D7C4-1AEA-2168-5A57-336913B3DF5B}"/>
                  </a:ext>
                </a:extLst>
              </p:cNvPr>
              <p:cNvSpPr txBox="1"/>
              <p:nvPr/>
            </p:nvSpPr>
            <p:spPr>
              <a:xfrm>
                <a:off x="2418249" y="3506494"/>
                <a:ext cx="7356816" cy="2793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 维空间里有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个点，第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个点的坐标为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其中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次询问，每次询问包含一个点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，求出有多少个给出的点满足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∀1≤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有时，上述问题也简称“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 维数点”。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B84D7C4-1AEA-2168-5A57-336913B3D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3506494"/>
                <a:ext cx="7356816" cy="2793329"/>
              </a:xfrm>
              <a:prstGeom prst="rect">
                <a:avLst/>
              </a:prstGeom>
              <a:blipFill>
                <a:blip r:embed="rId2"/>
                <a:stretch>
                  <a:fillRect l="-1326" t="-1747" b="-3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796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偏序问题的定义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有时题目要求的不是点数，而是点的权值和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异或和或更为复杂的信息合并，维护方法没有本质区别。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需要注意，偏序问题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是“数点”，不是数“点对”或其他。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只能处理“每维分别小于（当然小于等于也可以）”的限制。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解决偏序问题的通法叫做 </a:t>
                </a:r>
                <a:r>
                  <a:rPr lang="en-US" altLang="zh-CN" sz="2400" dirty="0"/>
                  <a:t>CDQ </a:t>
                </a:r>
                <a:r>
                  <a:rPr lang="zh-CN" altLang="en-US" sz="2400" dirty="0"/>
                  <a:t>分治，可以在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</a:t>
                </a:r>
                <a:r>
                  <a:rPr lang="en-US" altLang="zh-CN" sz="2400" dirty="0"/>
                  <a:t> log </a:t>
                </a:r>
                <a:r>
                  <a:rPr lang="zh-CN" altLang="en-US" sz="2400" dirty="0"/>
                  <a:t>的时间复杂度内解决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维偏序。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4154984"/>
              </a:xfrm>
              <a:prstGeom prst="rect">
                <a:avLst/>
              </a:prstGeom>
              <a:blipFill>
                <a:blip r:embed="rId2"/>
                <a:stretch>
                  <a:fillRect l="-993" t="-1613" r="-496" b="-1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3571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偏序问题的例子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在省选及以前的阶段，</a:t>
                </a:r>
                <a:r>
                  <a:rPr lang="en-US" altLang="zh-CN" sz="2400" dirty="0"/>
                  <a:t>OI </a:t>
                </a:r>
                <a:r>
                  <a:rPr lang="zh-CN" altLang="en-US" sz="2400" dirty="0"/>
                  <a:t>中的数据结构问题有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很大一部分</a:t>
                </a:r>
                <a:r>
                  <a:rPr lang="zh-CN" altLang="en-US" sz="2400" dirty="0"/>
                  <a:t>都用到了偏序问题的思想，所以学习它是非常有用的。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逆序对计数</a:t>
                </a:r>
                <a:br>
                  <a:rPr lang="en-US" altLang="zh-CN" sz="2400" dirty="0"/>
                </a:br>
                <a:r>
                  <a:rPr lang="zh-CN" altLang="en-US" sz="2400" dirty="0"/>
                  <a:t>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看成点，则每个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对应的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的数量是二维数点。</a:t>
                </a:r>
                <a:br>
                  <a:rPr lang="en-US" altLang="zh-CN" sz="2400" dirty="0"/>
                </a:br>
                <a:r>
                  <a:rPr lang="zh-CN" altLang="en-US" sz="2400" dirty="0"/>
                  <a:t>注意：不是“逆序对”是二维数点，而是对于一个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是二维数点。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矩形求和</a:t>
                </a:r>
                <a:br>
                  <a:rPr lang="en-US" altLang="zh-CN" sz="2400" dirty="0"/>
                </a:br>
                <a:r>
                  <a:rPr lang="zh-CN" altLang="en-US" sz="2400" dirty="0"/>
                  <a:t>给出二维平面上的一些点，每次询问一个横平竖直的矩形，求出矩形内有几个点。</a:t>
                </a:r>
                <a:br>
                  <a:rPr lang="en-US" altLang="zh-CN" sz="2400" dirty="0"/>
                </a:br>
                <a:r>
                  <a:rPr lang="zh-CN" altLang="en-US" sz="2400" dirty="0"/>
                  <a:t>拆分成前缀的和差。（由此也看出，如果不是前缀问题，则需要信息有可减性）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4893647"/>
              </a:xfrm>
              <a:prstGeom prst="rect">
                <a:avLst/>
              </a:prstGeom>
              <a:blipFill>
                <a:blip r:embed="rId2"/>
                <a:stretch>
                  <a:fillRect l="-993" t="-1370" r="-4032" b="-1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432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7"/>
            <a:ext cx="8663436" cy="155698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45667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区间数颜色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4" y="1473148"/>
            <a:ext cx="1039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P4113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1911183"/>
                <a:ext cx="73568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给出一个序列，多次询问区间中有几种不同的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1911183"/>
                <a:ext cx="7356816" cy="830997"/>
              </a:xfrm>
              <a:prstGeom prst="rect">
                <a:avLst/>
              </a:prstGeom>
              <a:blipFill>
                <a:blip r:embed="rId2"/>
                <a:stretch>
                  <a:fillRect l="-1326" t="-8088" b="-6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3D39122C-EAD1-BF01-62C9-15EB99ECE1EC}"/>
              </a:ext>
            </a:extLst>
          </p:cNvPr>
          <p:cNvSpPr/>
          <p:nvPr/>
        </p:nvSpPr>
        <p:spPr>
          <a:xfrm>
            <a:off x="1764282" y="2888220"/>
            <a:ext cx="8663436" cy="18615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DFC124-1670-A36A-6743-F9801CCC3C41}"/>
              </a:ext>
            </a:extLst>
          </p:cNvPr>
          <p:cNvSpPr txBox="1"/>
          <p:nvPr/>
        </p:nvSpPr>
        <p:spPr>
          <a:xfrm>
            <a:off x="1984343" y="300266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带修数点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BFC852-AD0D-6A64-509D-68B21D88CC3F}"/>
              </a:ext>
            </a:extLst>
          </p:cNvPr>
          <p:cNvSpPr txBox="1"/>
          <p:nvPr/>
        </p:nvSpPr>
        <p:spPr>
          <a:xfrm>
            <a:off x="8791888" y="30191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经典问题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953607-726F-4C5D-4BBE-8E3D4E9CD7FC}"/>
                  </a:ext>
                </a:extLst>
              </p:cNvPr>
              <p:cNvSpPr txBox="1"/>
              <p:nvPr/>
            </p:nvSpPr>
            <p:spPr>
              <a:xfrm>
                <a:off x="2418249" y="3457179"/>
                <a:ext cx="7356816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平面上初始没有点，你需要支持动态加点、删点，同时求矩形内点数。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953607-726F-4C5D-4BBE-8E3D4E9C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3457179"/>
                <a:ext cx="7356816" cy="1231940"/>
              </a:xfrm>
              <a:prstGeom prst="rect">
                <a:avLst/>
              </a:prstGeom>
              <a:blipFill>
                <a:blip r:embed="rId3"/>
                <a:stretch>
                  <a:fillRect l="-1326" t="-3960" b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6F971227-FB87-3EAF-C5DE-F00007BEBD8C}"/>
              </a:ext>
            </a:extLst>
          </p:cNvPr>
          <p:cNvSpPr/>
          <p:nvPr/>
        </p:nvSpPr>
        <p:spPr>
          <a:xfrm>
            <a:off x="1764282" y="4749720"/>
            <a:ext cx="8663436" cy="199044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96A502-3369-AC05-88AF-B41E88DBB9A2}"/>
              </a:ext>
            </a:extLst>
          </p:cNvPr>
          <p:cNvSpPr txBox="1"/>
          <p:nvPr/>
        </p:nvSpPr>
        <p:spPr>
          <a:xfrm>
            <a:off x="1984343" y="492763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三角形求和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391B7D-211C-F3CF-2AB8-D8FFF7EDF643}"/>
              </a:ext>
            </a:extLst>
          </p:cNvPr>
          <p:cNvSpPr txBox="1"/>
          <p:nvPr/>
        </p:nvSpPr>
        <p:spPr>
          <a:xfrm>
            <a:off x="8791888" y="49543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经典问题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9FC8BC9-B420-49D0-4D5B-F0E08918C79F}"/>
                  </a:ext>
                </a:extLst>
              </p:cNvPr>
              <p:cNvSpPr txBox="1"/>
              <p:nvPr/>
            </p:nvSpPr>
            <p:spPr>
              <a:xfrm>
                <a:off x="2418249" y="5409757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给定平面上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个点，每次询问给出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400" dirty="0"/>
                  <a:t>，求满足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的点的个数。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9FC8BC9-B420-49D0-4D5B-F0E0891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5409757"/>
                <a:ext cx="7356816" cy="1200329"/>
              </a:xfrm>
              <a:prstGeom prst="rect">
                <a:avLst/>
              </a:prstGeom>
              <a:blipFill>
                <a:blip r:embed="rId4"/>
                <a:stretch>
                  <a:fillRect l="-1326" t="-5584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1954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小结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前几个偏序问题的应用中，有几个需要注意的地方：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对于“出现几次”或类似的问题，考虑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𝑙𝑠𝑡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带修问题就是加时间维。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并不是把问题转化为偏序问题就万事大吉了，有时候如果发现的性质太少，偏序问题维数过高，反而可能阻碍问题的继续思考。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3046988"/>
              </a:xfrm>
              <a:prstGeom prst="rect">
                <a:avLst/>
              </a:prstGeom>
              <a:blipFill>
                <a:blip r:embed="rId2"/>
                <a:stretch>
                  <a:fillRect l="-993" t="-2200" r="-496" b="-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084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二维偏序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扫描线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二维偏序是最简单的偏序问题，通常采用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扫描线</a:t>
                </a:r>
                <a:r>
                  <a:rPr lang="zh-CN" altLang="en-US" sz="2400" dirty="0"/>
                  <a:t>来解决。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想象一根竖着的数轴扫过平面，在扫到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时，数轴的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位置就存储了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位置的信息。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放在区间上，扫描线可以理解成：枚举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，同时维护一个数据结构，在扫到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时，数据结构的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位置存储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的区间信息。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扫描线解决二维偏序的方法是：按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从小到大考虑点和询问，用数据结构维护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一维。可以结合平面上矩形数点来理解。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对于一般问题，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不一定是对称的</a:t>
                </a:r>
                <a:r>
                  <a:rPr lang="zh-CN" altLang="en-US" sz="2400" dirty="0"/>
                  <a:t>！有时，需要换维度扫描线。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5262979"/>
              </a:xfrm>
              <a:prstGeom prst="rect">
                <a:avLst/>
              </a:prstGeom>
              <a:blipFill>
                <a:blip r:embed="rId2"/>
                <a:stretch>
                  <a:fillRect l="-993" t="-1273" r="-434" b="-1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75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955430" y="1573623"/>
                <a:ext cx="10281139" cy="5307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设计 </a:t>
                </a:r>
                <a:r>
                  <a:rPr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pushup pushdown </a:t>
                </a:r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的方法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zh-CN" alt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真实值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在被祖先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标记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按照</m:t>
                      </m:r>
                      <m:r>
                        <a:rPr lang="zh-CN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由深到</m:t>
                      </m:r>
                      <m:r>
                        <a:rPr lang="zh-CN" alt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浅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也就是</m:t>
                          </m:r>
                          <m:r>
                            <a:rPr lang="zh-CN" alt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由旧到新</m:t>
                          </m:r>
                        </m:e>
                      </m:d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的顺序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作用后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的值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从这个循环不变式，我们可以看出：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en-US" altLang="zh-CN" sz="2400" dirty="0">
                    <a:solidFill>
                      <a:schemeClr val="tx1"/>
                    </a:solidFill>
                  </a:rPr>
                  <a:t>1.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标记需要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复合封闭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。如果还有区间询问，还要保证打标记之后，询问的信息变化是可控的。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/>
                  <a:t>标记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𝑡𝑎𝑔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可以看作值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 到值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 的函数：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 在打了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𝑡𝑎𝑔</m:t>
                    </m:r>
                  </m:oMath>
                </a14:m>
                <a:r>
                  <a:rPr lang="zh-CN" altLang="en-US" sz="2400" dirty="0"/>
                  <a:t> 后变成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，就说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𝑡𝑎𝑔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。而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打了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之后再打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，其实就是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复合封闭性，就是无论打多少个标记，总可以用同一种形式来表示。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30" y="1573623"/>
                <a:ext cx="10281139" cy="5307928"/>
              </a:xfrm>
              <a:prstGeom prst="rect">
                <a:avLst/>
              </a:prstGeom>
              <a:blipFill>
                <a:blip r:embed="rId2"/>
                <a:stretch>
                  <a:fillRect l="-949" t="-1263" r="-474" b="-1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8991747" y="34578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循环不变式</a:t>
            </a:r>
          </a:p>
        </p:txBody>
      </p:sp>
    </p:spTree>
    <p:extLst>
      <p:ext uri="{BB962C8B-B14F-4D97-AF65-F5344CB8AC3E}">
        <p14:creationId xmlns:p14="http://schemas.microsoft.com/office/powerpoint/2010/main" val="40077466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扫描线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矩形面积并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8791888" y="15323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经典问题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平面上有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个矩形，求其面积并。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blipFill>
                <a:blip r:embed="rId2"/>
                <a:stretch>
                  <a:fillRect l="-1326" t="-5556"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3" y="3489601"/>
                <a:ext cx="948839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首先离散化。注意：此处离散化需要保留权值。</a:t>
                </a:r>
                <a:endParaRPr lang="en-US" altLang="zh-CN" sz="2400" dirty="0"/>
              </a:p>
              <a:p>
                <a:r>
                  <a:rPr lang="zh-CN" altLang="en-US" sz="24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一维扫描线，对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一维维护线段树。在扫到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（实际上对应了离散化数组里的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400" dirty="0"/>
                  <a:t> 这一段）时，希望在线段树上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位置处维护出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的覆盖情况。</a:t>
                </a:r>
                <a:endParaRPr lang="en-US" altLang="zh-CN" sz="2400" dirty="0"/>
              </a:p>
              <a:p>
                <a:r>
                  <a:rPr lang="zh-CN" altLang="en-US" sz="2400" dirty="0"/>
                  <a:t>维护方法是：对于矩形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处给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加一（注意离散化后是个左闭右开区间），在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处减一。询问即为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的位置个数。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的位置个数可以转化为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的位置个数，而这又可以转为最小值个数。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489601"/>
                <a:ext cx="9488394" cy="3416320"/>
              </a:xfrm>
              <a:prstGeom prst="rect">
                <a:avLst/>
              </a:prstGeom>
              <a:blipFill>
                <a:blip r:embed="rId3"/>
                <a:stretch>
                  <a:fillRect l="-1028" t="-1961" b="-2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73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扫描线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4741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连续段问题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009895" y="1532378"/>
            <a:ext cx="1197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CF526F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19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给定一个排列，问有几个区间满足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3×10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19006"/>
              </a:xfrm>
              <a:prstGeom prst="rect">
                <a:avLst/>
              </a:prstGeom>
              <a:blipFill>
                <a:blip r:embed="rId2"/>
                <a:stretch>
                  <a:fillRect l="-1326" t="-4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898640" y="3959840"/>
                <a:ext cx="10394720" cy="2806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希望在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处时，线段树上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位置上恰好等于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到 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的变化不就是单调栈所求吗！在弹栈的时候顺便执行一下线段树区间加（区间为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𝑡𝑜𝑝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𝑡𝑜𝑝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）操作就行了。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同理，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这个整体也是好维护的，但如何计数？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40" y="3959840"/>
                <a:ext cx="10394720" cy="2806153"/>
              </a:xfrm>
              <a:prstGeom prst="rect">
                <a:avLst/>
              </a:prstGeom>
              <a:blipFill>
                <a:blip r:embed="rId3"/>
                <a:stretch>
                  <a:fillRect l="-879" t="-2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7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扫描线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4741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连续段问题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009895" y="1532378"/>
            <a:ext cx="1197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CF526F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19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给定一个排列，问有几个区间满足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3×10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19006"/>
              </a:xfrm>
              <a:prstGeom prst="rect">
                <a:avLst/>
              </a:prstGeom>
              <a:blipFill>
                <a:blip r:embed="rId2"/>
                <a:stretch>
                  <a:fillRect l="-1326" t="-4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898640" y="3959840"/>
                <a:ext cx="10394720" cy="2093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提示：“区间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 的个数”难以维护，但回想之前所学，什么值的个数容易维护？类比“矩形面积并”问题。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注意到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sz="2400" dirty="0"/>
                  <a:t>，因此可以维护区间最小值个数。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40" y="3959840"/>
                <a:ext cx="10394720" cy="2093778"/>
              </a:xfrm>
              <a:prstGeom prst="rect">
                <a:avLst/>
              </a:prstGeom>
              <a:blipFill>
                <a:blip r:embed="rId3"/>
                <a:stretch>
                  <a:fillRect l="-879" t="-3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07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高维偏序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CDQ </a:t>
                </a:r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分治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CDQ </a:t>
                </a:r>
                <a:r>
                  <a:rPr lang="zh-CN" altLang="en-US" sz="2400" dirty="0"/>
                  <a:t>分治的目的是，将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维偏序问题转化为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维偏序问题。当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时，就可以用扫描线解决了。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对第一维进行类似序列分治的分治。不妨假设询问的是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的点数，则点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对于询问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的贡献在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这个区间跨过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时计算。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可以总结为：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CDQ 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分治特指考虑左侧对右侧的影响的分治。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在偏序问题上，分治第一维后，第一维的限制不复存在，也就把问题转为了总大小乘了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log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维偏序问题。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4524315"/>
              </a:xfrm>
              <a:prstGeom prst="rect">
                <a:avLst/>
              </a:prstGeom>
              <a:blipFill>
                <a:blip r:embed="rId2"/>
                <a:stretch>
                  <a:fillRect l="-993" t="-1482" r="-4032" b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2279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高维偏序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讨论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CDQ </a:t>
                </a:r>
                <a:r>
                  <a:rPr lang="zh-CN" altLang="en-US" sz="2400" dirty="0"/>
                  <a:t>分治思想简单，但当维数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时就又难写又慢了。各位在准备写高维偏序代码前，一定要多想能不能多发现一些能够降维的性质。（例如：若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 有单调性，则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400" dirty="0"/>
                  <a:t> 是同一维限制！）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如果信息不可减，偏序问题什么时候仍然可做？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i="1" dirty="0">
                    <a:solidFill>
                      <a:schemeClr val="accent1"/>
                    </a:solidFill>
                  </a:rPr>
                  <a:t>至多只有一维不是前缀</a:t>
                </a:r>
                <a:r>
                  <a:rPr lang="en-US" altLang="zh-CN" sz="2400" i="1" dirty="0">
                    <a:solidFill>
                      <a:schemeClr val="accent1"/>
                    </a:solidFill>
                  </a:rPr>
                  <a:t>/</a:t>
                </a:r>
                <a:r>
                  <a:rPr lang="zh-CN" altLang="en-US" sz="2400" i="1" dirty="0">
                    <a:solidFill>
                      <a:schemeClr val="accent1"/>
                    </a:solidFill>
                  </a:rPr>
                  <a:t>后缀限制</a:t>
                </a:r>
                <a:endParaRPr lang="en-US" altLang="zh-CN" sz="24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3416320"/>
              </a:xfrm>
              <a:prstGeom prst="rect">
                <a:avLst/>
              </a:prstGeom>
              <a:blipFill>
                <a:blip r:embed="rId2"/>
                <a:stretch>
                  <a:fillRect l="-993" t="-1961" r="-2047"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979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9745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如何正确地排序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P8253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2159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有一个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4×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的数组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，定义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∈[1,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2159566"/>
              </a:xfrm>
              <a:prstGeom prst="rect">
                <a:avLst/>
              </a:prstGeom>
              <a:blipFill>
                <a:blip r:embed="rId2"/>
                <a:stretch>
                  <a:fillRect l="-1408" t="-3099" b="-5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3" y="4431687"/>
                <a:ext cx="948839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分开处理 </a:t>
                </a:r>
                <a:r>
                  <a:rPr lang="en-US" altLang="zh-CN" sz="2400" dirty="0"/>
                  <a:t>min </a:t>
                </a:r>
                <a:r>
                  <a:rPr lang="zh-CN" altLang="en-US" sz="2400" dirty="0"/>
                  <a:t>和 </a:t>
                </a:r>
                <a:r>
                  <a:rPr lang="en-US" altLang="zh-CN" sz="2400" dirty="0"/>
                  <a:t>max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讨论 </a:t>
                </a:r>
                <a:r>
                  <a:rPr lang="en-US" altLang="zh-CN" sz="2400" dirty="0"/>
                  <a:t>min </a:t>
                </a:r>
                <a:r>
                  <a:rPr lang="zh-CN" altLang="en-US" sz="2400" dirty="0"/>
                  <a:t>和 </a:t>
                </a:r>
                <a:r>
                  <a:rPr lang="en-US" altLang="zh-CN" sz="2400" dirty="0"/>
                  <a:t>max </a:t>
                </a:r>
                <a:r>
                  <a:rPr lang="zh-CN" altLang="en-US" sz="2400" dirty="0"/>
                  <a:t>分别在哪里取到，再分离变量，就是三维偏序问题。需要注意相等时不要算重：可以认为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更小的值更小。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更多练习题：</a:t>
                </a:r>
                <a:r>
                  <a:rPr lang="en-US" altLang="zh-CN" sz="2400" dirty="0"/>
                  <a:t>P4169, P3157, P2487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431687"/>
                <a:ext cx="9488394" cy="2308324"/>
              </a:xfrm>
              <a:prstGeom prst="rect">
                <a:avLst/>
              </a:prstGeom>
              <a:blipFill>
                <a:blip r:embed="rId3"/>
                <a:stretch>
                  <a:fillRect l="-1028" t="-2902" r="-386" b="-5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70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小结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C8943F-85D9-439B-0878-DBD210AE4F87}"/>
              </a:ext>
            </a:extLst>
          </p:cNvPr>
          <p:cNvSpPr txBox="1"/>
          <p:nvPr/>
        </p:nvSpPr>
        <p:spPr>
          <a:xfrm>
            <a:off x="699247" y="1568467"/>
            <a:ext cx="98280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小结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我们刚刚学习了偏序问题的解法，特别地，学习了扫描线解决问题的思路。其中有以下要点值得注意：</a:t>
            </a: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将“求 </a:t>
            </a:r>
            <a:r>
              <a:rPr lang="en-US" altLang="zh-CN" sz="2400" dirty="0"/>
              <a:t>0 </a:t>
            </a:r>
            <a:r>
              <a:rPr lang="zh-CN" altLang="en-US" sz="2400" dirty="0"/>
              <a:t>的个数”转为求“区间最小值个数”。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对于有 </a:t>
            </a:r>
            <a:r>
              <a:rPr lang="en-US" altLang="zh-CN" sz="2400" dirty="0"/>
              <a:t>max min </a:t>
            </a:r>
            <a:r>
              <a:rPr lang="zh-CN" altLang="en-US" sz="2400" dirty="0"/>
              <a:t>的式子，分类讨论在哪里取到再分离变量是常见处理方法。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10142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综合运用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4741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2461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Beautiful Pair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P4755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63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给定一个数组，问有多少个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635641"/>
              </a:xfrm>
              <a:prstGeom prst="rect">
                <a:avLst/>
              </a:prstGeom>
              <a:blipFill>
                <a:blip r:embed="rId2"/>
                <a:stretch>
                  <a:fillRect l="-1326" t="-4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3" y="3959840"/>
                <a:ext cx="9488394" cy="2707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提示：本题或许可以使用序列分治做出，但请思考一下笛卡尔树上的解法。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枚举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取在哪（笛卡尔树上 </a:t>
                </a:r>
                <a:r>
                  <a:rPr lang="en-US" altLang="zh-CN" sz="2400" dirty="0"/>
                  <a:t>LCA</a:t>
                </a:r>
                <a:r>
                  <a:rPr lang="zh-CN" altLang="en-US" sz="2400" dirty="0"/>
                  <a:t>），则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分属两个子树。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枚举其中较小的一侧，由启发式合并的复杂度证明可以知道总枚举量为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959840"/>
                <a:ext cx="9488394" cy="2707408"/>
              </a:xfrm>
              <a:prstGeom prst="rect">
                <a:avLst/>
              </a:prstGeom>
              <a:blipFill>
                <a:blip r:embed="rId3"/>
                <a:stretch>
                  <a:fillRect l="-1028" t="-1802" b="-3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69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综合运用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5"/>
            <a:ext cx="8663436" cy="452816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天天爱打卡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P9871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1984341" y="2073753"/>
                <a:ext cx="822331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小 </a:t>
                </a:r>
                <a:r>
                  <a:rPr lang="en-US" altLang="zh-CN" sz="2400" b="0" dirty="0">
                    <a:latin typeface="Cambria Math" panose="02040503050406030204" pitchFamily="18" charset="0"/>
                  </a:rPr>
                  <a:t>T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跑步打卡。共有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 天，每天可以跑步或不跑步。能量值初始为 </a:t>
                </a:r>
                <a:r>
                  <a:rPr lang="en-US" altLang="zh-CN" sz="2400" b="0" dirty="0">
                    <a:latin typeface="Cambria Math" panose="02040503050406030204" pitchFamily="18" charset="0"/>
                  </a:rPr>
                  <a:t>0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，若某天选择跑步，则能量值减少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。不能连续超过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天跑步。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条奖励：若他在第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天都选择跑步，会得到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能量值。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天后能量值最高是多少。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341" y="2073753"/>
                <a:ext cx="8223317" cy="4524315"/>
              </a:xfrm>
              <a:prstGeom prst="rect">
                <a:avLst/>
              </a:prstGeom>
              <a:blipFill>
                <a:blip r:embed="rId2"/>
                <a:stretch>
                  <a:fillRect l="-1187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3" y="6048156"/>
                <a:ext cx="9488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先对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离散化。思考：具体如何离散化？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6048156"/>
                <a:ext cx="9488394" cy="461665"/>
              </a:xfrm>
              <a:prstGeom prst="rect">
                <a:avLst/>
              </a:prstGeom>
              <a:blipFill>
                <a:blip r:embed="rId3"/>
                <a:stretch>
                  <a:fillRect l="-102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1080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综合运用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5"/>
            <a:ext cx="8663436" cy="209776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天天爱打卡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P9871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1984341" y="2073753"/>
                <a:ext cx="82233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选择跑步，则能量值减少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。不能连续超过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天跑步。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条奖励：若他在第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天都选择跑步，会得到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能量值。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341" y="2073753"/>
                <a:ext cx="8223317" cy="1200329"/>
              </a:xfrm>
              <a:prstGeom prst="rect">
                <a:avLst/>
              </a:prstGeom>
              <a:blipFill>
                <a:blip r:embed="rId2"/>
                <a:stretch>
                  <a:fillRect l="-1187" t="-5584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2" y="3465305"/>
                <a:ext cx="9488394" cy="3502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划分数轴（均为闭区间），则跑步一定是一段一段跑。</a:t>
                </a:r>
                <a:r>
                  <a:rPr lang="en-US" altLang="zh-CN" sz="2400" dirty="0"/>
                  <a:t> </a:t>
                </a: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段的最优决策下能量值最大值，如何转移？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提示：枚举最后一段跑步的连续段。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若不跑，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若跑，枚举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。这里要求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，可以二分求出分界点。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2" y="3465305"/>
                <a:ext cx="9488394" cy="3502241"/>
              </a:xfrm>
              <a:prstGeom prst="rect">
                <a:avLst/>
              </a:prstGeom>
              <a:blipFill>
                <a:blip r:embed="rId3"/>
                <a:stretch>
                  <a:fillRect l="-1028" t="-1913" b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64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955430" y="1573623"/>
                <a:ext cx="10281139" cy="536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设计 </a:t>
                </a:r>
                <a:r>
                  <a:rPr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pushup pushdown </a:t>
                </a:r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的方法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zh-CN" alt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真实值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在被祖先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标记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按照</m:t>
                      </m:r>
                      <m:r>
                        <a:rPr lang="zh-CN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由深到</m:t>
                      </m:r>
                      <m:r>
                        <a:rPr lang="zh-CN" alt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浅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也就是</m:t>
                          </m:r>
                          <m:r>
                            <a:rPr lang="zh-CN" alt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由旧到新</m:t>
                          </m:r>
                        </m:e>
                      </m:d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的顺序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作用后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的值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从这个循环不变式，我们可以看出：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2. </a:t>
                </a:r>
                <a:r>
                  <a:rPr lang="zh-CN" altLang="en-US" sz="2400" dirty="0"/>
                  <a:t>信息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需要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可合并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。也就是，能够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pushup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如果只维护题目要求的信息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不可合并，不妨想想：如果已知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，还需要知道什么（叫做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）才能算出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。进一步，如果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还是不能算出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，想想：如果已知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dirty="0"/>
                  <a:t>，还需要知道什么才能算出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……</a:t>
                </a:r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如果在常数步内能结束上面的迭代，信息就是可合并的。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30" y="1573623"/>
                <a:ext cx="10281139" cy="5364995"/>
              </a:xfrm>
              <a:prstGeom prst="rect">
                <a:avLst/>
              </a:prstGeom>
              <a:blipFill>
                <a:blip r:embed="rId2"/>
                <a:stretch>
                  <a:fillRect l="-949" t="-1250" r="-3915" b="-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8991747" y="34578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循环不变式</a:t>
            </a:r>
          </a:p>
        </p:txBody>
      </p:sp>
    </p:spTree>
    <p:extLst>
      <p:ext uri="{BB962C8B-B14F-4D97-AF65-F5344CB8AC3E}">
        <p14:creationId xmlns:p14="http://schemas.microsoft.com/office/powerpoint/2010/main" val="14340501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综合运用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5"/>
            <a:ext cx="8663436" cy="209776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天天爱打卡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P9871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1984341" y="2073753"/>
                <a:ext cx="82233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选择跑步，则能量值减少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。不能连续超过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天跑步。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条奖励：若他在第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天都选择跑步，会得到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能量值。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341" y="2073753"/>
                <a:ext cx="8223317" cy="1200329"/>
              </a:xfrm>
              <a:prstGeom prst="rect">
                <a:avLst/>
              </a:prstGeom>
              <a:blipFill>
                <a:blip r:embed="rId2"/>
                <a:stretch>
                  <a:fillRect l="-1187" t="-5584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3" y="3554935"/>
                <a:ext cx="9488394" cy="310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若不跑，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若跑，枚举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用扫描线的思想，在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处给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 加上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的贡献，则上述转移就是区间最大值。 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/>
                  <a:t>更多类似题目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P2605, CF1889C2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554935"/>
                <a:ext cx="9488394" cy="3103157"/>
              </a:xfrm>
              <a:prstGeom prst="rect">
                <a:avLst/>
              </a:prstGeom>
              <a:blipFill>
                <a:blip r:embed="rId3"/>
                <a:stretch>
                  <a:fillRect l="-1028" t="-2161" b="-3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3290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综合运用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4741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212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Drying Plan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8662044" y="1532378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CF1889C2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条线段，值域为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请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删除不超过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条线段，最大化未被任何线段覆盖的整点数量。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r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3" y="3913673"/>
                <a:ext cx="94883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</a:t>
                </a:r>
                <a:r>
                  <a:rPr lang="en-US" altLang="zh-CN" sz="2400" dirty="0" err="1"/>
                  <a:t>dp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题，最难的是状态设计，需要搞清楚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en-US" altLang="zh-CN" sz="2400" dirty="0" err="1"/>
                  <a:t>dp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的“对象”是什么？也即，本题中，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是表示第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条线段还是第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个点相关的值？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如何保证 </a:t>
                </a:r>
                <a:r>
                  <a:rPr lang="en-US" altLang="zh-CN" sz="2400" dirty="0" err="1"/>
                  <a:t>dp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没有后效性？也即，只用前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个对象的信息，就能唯一确定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如何处理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的限制？每条线段在哪里被算？左右端点有无影响？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913673"/>
                <a:ext cx="9488394" cy="2677656"/>
              </a:xfrm>
              <a:prstGeom prst="rect">
                <a:avLst/>
              </a:prstGeom>
              <a:blipFill>
                <a:blip r:embed="rId3"/>
                <a:stretch>
                  <a:fillRect l="-1028" t="-2506" b="-4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234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综合运用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4741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212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Drying Plan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8662044" y="1532378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CF1889C2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条线段，值域为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请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删除不超过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条线段，最大化未被任何线段覆盖的整点数量。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r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/>
              <p:nvPr/>
            </p:nvSpPr>
            <p:spPr>
              <a:xfrm>
                <a:off x="1351803" y="3812076"/>
                <a:ext cx="9488394" cy="3050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对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未被覆盖的整点序列 </a:t>
                </a:r>
                <a:r>
                  <a:rPr lang="en-US" altLang="zh-CN" sz="2400" dirty="0" err="1"/>
                  <a:t>dp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本身未被任何线段覆盖，只考虑左端点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的线段的话需要删去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 条，此时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未被覆盖的整点数量最大值。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转移需要找上一个未被覆盖的整点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减去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表示左端点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且右端点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的线段数。由于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减少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单增</m:t>
                    </m:r>
                  </m:oMath>
                </a14:m>
                <a:r>
                  <a:rPr lang="zh-CN" altLang="en-US" sz="2400" dirty="0"/>
                  <a:t>，故可以分段转移。转移过程需要求区间最小值，可以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ST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表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5DCA54A-AC33-4565-B571-8C760A4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812076"/>
                <a:ext cx="9488394" cy="3050772"/>
              </a:xfrm>
              <a:prstGeom prst="rect">
                <a:avLst/>
              </a:prstGeom>
              <a:blipFill>
                <a:blip r:embed="rId3"/>
                <a:stretch>
                  <a:fillRect l="-1028" t="-2196" r="-257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06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综合运用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小结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C8943F-85D9-439B-0878-DBD210AE4F87}"/>
              </a:ext>
            </a:extLst>
          </p:cNvPr>
          <p:cNvSpPr txBox="1"/>
          <p:nvPr/>
        </p:nvSpPr>
        <p:spPr>
          <a:xfrm>
            <a:off x="699247" y="1568467"/>
            <a:ext cx="98280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小结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综合运用数据结构来解决问题时，以下法则应当牢记于心：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chemeClr val="accent1"/>
                </a:solidFill>
              </a:rPr>
              <a:t>想清楚数据结构中存储的数据的含义。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chemeClr val="accent1"/>
                </a:solidFill>
              </a:rPr>
              <a:t>用什么数据结构最合适，我想求的答案满不满足我想用的数据结构的要求？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chemeClr val="accent1"/>
                </a:solidFill>
              </a:rPr>
              <a:t>什么时间修改，什么时间询问？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chemeClr val="accent1"/>
                </a:solidFill>
              </a:rPr>
              <a:t>下标与存储内容怎么对应？</a:t>
            </a:r>
            <a:endParaRPr lang="en-US" altLang="zh-C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353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笛卡尔树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331110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Rabbit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P8552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给定一棵树，共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个点。每次操作，你要选出三个点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并将其标记，满足：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互不相同且之前没有被标记过。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简单路径上编号最大的点（含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）。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问至多进行几次操作。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2308324"/>
              </a:xfrm>
              <a:prstGeom prst="rect">
                <a:avLst/>
              </a:prstGeom>
              <a:blipFill>
                <a:blip r:embed="rId2"/>
                <a:stretch>
                  <a:fillRect l="-1326" t="-2902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76E49831-FB9D-0027-40A9-4F5F2372C414}"/>
              </a:ext>
            </a:extLst>
          </p:cNvPr>
          <p:cNvSpPr txBox="1"/>
          <p:nvPr/>
        </p:nvSpPr>
        <p:spPr>
          <a:xfrm>
            <a:off x="1351803" y="4942559"/>
            <a:ext cx="948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建 </a:t>
            </a:r>
            <a:r>
              <a:rPr lang="en-US" altLang="zh-CN" sz="2400" dirty="0"/>
              <a:t>Kruskal </a:t>
            </a:r>
            <a:r>
              <a:rPr lang="zh-CN" altLang="en-US" sz="2400" dirty="0"/>
              <a:t>重构树。用调整法可以证明，自底向上贪心是正确的。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基本运用</a:t>
            </a:r>
          </a:p>
        </p:txBody>
      </p:sp>
    </p:spTree>
    <p:extLst>
      <p:ext uri="{BB962C8B-B14F-4D97-AF65-F5344CB8AC3E}">
        <p14:creationId xmlns:p14="http://schemas.microsoft.com/office/powerpoint/2010/main" val="584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线段树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基础例子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0A2B9B-85DA-3F72-7030-C5CBC32F8370}"/>
              </a:ext>
            </a:extLst>
          </p:cNvPr>
          <p:cNvSpPr/>
          <p:nvPr/>
        </p:nvSpPr>
        <p:spPr>
          <a:xfrm>
            <a:off x="1764282" y="1359369"/>
            <a:ext cx="8663436" cy="172189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60BDDF-D830-9171-BD04-E510B6325C8B}"/>
              </a:ext>
            </a:extLst>
          </p:cNvPr>
          <p:cNvSpPr txBox="1"/>
          <p:nvPr/>
        </p:nvSpPr>
        <p:spPr>
          <a:xfrm>
            <a:off x="1984341" y="140186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序列操作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B8AF89E-65E5-9FC5-3E1A-461D77E53A75}"/>
                  </a:ext>
                </a:extLst>
              </p:cNvPr>
              <p:cNvSpPr txBox="1"/>
              <p:nvPr/>
            </p:nvSpPr>
            <p:spPr>
              <a:xfrm>
                <a:off x="2418249" y="1829765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01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数组，支持区间赋值、区间取反、求区间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1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的个数、区间最长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1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连续段。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B8AF89E-65E5-9FC5-3E1A-461D77E53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1829765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F6179EFF-749B-93EA-FB03-07A1ED0BF2FA}"/>
              </a:ext>
            </a:extLst>
          </p:cNvPr>
          <p:cNvSpPr txBox="1"/>
          <p:nvPr/>
        </p:nvSpPr>
        <p:spPr>
          <a:xfrm>
            <a:off x="9170119" y="1432445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P2572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7FA3E1-6C17-2A2B-6FB6-5B8CF17D6C2A}"/>
              </a:ext>
            </a:extLst>
          </p:cNvPr>
          <p:cNvSpPr/>
          <p:nvPr/>
        </p:nvSpPr>
        <p:spPr>
          <a:xfrm>
            <a:off x="1764282" y="3186945"/>
            <a:ext cx="8663436" cy="136804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54EB09-8BFA-16BD-CAF0-667063F3A639}"/>
              </a:ext>
            </a:extLst>
          </p:cNvPr>
          <p:cNvSpPr txBox="1"/>
          <p:nvPr/>
        </p:nvSpPr>
        <p:spPr>
          <a:xfrm>
            <a:off x="1984341" y="3216975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K </a:t>
            </a:r>
            <a:r>
              <a:rPr lang="zh-CN" altLang="en-US" sz="2800" b="1" dirty="0"/>
              <a:t>次方和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8E3B8A-4466-AF05-7866-B98E38DBE5B4}"/>
              </a:ext>
            </a:extLst>
          </p:cNvPr>
          <p:cNvSpPr txBox="1"/>
          <p:nvPr/>
        </p:nvSpPr>
        <p:spPr>
          <a:xfrm>
            <a:off x="9099663" y="33047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063B5FB-85CA-3558-4E56-BC92932AB607}"/>
                  </a:ext>
                </a:extLst>
              </p:cNvPr>
              <p:cNvSpPr txBox="1"/>
              <p:nvPr/>
            </p:nvSpPr>
            <p:spPr>
              <a:xfrm>
                <a:off x="2418249" y="3687472"/>
                <a:ext cx="73568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给定一个数组，支持区间加、区间求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次方和。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063B5FB-85CA-3558-4E56-BC92932A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3687472"/>
                <a:ext cx="7356816" cy="830997"/>
              </a:xfrm>
              <a:prstGeom prst="rect">
                <a:avLst/>
              </a:prstGeom>
              <a:blipFill>
                <a:blip r:embed="rId3"/>
                <a:stretch>
                  <a:fillRect l="-1326" t="-8088" b="-6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BB5523B3-54C9-38A0-4330-8573CDD5AF66}"/>
              </a:ext>
            </a:extLst>
          </p:cNvPr>
          <p:cNvSpPr/>
          <p:nvPr/>
        </p:nvSpPr>
        <p:spPr>
          <a:xfrm>
            <a:off x="1764282" y="4693411"/>
            <a:ext cx="8663436" cy="174359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186E98D-F0FE-F0BB-B833-02050725E336}"/>
              </a:ext>
            </a:extLst>
          </p:cNvPr>
          <p:cNvSpPr txBox="1"/>
          <p:nvPr/>
        </p:nvSpPr>
        <p:spPr>
          <a:xfrm>
            <a:off x="1984343" y="4695197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最大值个数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BF5CA04-46FF-66CC-8509-BEAF18F3D12B}"/>
              </a:ext>
            </a:extLst>
          </p:cNvPr>
          <p:cNvSpPr txBox="1"/>
          <p:nvPr/>
        </p:nvSpPr>
        <p:spPr>
          <a:xfrm>
            <a:off x="9099663" y="47116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BFF3442-CD92-6BB9-3A50-F47ACF4E2E64}"/>
                  </a:ext>
                </a:extLst>
              </p:cNvPr>
              <p:cNvSpPr txBox="1"/>
              <p:nvPr/>
            </p:nvSpPr>
            <p:spPr>
              <a:xfrm>
                <a:off x="2418249" y="5236679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给定一个数组，支持区间加、查询区间最大值的出现次数。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BFF3442-CD92-6BB9-3A50-F47ACF4E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5236679"/>
                <a:ext cx="7356816" cy="1200329"/>
              </a:xfrm>
              <a:prstGeom prst="rect">
                <a:avLst/>
              </a:prstGeom>
              <a:blipFill>
                <a:blip r:embed="rId4"/>
                <a:stretch>
                  <a:fillRect l="-1326" t="-4061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3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线段树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基础例子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0A2B9B-85DA-3F72-7030-C5CBC32F8370}"/>
              </a:ext>
            </a:extLst>
          </p:cNvPr>
          <p:cNvSpPr/>
          <p:nvPr/>
        </p:nvSpPr>
        <p:spPr>
          <a:xfrm>
            <a:off x="1764282" y="1359369"/>
            <a:ext cx="8663436" cy="172189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60BDDF-D830-9171-BD04-E510B6325C8B}"/>
              </a:ext>
            </a:extLst>
          </p:cNvPr>
          <p:cNvSpPr txBox="1"/>
          <p:nvPr/>
        </p:nvSpPr>
        <p:spPr>
          <a:xfrm>
            <a:off x="1984341" y="140186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序列操作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B8AF89E-65E5-9FC5-3E1A-461D77E53A75}"/>
                  </a:ext>
                </a:extLst>
              </p:cNvPr>
              <p:cNvSpPr txBox="1"/>
              <p:nvPr/>
            </p:nvSpPr>
            <p:spPr>
              <a:xfrm>
                <a:off x="2418249" y="1829765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给定一个数组，支持区间加、区间取反、区间求选出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个下标不同的数，所有选法得到的积的和。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≤50000,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B8AF89E-65E5-9FC5-3E1A-461D77E53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1829765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F6179EFF-749B-93EA-FB03-07A1ED0BF2FA}"/>
              </a:ext>
            </a:extLst>
          </p:cNvPr>
          <p:cNvSpPr txBox="1"/>
          <p:nvPr/>
        </p:nvSpPr>
        <p:spPr>
          <a:xfrm>
            <a:off x="9170119" y="1432445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P4247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7FA3E1-6C17-2A2B-6FB6-5B8CF17D6C2A}"/>
              </a:ext>
            </a:extLst>
          </p:cNvPr>
          <p:cNvSpPr/>
          <p:nvPr/>
        </p:nvSpPr>
        <p:spPr>
          <a:xfrm>
            <a:off x="1764282" y="3186945"/>
            <a:ext cx="8663436" cy="172189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54EB09-8BFA-16BD-CAF0-667063F3A639}"/>
              </a:ext>
            </a:extLst>
          </p:cNvPr>
          <p:cNvSpPr txBox="1"/>
          <p:nvPr/>
        </p:nvSpPr>
        <p:spPr>
          <a:xfrm>
            <a:off x="1984341" y="321697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求数值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8E3B8A-4466-AF05-7866-B98E38DBE5B4}"/>
              </a:ext>
            </a:extLst>
          </p:cNvPr>
          <p:cNvSpPr txBox="1"/>
          <p:nvPr/>
        </p:nvSpPr>
        <p:spPr>
          <a:xfrm>
            <a:off x="8885246" y="3304793"/>
            <a:ext cx="1322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 err="1"/>
              <a:t>AT_abl_e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063B5FB-85CA-3558-4E56-BC92932AB607}"/>
                  </a:ext>
                </a:extLst>
              </p:cNvPr>
              <p:cNvSpPr txBox="1"/>
              <p:nvPr/>
            </p:nvSpPr>
            <p:spPr>
              <a:xfrm>
                <a:off x="2418249" y="3687472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给定一个数字串，只包含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0~9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。要求支持区间赋值，求出数字串从左到右读出的值。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063B5FB-85CA-3558-4E56-BC92932A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3687472"/>
                <a:ext cx="7356816" cy="1200329"/>
              </a:xfrm>
              <a:prstGeom prst="rect">
                <a:avLst/>
              </a:prstGeom>
              <a:blipFill>
                <a:blip r:embed="rId3"/>
                <a:stretch>
                  <a:fillRect l="-1326" t="-5584" b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8D311598-EA60-7450-DA3B-74259F290E19}"/>
              </a:ext>
            </a:extLst>
          </p:cNvPr>
          <p:cNvSpPr/>
          <p:nvPr/>
        </p:nvSpPr>
        <p:spPr>
          <a:xfrm>
            <a:off x="1764282" y="5018655"/>
            <a:ext cx="8663436" cy="14935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C130D7-1436-2106-0B6B-3620DB2BAC90}"/>
              </a:ext>
            </a:extLst>
          </p:cNvPr>
          <p:cNvSpPr txBox="1"/>
          <p:nvPr/>
        </p:nvSpPr>
        <p:spPr>
          <a:xfrm>
            <a:off x="1984343" y="500469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经典问题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93F8EC-D161-59CB-8EAF-ECD5BBE762F7}"/>
              </a:ext>
            </a:extLst>
          </p:cNvPr>
          <p:cNvSpPr txBox="1"/>
          <p:nvPr/>
        </p:nvSpPr>
        <p:spPr>
          <a:xfrm>
            <a:off x="9099663" y="50211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40C2AA-2F47-EB59-9990-C0996CCF51ED}"/>
                  </a:ext>
                </a:extLst>
              </p:cNvPr>
              <p:cNvSpPr txBox="1"/>
              <p:nvPr/>
            </p:nvSpPr>
            <p:spPr>
              <a:xfrm>
                <a:off x="2418249" y="5349361"/>
                <a:ext cx="7356816" cy="939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，支持区间加、求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。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40C2AA-2F47-EB59-9990-C0996CCF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5349361"/>
                <a:ext cx="7356816" cy="939553"/>
              </a:xfrm>
              <a:prstGeom prst="rect">
                <a:avLst/>
              </a:prstGeom>
              <a:blipFill>
                <a:blip r:embed="rId4"/>
                <a:stretch>
                  <a:fillRect l="-1326" t="-1299" b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73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幻梦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P8969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给定一个数组，支持区间加、区间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、单点查询。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≤300000,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保证总有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r="-5385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请你设计标记，并说明 </a:t>
                </a:r>
                <a:r>
                  <a:rPr lang="en-US" altLang="zh-CN" sz="2400" dirty="0" err="1"/>
                  <a:t>maketag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和 </a:t>
                </a:r>
                <a:r>
                  <a:rPr lang="en-US" altLang="zh-CN" sz="2400" dirty="0"/>
                  <a:t>pushdown </a:t>
                </a:r>
                <a:r>
                  <a:rPr lang="zh-CN" altLang="en-US" sz="2400" dirty="0"/>
                  <a:t>函数的写法，并分析时间复杂度。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提示：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≤60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标记本质上是一种“函数”。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2308324"/>
              </a:xfrm>
              <a:prstGeom prst="rect">
                <a:avLst/>
              </a:prstGeom>
              <a:blipFill>
                <a:blip r:embed="rId3"/>
                <a:stretch>
                  <a:fillRect l="-1028" t="-2902" b="-4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37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mbria"/>
        <a:ea typeface="楷体"/>
        <a:cs typeface=""/>
      </a:majorFont>
      <a:minorFont>
        <a:latin typeface="Cambri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7165</Words>
  <Application>Microsoft Office PowerPoint</Application>
  <PresentationFormat>宽屏</PresentationFormat>
  <Paragraphs>705</Paragraphs>
  <Slides>64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0" baseType="lpstr">
      <vt:lpstr>等线</vt:lpstr>
      <vt:lpstr>Arial</vt:lpstr>
      <vt:lpstr>Cambria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Rotate Subari</dc:creator>
  <cp:lastModifiedBy>思远 罗</cp:lastModifiedBy>
  <cp:revision>1111</cp:revision>
  <cp:lastPrinted>2024-07-18T14:14:35Z</cp:lastPrinted>
  <dcterms:created xsi:type="dcterms:W3CDTF">2024-04-08T13:02:55Z</dcterms:created>
  <dcterms:modified xsi:type="dcterms:W3CDTF">2024-08-19T08:23:07Z</dcterms:modified>
</cp:coreProperties>
</file>